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4.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5.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6.xml" ContentType="application/vnd.openxmlformats-officedocument.presentationml.tag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ags/tag7.xml" ContentType="application/vnd.openxmlformats-officedocument.presentationml.tags+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22"/>
  </p:notesMasterIdLst>
  <p:handoutMasterIdLst>
    <p:handoutMasterId r:id="rId123"/>
  </p:handoutMasterIdLst>
  <p:sldIdLst>
    <p:sldId id="363" r:id="rId5"/>
    <p:sldId id="2147480543" r:id="rId6"/>
    <p:sldId id="2147480542" r:id="rId7"/>
    <p:sldId id="2147480248" r:id="rId8"/>
    <p:sldId id="2147480246" r:id="rId9"/>
    <p:sldId id="306" r:id="rId10"/>
    <p:sldId id="2147480241" r:id="rId11"/>
    <p:sldId id="2147480235" r:id="rId12"/>
    <p:sldId id="2147480259" r:id="rId13"/>
    <p:sldId id="2147480256" r:id="rId14"/>
    <p:sldId id="2147480234" r:id="rId15"/>
    <p:sldId id="2147480257" r:id="rId16"/>
    <p:sldId id="2147480251" r:id="rId17"/>
    <p:sldId id="2147480519" r:id="rId18"/>
    <p:sldId id="2147480254" r:id="rId19"/>
    <p:sldId id="377" r:id="rId20"/>
    <p:sldId id="2147480468" r:id="rId21"/>
    <p:sldId id="2147480472" r:id="rId22"/>
    <p:sldId id="387" r:id="rId23"/>
    <p:sldId id="2147480522" r:id="rId24"/>
    <p:sldId id="2147480242" r:id="rId25"/>
    <p:sldId id="357" r:id="rId26"/>
    <p:sldId id="258" r:id="rId27"/>
    <p:sldId id="2147480206" r:id="rId28"/>
    <p:sldId id="2147480520" r:id="rId29"/>
    <p:sldId id="2147480521" r:id="rId30"/>
    <p:sldId id="2147480531" r:id="rId31"/>
    <p:sldId id="2147480207" r:id="rId32"/>
    <p:sldId id="2147480491" r:id="rId33"/>
    <p:sldId id="2147480492" r:id="rId34"/>
    <p:sldId id="2147480465" r:id="rId35"/>
    <p:sldId id="2147480466" r:id="rId36"/>
    <p:sldId id="2147480467" r:id="rId37"/>
    <p:sldId id="2147480201" r:id="rId38"/>
    <p:sldId id="2147480479" r:id="rId39"/>
    <p:sldId id="2147480478" r:id="rId40"/>
    <p:sldId id="2147480514" r:id="rId41"/>
    <p:sldId id="2147480515" r:id="rId42"/>
    <p:sldId id="2147480476" r:id="rId43"/>
    <p:sldId id="2147480526" r:id="rId44"/>
    <p:sldId id="2147480495" r:id="rId45"/>
    <p:sldId id="2147480496" r:id="rId46"/>
    <p:sldId id="2147480497" r:id="rId47"/>
    <p:sldId id="2147472007" r:id="rId48"/>
    <p:sldId id="2147480215" r:id="rId49"/>
    <p:sldId id="2147480216" r:id="rId50"/>
    <p:sldId id="2147480516" r:id="rId51"/>
    <p:sldId id="2147480517" r:id="rId52"/>
    <p:sldId id="2147480518" r:id="rId53"/>
    <p:sldId id="2147480541" r:id="rId54"/>
    <p:sldId id="2147480458" r:id="rId55"/>
    <p:sldId id="2147480459" r:id="rId56"/>
    <p:sldId id="2147480461" r:id="rId57"/>
    <p:sldId id="2147480460" r:id="rId58"/>
    <p:sldId id="2147480462" r:id="rId59"/>
    <p:sldId id="2147480499" r:id="rId60"/>
    <p:sldId id="2147480523" r:id="rId61"/>
    <p:sldId id="2147480524" r:id="rId62"/>
    <p:sldId id="2147480525" r:id="rId63"/>
    <p:sldId id="2147480501" r:id="rId64"/>
    <p:sldId id="2147480502" r:id="rId65"/>
    <p:sldId id="2147480503" r:id="rId66"/>
    <p:sldId id="2147480219" r:id="rId67"/>
    <p:sldId id="2147480527" r:id="rId68"/>
    <p:sldId id="2147480232" r:id="rId69"/>
    <p:sldId id="2147480212" r:id="rId70"/>
    <p:sldId id="2147480486" r:id="rId71"/>
    <p:sldId id="2147480532" r:id="rId72"/>
    <p:sldId id="2147480533" r:id="rId73"/>
    <p:sldId id="2147480226" r:id="rId74"/>
    <p:sldId id="2147480231" r:id="rId75"/>
    <p:sldId id="2147480534" r:id="rId76"/>
    <p:sldId id="2147480504" r:id="rId77"/>
    <p:sldId id="2147480489" r:id="rId78"/>
    <p:sldId id="2147480443" r:id="rId79"/>
    <p:sldId id="2147480225" r:id="rId80"/>
    <p:sldId id="2147480602" r:id="rId81"/>
    <p:sldId id="2147480221" r:id="rId82"/>
    <p:sldId id="2147480544" r:id="rId83"/>
    <p:sldId id="2147480528" r:id="rId84"/>
    <p:sldId id="366" r:id="rId85"/>
    <p:sldId id="2147480190" r:id="rId86"/>
    <p:sldId id="367" r:id="rId87"/>
    <p:sldId id="2147480535" r:id="rId88"/>
    <p:sldId id="2147480536" r:id="rId89"/>
    <p:sldId id="2147480537" r:id="rId90"/>
    <p:sldId id="2147480538" r:id="rId91"/>
    <p:sldId id="371" r:id="rId92"/>
    <p:sldId id="2147480439" r:id="rId93"/>
    <p:sldId id="2147480196" r:id="rId94"/>
    <p:sldId id="2147480195" r:id="rId95"/>
    <p:sldId id="2147480539" r:id="rId96"/>
    <p:sldId id="2147480540" r:id="rId97"/>
    <p:sldId id="2147480192" r:id="rId98"/>
    <p:sldId id="2147480446" r:id="rId99"/>
    <p:sldId id="2147480447" r:id="rId100"/>
    <p:sldId id="2147480529" r:id="rId101"/>
    <p:sldId id="2147480263" r:id="rId102"/>
    <p:sldId id="279" r:id="rId103"/>
    <p:sldId id="2147480250" r:id="rId104"/>
    <p:sldId id="2147480554" r:id="rId105"/>
    <p:sldId id="2147480600" r:id="rId106"/>
    <p:sldId id="2147480601" r:id="rId107"/>
    <p:sldId id="2147480599" r:id="rId108"/>
    <p:sldId id="2147480237" r:id="rId109"/>
    <p:sldId id="2147480471" r:id="rId110"/>
    <p:sldId id="2147480470" r:id="rId111"/>
    <p:sldId id="2147480249" r:id="rId112"/>
    <p:sldId id="307" r:id="rId113"/>
    <p:sldId id="2147480469" r:id="rId114"/>
    <p:sldId id="305" r:id="rId115"/>
    <p:sldId id="2147480094" r:id="rId116"/>
    <p:sldId id="2147480337" r:id="rId117"/>
    <p:sldId id="2147480205" r:id="rId118"/>
    <p:sldId id="360" r:id="rId119"/>
    <p:sldId id="2147480530" r:id="rId120"/>
    <p:sldId id="361" r:id="rId121"/>
  </p:sldIdLst>
  <p:sldSz cx="12192000" cy="6858000"/>
  <p:notesSz cx="6858000" cy="9144000"/>
  <p:embeddedFontLst>
    <p:embeddedFont>
      <p:font typeface="Aptos Narrow" panose="020B0004020202020204" pitchFamily="34" charset="0"/>
      <p:regular r:id="rId124"/>
      <p:bold r:id="rId125"/>
      <p:italic r:id="rId126"/>
      <p:boldItalic r:id="rId127"/>
    </p:embeddedFont>
    <p:embeddedFont>
      <p:font typeface="Public Sans" pitchFamily="2" charset="0"/>
      <p:regular r:id="rId128"/>
      <p:bold r:id="rId129"/>
      <p:italic r:id="rId130"/>
      <p:boldItalic r:id="rId131"/>
    </p:embeddedFont>
    <p:embeddedFont>
      <p:font typeface="Public Sans Light" pitchFamily="2" charset="0"/>
      <p:regular r:id="rId132"/>
      <p:italic r:id="rId133"/>
    </p:embeddedFont>
    <p:embeddedFont>
      <p:font typeface="Segoe UI" panose="020B0502040204020203" pitchFamily="34" charset="0"/>
      <p:regular r:id="rId134"/>
      <p:bold r:id="rId135"/>
      <p:italic r:id="rId136"/>
      <p:boldItalic r:id="rId137"/>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7C14007-AE11-F641-7AC3-7C89C0B87637}" name="Katrina Cameron" initials="KC" userId="S::KATRINA.JILL.Cameron@det.nsw.edu.au::ba46e6d8-4e04-4a84-a5fa-dc637d332472" providerId="AD"/>
  <p188:author id="{74BF1017-8242-CD54-2F22-F11AB580CA97}" name="Megan Druitt" initials="MD" userId="S::megan.druitt@det.nsw.edu.au::244896a6-d16e-4140-85e7-734e52fda6c7" providerId="AD"/>
  <p188:author id="{9A885B3E-F854-A6BC-A3D7-D9857F76E11F}" name="Unity Taylor-Hill" initials="UT" userId="S::unity.taylor@det.nsw.edu.au::4f121ed2-f323-41ac-9561-b177bf3134a2" providerId="AD"/>
  <p188:author id="{38A50444-57C2-0ED5-4EF0-B001B3687B58}" name="Nadia Walker" initials="NW" userId="S::Nadia.Walker2@det.nsw.edu.au::1d1c495c-8f87-451e-994f-64d576866b6d" providerId="AD"/>
  <p188:author id="{A3C30247-7A03-3DEB-9382-E563AE83D493}" name="Jessica Townsing" initials="JT" userId="S::Jessica.Townsing@det.nsw.edu.au::0268cdba-c04a-4c2a-977f-708f602f219a" providerId="AD"/>
  <p188:author id="{5CFB0C70-1D38-CA2B-099B-6E9843579502}" name="David Opie" initials="DO" userId="S::David.Opie1@det.nsw.edu.au::90cec8b4-8165-46fb-b7c7-51929ee40cfd" providerId="AD"/>
  <p188:author id="{AC3DB579-9A60-3C36-FF4D-EF84A9046194}" name="Megan Druitt" initials="MD" userId="S::Megan.Druitt@det.nsw.edu.au::244896a6-d16e-4140-85e7-734e52fda6c7" providerId="AD"/>
  <p188:author id="{CC299289-D9ED-11DE-1373-21C5E9B1E4E1}" name="Matt Hill (Matt Hill)" initials="MH" userId="S::matt.hill@det.nsw.edu.au::21fce8c2-1479-4366-959f-c55b132280fa" providerId="AD"/>
  <p188:author id="{DD88A7A9-2865-3558-A853-D85B392A425C}" name="Kate Slack-Smith" initials="KS" userId="S::KATE.SLACK-SMITH@det.nsw.edu.au::3e88f19a-1a89-4354-98d6-272f09c6536c" providerId="AD"/>
  <p188:author id="{AE2CCFF7-9409-E015-7E29-41116C341899}" name="Lynda Zalaf" initials="LZ" userId="S::lynda.zalaf@det.nsw.edu.au::3388c33b-8b92-43bb-a666-0c2940708b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CB6"/>
    <a:srgbClr val="EBEBEB"/>
    <a:srgbClr val="00296C"/>
    <a:srgbClr val="CDD3D6"/>
    <a:srgbClr val="FFFFFF"/>
    <a:srgbClr val="146CFD"/>
    <a:srgbClr val="0070C0"/>
    <a:srgbClr val="CBEDFD"/>
    <a:srgbClr val="002664"/>
    <a:srgbClr val="0046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828" autoAdjust="0"/>
  </p:normalViewPr>
  <p:slideViewPr>
    <p:cSldViewPr snapToGrid="0">
      <p:cViewPr varScale="1">
        <p:scale>
          <a:sx n="67" d="100"/>
          <a:sy n="67" d="100"/>
        </p:scale>
        <p:origin x="726" y="60"/>
      </p:cViewPr>
      <p:guideLst>
        <p:guide orient="horz" pos="2160"/>
        <p:guide pos="3863"/>
      </p:guideLst>
    </p:cSldViewPr>
  </p:slideViewPr>
  <p:notesTextViewPr>
    <p:cViewPr>
      <p:scale>
        <a:sx n="1" d="1"/>
        <a:sy n="1" d="1"/>
      </p:scale>
      <p:origin x="0" y="0"/>
    </p:cViewPr>
  </p:notesTextViewPr>
  <p:notesViewPr>
    <p:cSldViewPr snapToGrid="0">
      <p:cViewPr varScale="1">
        <p:scale>
          <a:sx n="77" d="100"/>
          <a:sy n="77" d="100"/>
        </p:scale>
        <p:origin x="2812" y="6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handoutMaster" Target="handoutMasters/handoutMaster1.xml"/><Relationship Id="rId128" Type="http://schemas.openxmlformats.org/officeDocument/2006/relationships/font" Target="fonts/font5.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11.fntdata"/><Relationship Id="rId139"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font" Target="fonts/font1.fntdata"/><Relationship Id="rId129" Type="http://schemas.openxmlformats.org/officeDocument/2006/relationships/font" Target="fonts/font6.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7.fntdata"/><Relationship Id="rId135" Type="http://schemas.openxmlformats.org/officeDocument/2006/relationships/font" Target="fonts/font12.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font" Target="fonts/font2.fntdata"/><Relationship Id="rId141"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8.fntdata"/><Relationship Id="rId136" Type="http://schemas.openxmlformats.org/officeDocument/2006/relationships/font" Target="fonts/font13.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9.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0.fntdata"/><Relationship Id="rId16"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Arial" panose="020B0604020202020204" pitchFamily="34"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Arial" panose="020B0604020202020204" pitchFamily="34" charset="0"/>
              </a:rPr>
              <a:t>16/04/2026</a:t>
            </a:fld>
            <a:endParaRPr lang="en-AU" dirty="0">
              <a:latin typeface="Arial" panose="020B0604020202020204" pitchFamily="34"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Arial" panose="020B0604020202020204" pitchFamily="34"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Arial" panose="020B0604020202020204" pitchFamily="34" charset="0"/>
              </a:rPr>
              <a:t>‹#›</a:t>
            </a:fld>
            <a:endParaRPr lang="en-AU" dirty="0">
              <a:latin typeface="Arial" panose="020B0604020202020204" pitchFamily="34"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EC6F825C-382E-4C1A-82AB-BCE4AFD21ABE}" type="datetimeFigureOut">
              <a:rPr lang="en-AU" smtClean="0"/>
              <a:pPr/>
              <a:t>16/04/2026</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200" kern="1200">
        <a:solidFill>
          <a:schemeClr val="tx1"/>
        </a:solidFill>
        <a:latin typeface="Arial" panose="020B0604020202020204" pitchFamily="34" charset="0"/>
        <a:ea typeface="+mn-ea"/>
        <a:cs typeface="+mn-cs"/>
      </a:defRPr>
    </a:lvl1pPr>
    <a:lvl2pPr marL="609585" algn="l" defTabSz="1219170" rtl="0" eaLnBrk="1" latinLnBrk="0" hangingPunct="1">
      <a:defRPr sz="1200" kern="1200">
        <a:solidFill>
          <a:schemeClr val="tx1"/>
        </a:solidFill>
        <a:latin typeface="Arial" panose="020B0604020202020204" pitchFamily="34" charset="0"/>
        <a:ea typeface="+mn-ea"/>
        <a:cs typeface="+mn-cs"/>
      </a:defRPr>
    </a:lvl2pPr>
    <a:lvl3pPr marL="1219170" algn="l" defTabSz="1219170" rtl="0" eaLnBrk="1" latinLnBrk="0" hangingPunct="1">
      <a:defRPr sz="1200" kern="1200">
        <a:solidFill>
          <a:schemeClr val="tx1"/>
        </a:solidFill>
        <a:latin typeface="Arial" panose="020B0604020202020204" pitchFamily="34" charset="0"/>
        <a:ea typeface="+mn-ea"/>
        <a:cs typeface="+mn-cs"/>
      </a:defRPr>
    </a:lvl3pPr>
    <a:lvl4pPr marL="1828754" algn="l" defTabSz="1219170" rtl="0" eaLnBrk="1" latinLnBrk="0" hangingPunct="1">
      <a:defRPr sz="1200" kern="1200">
        <a:solidFill>
          <a:schemeClr val="tx1"/>
        </a:solidFill>
        <a:latin typeface="Arial" panose="020B0604020202020204" pitchFamily="34" charset="0"/>
        <a:ea typeface="+mn-ea"/>
        <a:cs typeface="+mn-cs"/>
      </a:defRPr>
    </a:lvl4pPr>
    <a:lvl5pPr marL="2438339" algn="l" defTabSz="1219170" rtl="0" eaLnBrk="1" latinLnBrk="0" hangingPunct="1">
      <a:defRPr sz="12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education.nsw.gov.au/teaching-and-learning/curriculum/hsie/leading-hsie-k-12/leading-hsie-k&#8230;" TargetMode="External"/><Relationship Id="rId2" Type="http://schemas.openxmlformats.org/officeDocument/2006/relationships/slide" Target="../slides/slide100.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pdhpe/leading-pdhpe-k-12/leading-pdhp&#8230;" TargetMode="External"/><Relationship Id="rId5" Type="http://schemas.openxmlformats.org/officeDocument/2006/relationships/hyperlink" Target="https://education.nsw.gov.au/teaching-and-learning/curriculum/creative-arts/leading-creative-arts-k&#8230;" TargetMode="External"/><Relationship Id="rId4" Type="http://schemas.openxmlformats.org/officeDocument/2006/relationships/hyperlink" Target="https://education.nsw.gov.au/teaching-and-learning/curriculum/science/leading-science-k-12/leading-&#8230;"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ducationstandards.nsw.edu.au/wps/portal/nesa/k-10/diversity-in-learning/aboriginal-education/aboriginal-and-torres-strait-islander-principles-and-protocol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aiatsis.gov.au/education/guide-evaluating-and-selecting-education-resource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youtube.com/watch?v=GxCczhaELMI"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seasons.awabakallanguage.org.au/calendar"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app.education.nsw.gov.au/sport/other-structured-physical-activity"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app.education.nsw.gov.au/sport/Classroom-energisers"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health.nsw.gov.au/heal/schools/Pages/activity-fast-starts.aspx"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r>
              <a:rPr lang="en-AU" b="1" dirty="0"/>
              <a:t>1. Purpose: </a:t>
            </a:r>
            <a:r>
              <a:rPr lang="en-AU" b="0" dirty="0"/>
              <a:t>Title slide</a:t>
            </a:r>
            <a:endParaRPr lang="en-AU" b="1" dirty="0"/>
          </a:p>
          <a:p>
            <a:endParaRPr lang="en-AU" b="1" dirty="0"/>
          </a:p>
          <a:p>
            <a:r>
              <a:rPr lang="en-AU" b="1" dirty="0"/>
              <a:t>Time: </a:t>
            </a:r>
            <a:r>
              <a:rPr lang="en-AU" b="0" dirty="0"/>
              <a:t>1 minute</a:t>
            </a:r>
            <a:endParaRPr lang="en-AU" b="1" dirty="0"/>
          </a:p>
          <a:p>
            <a:endParaRPr lang="en-AU" b="1" dirty="0"/>
          </a:p>
          <a:p>
            <a:r>
              <a:rPr lang="en-AU" b="1" dirty="0"/>
              <a:t>Presenter notes:</a:t>
            </a:r>
          </a:p>
          <a:p>
            <a:r>
              <a:rPr lang="en-AU" dirty="0"/>
              <a:t>Welcome to </a:t>
            </a:r>
            <a:r>
              <a:rPr lang="en-AU" b="0" dirty="0"/>
              <a:t>Term 4 Professional Learning </a:t>
            </a:r>
            <a:r>
              <a:rPr lang="en-AU" dirty="0"/>
              <a:t>on </a:t>
            </a:r>
            <a:r>
              <a:rPr lang="en-AU" i="0" dirty="0"/>
              <a:t>CHPS sample units: From planning to practice. </a:t>
            </a:r>
          </a:p>
          <a:p>
            <a:endParaRPr lang="en-AU" i="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rPr>
              <a:t>[NEXT SLIDE]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81875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33A10-400D-CFD7-65C7-255FC829A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5B083-971F-289C-A4A6-29543EC74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584B23-A6B1-4AA3-82F0-8C3C8DDB5094}"/>
              </a:ext>
            </a:extLst>
          </p:cNvPr>
          <p:cNvSpPr>
            <a:spLocks noGrp="1"/>
          </p:cNvSpPr>
          <p:nvPr>
            <p:ph type="body" idx="1"/>
          </p:nvPr>
        </p:nvSpPr>
        <p:spPr/>
        <p:txBody>
          <a:bodyPr/>
          <a:lstStyle/>
          <a:p>
            <a:r>
              <a:rPr lang="en-AU" b="1" dirty="0"/>
              <a:t>10. Purpose: </a:t>
            </a:r>
            <a:r>
              <a:rPr lang="en-AU" b="0" dirty="0"/>
              <a:t>To unpack the unit and lesson structure</a:t>
            </a:r>
          </a:p>
          <a:p>
            <a:endParaRPr lang="en-AU" b="1" dirty="0"/>
          </a:p>
          <a:p>
            <a:r>
              <a:rPr lang="en-AU" b="1" dirty="0"/>
              <a:t>Time: </a:t>
            </a:r>
            <a:r>
              <a:rPr lang="en-AU" b="0" dirty="0"/>
              <a:t>2 minutes</a:t>
            </a:r>
          </a:p>
          <a:p>
            <a:endParaRPr lang="en-AU" b="1" dirty="0"/>
          </a:p>
          <a:p>
            <a:r>
              <a:rPr lang="en-AU" b="1" dirty="0"/>
              <a:t>Presenter notes:</a:t>
            </a:r>
          </a:p>
          <a:p>
            <a:r>
              <a:rPr lang="en-AU" dirty="0"/>
              <a:t>The CHPS sample units are designed as a flexible framework, just one example of how programming might look. Schools are encouraged to adapt them to suit their own context and student needs. </a:t>
            </a:r>
          </a:p>
          <a:p>
            <a:endParaRPr lang="en-AU" dirty="0"/>
          </a:p>
          <a:p>
            <a:r>
              <a:rPr lang="en-AU" dirty="0"/>
              <a:t>Each unit uses the same template, giving a </a:t>
            </a:r>
            <a:r>
              <a:rPr lang="en-AU" b="0" dirty="0"/>
              <a:t>consistent look and feel across all key learning areas. On page one,</a:t>
            </a:r>
            <a:r>
              <a:rPr lang="en-AU" dirty="0"/>
              <a:t> you’ll see the identified syllabus, stage, unit number, and focus areas.</a:t>
            </a:r>
          </a:p>
          <a:p>
            <a:endParaRPr lang="en-AU" dirty="0"/>
          </a:p>
          <a:p>
            <a:r>
              <a:rPr lang="en-AU" dirty="0"/>
              <a:t>Every unit begins with a </a:t>
            </a:r>
            <a:r>
              <a:rPr lang="en-AU" b="0" dirty="0"/>
              <a:t>clear description </a:t>
            </a:r>
            <a:r>
              <a:rPr lang="en-AU" dirty="0"/>
              <a:t>that outlines the duration of the lesson, the focus of learning, and how students will build knowledge and skills. </a:t>
            </a:r>
          </a:p>
          <a:p>
            <a:endParaRPr lang="en-AU" dirty="0"/>
          </a:p>
          <a:p>
            <a:r>
              <a:rPr lang="en-AU" dirty="0"/>
              <a:t>Related learning is highlighted to demonstrate possible connections to relevant prior learning.</a:t>
            </a:r>
          </a:p>
          <a:p>
            <a:endParaRPr lang="en-AU" dirty="0"/>
          </a:p>
          <a:p>
            <a:r>
              <a:rPr lang="en-AU" b="0" dirty="0"/>
              <a:t>Syllabus outcomes </a:t>
            </a:r>
            <a:r>
              <a:rPr lang="en-AU" dirty="0"/>
              <a:t>are clearly identified, ensuring every lesson is grounded in syllabus content.</a:t>
            </a:r>
          </a:p>
          <a:p>
            <a:endParaRPr lang="en-AU" dirty="0"/>
          </a:p>
          <a:p>
            <a:r>
              <a:rPr lang="en-AU" dirty="0"/>
              <a:t>Each unit also includes a </a:t>
            </a:r>
            <a:r>
              <a:rPr lang="en-AU" b="0" dirty="0"/>
              <a:t>resources overview, </a:t>
            </a:r>
            <a:r>
              <a:rPr lang="en-AU" dirty="0"/>
              <a:t>and lessons are structured as </a:t>
            </a:r>
            <a:r>
              <a:rPr lang="en-AU" b="0" dirty="0"/>
              <a:t>two 60-minute sessions per week</a:t>
            </a:r>
            <a:r>
              <a:rPr lang="en-AU" dirty="0"/>
              <a:t>, aligning with NESA’s suggested time allocation for CHPS key learning areas. This design streamlines planning, keeps expectations clear, and ensures a consistent experience for teachers and students. The resources overview makes preparation simple, everything is listed in one place, from videos and audio tracks to physical materials like hoops, percussion instruments, or action cards. This not only supports smooth planning but also helps schools plan for and manage resourcing across each term.</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a:p>
            <a:endParaRPr lang="en-AU" b="1" dirty="0"/>
          </a:p>
        </p:txBody>
      </p:sp>
      <p:sp>
        <p:nvSpPr>
          <p:cNvPr id="4" name="Slide Number Placeholder 3">
            <a:extLst>
              <a:ext uri="{FF2B5EF4-FFF2-40B4-BE49-F238E27FC236}">
                <a16:creationId xmlns:a16="http://schemas.microsoft.com/office/drawing/2014/main" id="{E0A569CF-FA75-C50F-DF42-55AAB17F7523}"/>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2218801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366B1-183C-7092-DA82-1E8E13FF0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0B1F5-2B81-102A-B753-FA16E5DBFA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8D41B9-734E-BCC4-3388-41B46637780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100. Purpose: </a:t>
            </a:r>
            <a:r>
              <a:rPr lang="en-AU" sz="1200" b="0" dirty="0"/>
              <a:t>To explain why the changes to the CHPS syllabus matters to identifying the gaps in the sequence of learning.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r>
              <a:rPr lang="en-AU" sz="1200" b="1" dirty="0"/>
              <a:t>Time: </a:t>
            </a:r>
            <a:r>
              <a:rPr lang="en-AU" sz="1200" b="0" dirty="0"/>
              <a:t>1 minute </a:t>
            </a:r>
          </a:p>
          <a:p>
            <a:endParaRPr lang="en-AU" sz="1200" b="1" dirty="0"/>
          </a:p>
          <a:p>
            <a:r>
              <a:rPr lang="en-AU" sz="1200" b="1" dirty="0"/>
              <a:t>Presenter notes: </a:t>
            </a:r>
            <a:endParaRPr lang="en-AU" sz="1200" b="0" dirty="0"/>
          </a:p>
          <a:p>
            <a:pPr marL="0" lvl="0" indent="0">
              <a:buFontTx/>
              <a:buNone/>
            </a:pPr>
            <a:r>
              <a:rPr lang="en-AU" sz="1200" kern="1200" dirty="0">
                <a:solidFill>
                  <a:schemeClr val="tx1"/>
                </a:solidFill>
                <a:effectLst/>
                <a:ea typeface="+mn-ea"/>
                <a:cs typeface="+mn-cs"/>
              </a:rPr>
              <a:t>To identify gaps students will have when you implement the new syllabuses you can compare the content with what students were expected to learn with the previous syllabus. Think about your school curriculum, your stage, the scope and sequences and class programs. Then cross check whether students have these understandings through assessments, class discussion and observation of their learning. </a:t>
            </a:r>
          </a:p>
          <a:p>
            <a:pPr marL="0" lvl="0" indent="0">
              <a:buFontTx/>
              <a:buNone/>
            </a:pPr>
            <a:endParaRPr lang="en-AU" sz="1200" kern="1200" dirty="0">
              <a:solidFill>
                <a:schemeClr val="tx1"/>
              </a:solidFill>
              <a:effectLst/>
              <a:ea typeface="+mn-ea"/>
              <a:cs typeface="+mn-cs"/>
            </a:endParaRPr>
          </a:p>
          <a:p>
            <a:pPr marL="0" lvl="0" indent="0">
              <a:buFontTx/>
              <a:buNone/>
            </a:pPr>
            <a:r>
              <a:rPr lang="en-AU" sz="1200" kern="1200" dirty="0">
                <a:solidFill>
                  <a:schemeClr val="tx1"/>
                </a:solidFill>
                <a:effectLst/>
                <a:ea typeface="+mn-ea"/>
                <a:cs typeface="+mn-cs"/>
              </a:rPr>
              <a:t>To support you to identify new syllabus content, you have access to information in the NSW department of education intranet page through the curriculum tab. On the screen you can see the pathway to find the HSIE what has changed overview.</a:t>
            </a:r>
          </a:p>
          <a:p>
            <a:pPr marL="0" lvl="0" indent="0">
              <a:buFontTx/>
              <a:buNone/>
            </a:pPr>
            <a:endParaRPr lang="en-AU" sz="1200" kern="1200" dirty="0">
              <a:solidFill>
                <a:schemeClr val="tx1"/>
              </a:solidFill>
              <a:effectLst/>
              <a:ea typeface="+mn-ea"/>
              <a:cs typeface="+mn-cs"/>
            </a:endParaRPr>
          </a:p>
          <a:p>
            <a:pPr marL="0" lvl="0" indent="0">
              <a:buFontTx/>
              <a:buNone/>
            </a:pPr>
            <a:r>
              <a:rPr lang="en-AU" sz="1200" kern="1200" dirty="0">
                <a:solidFill>
                  <a:schemeClr val="tx1"/>
                </a:solidFill>
                <a:effectLst/>
                <a:ea typeface="+mn-ea"/>
                <a:cs typeface="+mn-cs"/>
              </a:rPr>
              <a:t>The links to all the CHPS key learning areas overviews can be found in your participant workbook. </a:t>
            </a:r>
          </a:p>
          <a:p>
            <a:endParaRPr lang="en-AU" sz="1200" dirty="0"/>
          </a:p>
          <a:p>
            <a:r>
              <a:rPr lang="en-AU" sz="1200" b="1" dirty="0"/>
              <a:t>[NEXT SLIDE]</a:t>
            </a:r>
          </a:p>
          <a:p>
            <a:endParaRPr lang="en-AU" sz="1200" b="1" dirty="0"/>
          </a:p>
          <a:p>
            <a:r>
              <a:rPr lang="en-AU" sz="1200" b="1" kern="1200" dirty="0">
                <a:solidFill>
                  <a:schemeClr val="tx1"/>
                </a:solidFill>
                <a:effectLst/>
                <a:ea typeface="+mn-ea"/>
                <a:cs typeface="+mn-cs"/>
              </a:rPr>
              <a:t>Leaders' information CHPS</a:t>
            </a:r>
            <a:endParaRPr lang="en-AU" sz="1200" kern="1200" dirty="0">
              <a:solidFill>
                <a:schemeClr val="tx1"/>
              </a:solidFill>
              <a:effectLst/>
              <a:ea typeface="+mn-ea"/>
              <a:cs typeface="+mn-cs"/>
            </a:endParaRPr>
          </a:p>
          <a:p>
            <a:r>
              <a:rPr lang="en-AU" sz="1200" u="sng" kern="1200" dirty="0">
                <a:solidFill>
                  <a:schemeClr val="tx1"/>
                </a:solidFill>
                <a:effectLst/>
                <a:ea typeface="+mn-ea"/>
                <a:cs typeface="+mn-cs"/>
                <a:hlinkClick r:id="rId3"/>
              </a:rPr>
              <a:t>Human Society and its Environment K–6 Syllabus (2024) – information for school leaders</a:t>
            </a:r>
            <a:endParaRPr lang="en-AU" sz="1200" kern="1200" dirty="0">
              <a:solidFill>
                <a:schemeClr val="tx1"/>
              </a:solidFill>
              <a:effectLst/>
              <a:ea typeface="+mn-ea"/>
              <a:cs typeface="+mn-cs"/>
            </a:endParaRPr>
          </a:p>
          <a:p>
            <a:r>
              <a:rPr lang="en-AU" sz="1200" u="sng" kern="1200" dirty="0">
                <a:solidFill>
                  <a:schemeClr val="tx1"/>
                </a:solidFill>
                <a:effectLst/>
                <a:ea typeface="+mn-ea"/>
                <a:cs typeface="+mn-cs"/>
                <a:hlinkClick r:id="rId4"/>
              </a:rPr>
              <a:t>Science and Technology K–6 Syllabus (2024) – information for school leaders</a:t>
            </a:r>
            <a:endParaRPr lang="en-AU" sz="1200" kern="1200" dirty="0">
              <a:solidFill>
                <a:schemeClr val="tx1"/>
              </a:solidFill>
              <a:effectLst/>
              <a:ea typeface="+mn-ea"/>
              <a:cs typeface="+mn-cs"/>
            </a:endParaRPr>
          </a:p>
          <a:p>
            <a:r>
              <a:rPr lang="en-AU" sz="1200" u="sng" kern="1200" dirty="0">
                <a:solidFill>
                  <a:schemeClr val="tx1"/>
                </a:solidFill>
                <a:effectLst/>
                <a:ea typeface="+mn-ea"/>
                <a:cs typeface="+mn-cs"/>
                <a:hlinkClick r:id="rId5"/>
              </a:rPr>
              <a:t>Creative Arts K–6 Syllabus (2024) – information for school leaders</a:t>
            </a:r>
            <a:endParaRPr lang="en-AU" sz="1200" kern="1200" dirty="0">
              <a:solidFill>
                <a:schemeClr val="tx1"/>
              </a:solidFill>
              <a:effectLst/>
              <a:ea typeface="+mn-ea"/>
              <a:cs typeface="+mn-cs"/>
            </a:endParaRPr>
          </a:p>
          <a:p>
            <a:r>
              <a:rPr lang="en-AU" sz="1200" u="sng" kern="1200" dirty="0">
                <a:solidFill>
                  <a:schemeClr val="tx1"/>
                </a:solidFill>
                <a:effectLst/>
                <a:ea typeface="+mn-ea"/>
                <a:cs typeface="+mn-cs"/>
                <a:hlinkClick r:id="rId6"/>
              </a:rPr>
              <a:t>PDHPE K–6 Syllabus (2024) – information for school leaders</a:t>
            </a:r>
            <a:endParaRPr lang="en-AU" sz="1200" kern="1200" dirty="0">
              <a:solidFill>
                <a:schemeClr val="tx1"/>
              </a:solidFill>
              <a:effectLst/>
              <a:ea typeface="+mn-ea"/>
              <a:cs typeface="+mn-cs"/>
            </a:endParaRPr>
          </a:p>
          <a:p>
            <a:endParaRPr lang="en-AU" sz="1200" b="1" dirty="0"/>
          </a:p>
          <a:p>
            <a:endParaRPr lang="en-AU" sz="1200" dirty="0"/>
          </a:p>
        </p:txBody>
      </p:sp>
      <p:sp>
        <p:nvSpPr>
          <p:cNvPr id="4" name="Slide Number Placeholder 3">
            <a:extLst>
              <a:ext uri="{FF2B5EF4-FFF2-40B4-BE49-F238E27FC236}">
                <a16:creationId xmlns:a16="http://schemas.microsoft.com/office/drawing/2014/main" id="{5203B566-4766-CA32-C23C-61DE7B45F5E7}"/>
              </a:ext>
            </a:extLst>
          </p:cNvPr>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8108796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101. Purpose: </a:t>
            </a:r>
            <a:r>
              <a:rPr lang="en-AU" b="0" dirty="0"/>
              <a:t>To provide an overview of key changes across KLA’s.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r>
              <a:rPr lang="en-AU" b="1" dirty="0"/>
              <a:t>Time: </a:t>
            </a:r>
            <a:r>
              <a:rPr lang="en-AU" b="0" dirty="0"/>
              <a:t>1 minute</a:t>
            </a:r>
          </a:p>
          <a:p>
            <a:endParaRPr lang="en-AU" b="1" dirty="0"/>
          </a:p>
          <a:p>
            <a:r>
              <a:rPr lang="en-AU" b="1" dirty="0"/>
              <a:t>Presenter notes: </a:t>
            </a:r>
          </a:p>
          <a:p>
            <a:r>
              <a:rPr lang="en-AU" sz="1600" b="0" kern="1200" dirty="0">
                <a:solidFill>
                  <a:schemeClr val="tx1"/>
                </a:solidFill>
                <a:effectLst/>
                <a:ea typeface="+mn-ea"/>
                <a:cs typeface="+mn-cs"/>
              </a:rPr>
              <a:t>[CLICK] In HSIE:</a:t>
            </a:r>
          </a:p>
          <a:p>
            <a:pPr lvl="0"/>
            <a:endParaRPr lang="en-AU" sz="1600" b="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effectLst/>
                <a:ea typeface="+mn-ea"/>
                <a:cs typeface="+mn-cs"/>
              </a:rPr>
              <a:t>Aboriginal Cultures and Histories outcomes and content are strengthened from ES1–S3. </a:t>
            </a:r>
            <a:r>
              <a:rPr lang="en-AU" b="0" dirty="0"/>
              <a:t>The updated syllabus places a stronger emphasis on Aboriginal Cultures and Histories across all stages of learning. This requires teachers to embed Aboriginal perspectives consistently and authentically, not just in isolated units. </a:t>
            </a:r>
            <a:r>
              <a:rPr lang="en-AU" sz="1600" b="0" kern="1200" dirty="0">
                <a:solidFill>
                  <a:schemeClr val="tx1"/>
                </a:solidFill>
                <a:effectLst/>
                <a:ea typeface="+mn-ea"/>
                <a:cs typeface="+mn-cs"/>
              </a:rPr>
              <a:t>This will require consultation with local Aboriginal communities to ensure respectful, authentic learning. </a:t>
            </a:r>
          </a:p>
          <a:p>
            <a:pPr lvl="0"/>
            <a:endParaRPr lang="en-AU" sz="1600" b="0" kern="1200" dirty="0">
              <a:solidFill>
                <a:schemeClr val="tx1"/>
              </a:solidFill>
              <a:effectLst/>
              <a:ea typeface="+mn-ea"/>
              <a:cs typeface="+mn-cs"/>
            </a:endParaRPr>
          </a:p>
          <a:p>
            <a:pPr lvl="0"/>
            <a:r>
              <a:rPr lang="en-AU" sz="1600" b="0" kern="1200" dirty="0">
                <a:solidFill>
                  <a:schemeClr val="tx1"/>
                </a:solidFill>
                <a:effectLst/>
                <a:ea typeface="+mn-ea"/>
                <a:cs typeface="+mn-cs"/>
              </a:rPr>
              <a:t>[CLICK] </a:t>
            </a:r>
            <a:r>
              <a:rPr lang="en-AU" b="0" dirty="0"/>
              <a:t>Students will now begin exploring Ancient Cultures and Histories earlier in their schooling, from Stage 1 and 2. This shift introduces historical inquiry skills at a younger age, allowing students to engage with the diversity of human experiences and compare past and present societies in more meaningful ways.</a:t>
            </a:r>
            <a:endParaRPr lang="en-AU" sz="1600" b="0" kern="1200" dirty="0">
              <a:solidFill>
                <a:schemeClr val="tx1"/>
              </a:solidFill>
              <a:effectLst/>
              <a:ea typeface="+mn-ea"/>
              <a:cs typeface="+mn-cs"/>
            </a:endParaRPr>
          </a:p>
          <a:p>
            <a:pPr lvl="0"/>
            <a:endParaRPr lang="en-AU" sz="1600" b="0" kern="1200" dirty="0">
              <a:solidFill>
                <a:schemeClr val="tx1"/>
              </a:solidFill>
              <a:effectLst/>
              <a:ea typeface="+mn-ea"/>
              <a:cs typeface="+mn-cs"/>
            </a:endParaRPr>
          </a:p>
          <a:p>
            <a:pPr lvl="0"/>
            <a:r>
              <a:rPr lang="en-AU" sz="1600" b="0" kern="1200" dirty="0">
                <a:solidFill>
                  <a:schemeClr val="tx1"/>
                </a:solidFill>
                <a:effectLst/>
                <a:ea typeface="+mn-ea"/>
                <a:cs typeface="+mn-cs"/>
              </a:rPr>
              <a:t>[CLICK] There is an increased focus on students using maps and other geographical tools to build spatial awareness and interpret information. Teachers will need to strengthen their own knowledge and confidence with geographical skills, and schools may need to invest in updated resources such as atlases, digital mapping tools, and classroom globes.</a:t>
            </a:r>
          </a:p>
          <a:p>
            <a:pPr lvl="0"/>
            <a:endParaRPr lang="en-AU" sz="1600" b="0" kern="1200" dirty="0">
              <a:solidFill>
                <a:schemeClr val="tx1"/>
              </a:solidFill>
              <a:effectLst/>
              <a:ea typeface="+mn-ea"/>
              <a:cs typeface="+mn-cs"/>
            </a:endParaRPr>
          </a:p>
          <a:p>
            <a:pPr lvl="0"/>
            <a:r>
              <a:rPr lang="en-AU" sz="1600" b="0" kern="1200" dirty="0">
                <a:solidFill>
                  <a:schemeClr val="tx1"/>
                </a:solidFill>
                <a:effectLst/>
                <a:ea typeface="+mn-ea"/>
                <a:cs typeface="+mn-cs"/>
              </a:rPr>
              <a:t>[CLICK] </a:t>
            </a:r>
            <a:r>
              <a:rPr lang="en-AU" dirty="0"/>
              <a:t>Previously taught as separate syllabuses, History and Geography are now combined into one HSIE KLA. This integration encourages teachers to plan more connected units that draw on both historical and geographical perspectives, supporting students to see the links between people, place, and time. It also reduces duplication and provides more flexibility in program design.</a:t>
            </a:r>
            <a:endParaRPr lang="en-AU" sz="1600" kern="1200" dirty="0">
              <a:solidFill>
                <a:schemeClr val="tx1"/>
              </a:solidFill>
              <a:effectLst/>
              <a:ea typeface="+mn-ea"/>
              <a:cs typeface="+mn-cs"/>
            </a:endParaRPr>
          </a:p>
          <a:p>
            <a:endParaRPr lang="en-AU" dirty="0"/>
          </a:p>
          <a:p>
            <a:r>
              <a:rPr lang="en-AU" b="1" dirty="0"/>
              <a:t>[NEXT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9361658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ACB17-1B5A-AEBB-7DF0-4C650BA5F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70D8CA-A7C2-0FFC-462F-7027C1FF9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4E28C-2BCA-8359-91CC-93CF5332EE6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102. Purpose: </a:t>
            </a:r>
            <a:r>
              <a:rPr lang="en-AU" sz="1200" b="0" dirty="0"/>
              <a:t>To provide an overview of key changes across KLA’s.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Time: </a:t>
            </a:r>
            <a:r>
              <a:rPr lang="en-AU" sz="1200" b="0" dirty="0"/>
              <a:t>1 minute </a:t>
            </a:r>
          </a:p>
          <a:p>
            <a:endParaRPr lang="en-AU" sz="1200" b="1" dirty="0"/>
          </a:p>
          <a:p>
            <a:r>
              <a:rPr lang="en-AU" sz="1200" b="1" dirty="0"/>
              <a:t>Presenter notes: </a:t>
            </a:r>
          </a:p>
          <a:p>
            <a:r>
              <a:rPr lang="en-AU" sz="1200" b="0" kern="1200" dirty="0">
                <a:solidFill>
                  <a:schemeClr val="tx1"/>
                </a:solidFill>
                <a:effectLst/>
                <a:ea typeface="+mn-ea"/>
                <a:cs typeface="+mn-cs"/>
              </a:rPr>
              <a:t>[CLICK] In Science and technology:</a:t>
            </a:r>
          </a:p>
          <a:p>
            <a:pPr lvl="0"/>
            <a:endParaRPr lang="en-AU" sz="1200" b="0" kern="1200" dirty="0">
              <a:solidFill>
                <a:schemeClr val="tx1"/>
              </a:solidFill>
              <a:effectLst/>
              <a:ea typeface="+mn-ea"/>
              <a:cs typeface="+mn-cs"/>
            </a:endParaRPr>
          </a:p>
          <a:p>
            <a:pPr lvl="0"/>
            <a:r>
              <a:rPr lang="en-AU" sz="1200" b="0" dirty="0"/>
              <a:t>Human body content is a new focus across K–6, with students learning about key systems and structures such as the ear, eyes, digestive system, muscles, and skeleton. This development provides a strong foundation for understanding how the body functions, promoting health awareness and scientific literacy from an early age. Integrating this content across all year levels ensures students build progressively deeper knowledge and can make connections between body systems, health, and everyday experiences.</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Electricity syllabus content</a:t>
            </a:r>
            <a:r>
              <a:rPr lang="en-AU" sz="1200" b="0" dirty="0"/>
              <a:t> requires additional practical investigation, demonstration, and hands-on learning. This may require additional resources to provide appropriate materials and  equipment. Teacher guidance is essential to ensure students can explore concepts safely, engage with experiments, and develop a deep understanding of electrical circuits and energy transfer.</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a:t>
            </a:r>
            <a:r>
              <a:rPr lang="en-AU" sz="1200" b="0" dirty="0"/>
              <a:t>Working Scientifically skills </a:t>
            </a:r>
            <a:r>
              <a:rPr lang="en-AU" sz="1200" dirty="0"/>
              <a:t>are now embedded across all year levels rather than treated as a separate component. Students consistently develop skills such as questioning, predicting, planning, conducting investigations, collecting and interpreting data, and evaluating results. Embedding these skills throughout the curriculum ensures they are applied in context, strengthening students’ problem-solving, critical thinking, and scientific reasoning capabilities from K–6.</a:t>
            </a:r>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87384522-6ECE-B259-671A-056B864DDD8B}"/>
              </a:ext>
            </a:extLst>
          </p:cNvPr>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14604109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64E8D-F749-BE56-8B7A-994E18420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63E21-E930-A7A2-EA32-22A8742BF4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793ED-6090-E809-F719-80108F6E86B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103. Purpose: </a:t>
            </a:r>
            <a:r>
              <a:rPr lang="en-AU" sz="1200" b="0" dirty="0"/>
              <a:t>To provide an overview of key changes across KLA’s.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Time: </a:t>
            </a:r>
            <a:r>
              <a:rPr lang="en-AU" sz="1200" b="0" dirty="0"/>
              <a:t>2 minutes </a:t>
            </a:r>
          </a:p>
          <a:p>
            <a:endParaRPr lang="en-AU" sz="1200" b="1" dirty="0"/>
          </a:p>
          <a:p>
            <a:r>
              <a:rPr lang="en-AU" sz="1200" b="1" dirty="0"/>
              <a:t>Presenter notes: </a:t>
            </a:r>
          </a:p>
          <a:p>
            <a:r>
              <a:rPr lang="en-AU" sz="1200" b="0" kern="1200" dirty="0">
                <a:solidFill>
                  <a:schemeClr val="tx1"/>
                </a:solidFill>
                <a:effectLst/>
                <a:ea typeface="+mn-ea"/>
                <a:cs typeface="+mn-cs"/>
              </a:rPr>
              <a:t>[CLICK] In Creative Arts:</a:t>
            </a:r>
          </a:p>
          <a:p>
            <a:pPr lvl="0"/>
            <a:endParaRPr lang="en-AU" sz="1200" b="0" kern="1200" dirty="0">
              <a:solidFill>
                <a:schemeClr val="tx1"/>
              </a:solidFill>
              <a:effectLst/>
              <a:ea typeface="+mn-ea"/>
              <a:cs typeface="+mn-cs"/>
            </a:endParaRPr>
          </a:p>
          <a:p>
            <a:pPr lvl="0"/>
            <a:r>
              <a:rPr lang="en-AU" sz="1200" b="0" dirty="0"/>
              <a:t>Dance and music elements have been updated from the previous syllabus, providing students with more contemporary, engaging, and developmentally appropriate learning experiences. These updates support skill progression, creativity, and expression while ensuring alignment with current educational standards.</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a:t>
            </a:r>
            <a:r>
              <a:rPr lang="en-AU" sz="1200" b="0" dirty="0"/>
              <a:t>There is a strengthened focus on historical and cultural arts practices from around the world, including Aboriginal and Torres Strait Islander traditions. This approach enables students to appreciate the diversity of artistic expression, understand cultural contexts, and develop respect for both local and global creative practices.</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Through creating written text t</a:t>
            </a:r>
            <a:r>
              <a:rPr lang="en-AU" sz="1200" b="0" dirty="0"/>
              <a:t>here is now greater emphasis on vocabulary development, critical and creative writing. Students are encouraged to articulate ideas effectively, analyse artistic works critically, and engage in imaginative and reflective thinking, which strengthens both literacy and cognitive skills in meaningful arts contexts.</a:t>
            </a:r>
          </a:p>
          <a:p>
            <a:pPr lvl="0"/>
            <a:endParaRPr lang="en-AU" sz="1200" b="0" kern="1200" dirty="0">
              <a:solidFill>
                <a:schemeClr val="tx1"/>
              </a:solidFill>
              <a:effectLst/>
              <a:ea typeface="+mn-ea"/>
              <a:cs typeface="+mn-cs"/>
            </a:endParaRPr>
          </a:p>
          <a:p>
            <a:r>
              <a:rPr lang="en-AU" sz="1200" b="0" kern="1200" dirty="0">
                <a:solidFill>
                  <a:schemeClr val="tx1"/>
                </a:solidFill>
                <a:effectLst/>
                <a:ea typeface="+mn-ea"/>
                <a:cs typeface="+mn-cs"/>
              </a:rPr>
              <a:t>[CLICK] </a:t>
            </a:r>
            <a:r>
              <a:rPr lang="en-AU" sz="1200" b="0" dirty="0"/>
              <a:t>Digital technology and digital safety </a:t>
            </a:r>
            <a:r>
              <a:rPr lang="en-AU" sz="1200" dirty="0"/>
              <a:t>are explicitly referenced in the essential content, ensuring students understand how to use digital tools responsibly, ethically, and safely within arts learning. This inclusion reflects the growing role of technology in creative practice and prepares students to confidently navigate digital spaces.</a:t>
            </a:r>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D63E1F31-1659-FCB1-8C41-640C3A9DA8A6}"/>
              </a:ext>
            </a:extLst>
          </p:cNvPr>
          <p:cNvSpPr>
            <a:spLocks noGrp="1"/>
          </p:cNvSpPr>
          <p:nvPr>
            <p:ph type="sldNum" sz="quarter" idx="5"/>
          </p:nvPr>
        </p:nvSpPr>
        <p:spPr/>
        <p:txBody>
          <a:bodyPr/>
          <a:lstStyle/>
          <a:p>
            <a:fld id="{B07158C4-A119-4B78-9DE8-A50001BC31DC}" type="slidenum">
              <a:rPr lang="en-AU" smtClean="0"/>
              <a:pPr/>
              <a:t>103</a:t>
            </a:fld>
            <a:endParaRPr lang="en-AU"/>
          </a:p>
        </p:txBody>
      </p:sp>
    </p:spTree>
    <p:extLst>
      <p:ext uri="{BB962C8B-B14F-4D97-AF65-F5344CB8AC3E}">
        <p14:creationId xmlns:p14="http://schemas.microsoft.com/office/powerpoint/2010/main" val="15868480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23FE-160C-2F83-CCE9-FD8A619191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E56E6-3C9D-D3FA-552D-281F34DA0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CD968-E784-383F-2EEF-3AB085BF67A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104. Purpose: </a:t>
            </a:r>
            <a:r>
              <a:rPr lang="en-AU" sz="1200" b="0" dirty="0"/>
              <a:t>To provide an overview of key changes across KLA’s.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Time: </a:t>
            </a:r>
            <a:r>
              <a:rPr lang="en-AU" sz="1200" b="0" dirty="0"/>
              <a:t>1 minute</a:t>
            </a:r>
          </a:p>
          <a:p>
            <a:endParaRPr lang="en-AU" sz="1200" b="1" dirty="0"/>
          </a:p>
          <a:p>
            <a:r>
              <a:rPr lang="en-AU" sz="1200" b="1" dirty="0"/>
              <a:t>Presenter notes: </a:t>
            </a:r>
          </a:p>
          <a:p>
            <a:r>
              <a:rPr lang="en-AU" sz="1200" b="0" kern="1200" dirty="0">
                <a:solidFill>
                  <a:schemeClr val="tx1"/>
                </a:solidFill>
                <a:effectLst/>
                <a:ea typeface="+mn-ea"/>
                <a:cs typeface="+mn-cs"/>
              </a:rPr>
              <a:t>n PDHPE:</a:t>
            </a:r>
          </a:p>
          <a:p>
            <a:endParaRPr lang="en-AU" sz="1200" b="0" kern="1200" dirty="0">
              <a:solidFill>
                <a:schemeClr val="tx1"/>
              </a:solidFill>
              <a:effectLst/>
              <a:ea typeface="+mn-ea"/>
              <a:cs typeface="+mn-cs"/>
            </a:endParaRPr>
          </a:p>
          <a:p>
            <a:pPr lvl="0"/>
            <a:r>
              <a:rPr lang="en-AU" sz="1200" b="0" dirty="0"/>
              <a:t>Financial wellbeing is now an explicit focus from Stage 1 to Stage 3. Students are supported to develop foundational skills in managing money, such as understanding needs versus wants, making responsible spending and saving choices, and recognising the value of financial planning. Integrating financial literacy from an early age equips students with practical life skills, helping them to make informed decisions and build long-term economic resilience.</a:t>
            </a:r>
            <a:endParaRPr lang="en-AU" sz="1200" b="0" kern="1200" dirty="0">
              <a:solidFill>
                <a:schemeClr val="tx1"/>
              </a:solidFill>
              <a:effectLst/>
              <a:ea typeface="+mn-ea"/>
              <a:cs typeface="+mn-cs"/>
            </a:endParaRP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Media literacy is explicitly embedded from Stage 1 to Stage 3, recognising the increasingly complex media environment students navigate. Students learn to critically analyse and interpret information, identify bias or misinformation, and respond thoughtfully to media messages across multiple platforms. Early and consistent teaching of media literacy supports informed citizenship and encourages safe, responsible engagement with digital media.</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Physical Education now places a stronger emphasis on small-sided games, which promote higher levels of participation, teamwork, spatial awareness, and decision-making compared with traditional large-group formats. Implementing small-sided games requires new teaching approaches, modified resources, and adaptable game structures to ensure all students are actively engaged and developing their skills. This approach also supports differentiation, allowing students of varying abilities to participate meaningfully.</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a:t>
            </a:r>
            <a:r>
              <a:rPr lang="en-AU" sz="1200" kern="1200" dirty="0">
                <a:solidFill>
                  <a:schemeClr val="tx1"/>
                </a:solidFill>
                <a:effectLst/>
                <a:ea typeface="+mn-ea"/>
                <a:cs typeface="+mn-cs"/>
              </a:rPr>
              <a:t>PE for K–2 now includes the explicit teaching of all fundamental movement skills, with the goal that students achieve proficiency by the end of Stage 1. This ensures that students have a strong foundation in core movement patterns such as running, jumping, catching, throwing, balancing, and dodging. Achieving this goal may require targeted professional learning for teachers, additional resources, and structured practice opportunities to provide consistent and effective skill development for all students.</a:t>
            </a:r>
            <a:endParaRPr lang="en-AU" sz="1200" dirty="0"/>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C323D7A2-21E7-7E30-1F89-658D409BF92F}"/>
              </a:ext>
            </a:extLst>
          </p:cNvPr>
          <p:cNvSpPr>
            <a:spLocks noGrp="1"/>
          </p:cNvSpPr>
          <p:nvPr>
            <p:ph type="sldNum" sz="quarter" idx="5"/>
          </p:nvPr>
        </p:nvSpPr>
        <p:spPr/>
        <p:txBody>
          <a:bodyPr/>
          <a:lstStyle/>
          <a:p>
            <a:fld id="{B07158C4-A119-4B78-9DE8-A50001BC31DC}" type="slidenum">
              <a:rPr lang="en-AU" smtClean="0"/>
              <a:pPr/>
              <a:t>104</a:t>
            </a:fld>
            <a:endParaRPr lang="en-AU"/>
          </a:p>
        </p:txBody>
      </p:sp>
    </p:spTree>
    <p:extLst>
      <p:ext uri="{BB962C8B-B14F-4D97-AF65-F5344CB8AC3E}">
        <p14:creationId xmlns:p14="http://schemas.microsoft.com/office/powerpoint/2010/main" val="22143061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99E0B-9A54-2C5C-C65C-53E5E030C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F58AF-921A-4941-1E5F-9F725C868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55FB0-B217-09C0-9E1E-7677235C51D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105. Purpose: </a:t>
            </a:r>
            <a:r>
              <a:rPr lang="en-AU" sz="1200" b="0" dirty="0"/>
              <a:t>To introduce the gap analysis tool.</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p>
          <a:p>
            <a:r>
              <a:rPr lang="en-AU" sz="1200" b="1" dirty="0"/>
              <a:t>Time: </a:t>
            </a:r>
            <a:r>
              <a:rPr lang="en-AU" sz="1200" b="0" dirty="0"/>
              <a:t>2 minutes</a:t>
            </a:r>
          </a:p>
          <a:p>
            <a:endParaRPr lang="en-AU" sz="1200" b="1" dirty="0"/>
          </a:p>
          <a:p>
            <a:r>
              <a:rPr lang="en-AU" sz="1200" b="1" dirty="0"/>
              <a:t>Presenter notes: </a:t>
            </a:r>
          </a:p>
          <a:p>
            <a:pPr lvl="0"/>
            <a:r>
              <a:rPr lang="en-AU" sz="1200" kern="1200" dirty="0">
                <a:solidFill>
                  <a:schemeClr val="tx1"/>
                </a:solidFill>
                <a:effectLst/>
                <a:ea typeface="+mn-ea"/>
                <a:cs typeface="+mn-cs"/>
              </a:rPr>
              <a:t>The Gap Analysis tool is designed to help you systematically identify differences in content and timing between the old and new syllabuses.</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It allows you to map where content has moved, been added, or consolidated, and to identify potential gaps in student knowledge.</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To use the tool.</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First identify the new content. Look at the updated syllabus for your stage. Record what is new or different compared to the previous syllabus in the New Content column. </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Second, check prior stage learning. Consider what students should already know from previous stage/s. Note what they have may have missed or had less exposure to in the Prior Stage Content column. (e.g. due to timing changes, merged content, or new additions).</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Third, pinpoint possible gaps. In the Gaps column, outline how you will find out if students have this gap. This could include quick check in activities, pre-assessments/ quizzes, class discussions and observations of student work. </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Finally plan your actions, in the Action column, write how you will address the gap through your teaching. Examples could include incorporating revision activities, scaffolding with visuals or hands-on tasks, adjusting the sequence of lessons, small group support or targeted interventions. </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On completion of a gap analysis tool, it is important to review and refine. Revisit your gap analysis during and after teaching the new content. Update the actions based on student progress to ensure consistent support across the stage. </a:t>
            </a:r>
          </a:p>
          <a:p>
            <a:endParaRPr lang="en-AU" sz="1200" kern="1200" dirty="0">
              <a:solidFill>
                <a:schemeClr val="tx1"/>
              </a:solidFill>
              <a:effectLst/>
              <a:ea typeface="+mn-ea"/>
              <a:cs typeface="+mn-cs"/>
            </a:endParaRPr>
          </a:p>
          <a:p>
            <a:r>
              <a:rPr lang="en-AU" sz="1200" b="0" i="0" kern="1200" dirty="0">
                <a:solidFill>
                  <a:schemeClr val="tx1"/>
                </a:solidFill>
                <a:effectLst/>
                <a:ea typeface="+mn-ea"/>
                <a:cs typeface="+mn-cs"/>
              </a:rPr>
              <a:t>An example will be modelled next to show how it works</a:t>
            </a:r>
            <a:endParaRPr lang="en-AU" sz="1200" dirty="0"/>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B16A14E5-E350-C526-6ACC-5D454B1D2461}"/>
              </a:ext>
            </a:extLst>
          </p:cNvPr>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26545171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106. Purpose: </a:t>
            </a:r>
            <a:r>
              <a:rPr lang="en-AU" b="0" dirty="0"/>
              <a:t>To model an example to identify gaps in content points.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r>
              <a:rPr lang="en-AU" b="1" dirty="0"/>
              <a:t>Time: </a:t>
            </a:r>
            <a:r>
              <a:rPr lang="en-AU" b="0" dirty="0"/>
              <a:t>30 seconds</a:t>
            </a:r>
          </a:p>
          <a:p>
            <a:endParaRPr lang="en-AU" b="1" dirty="0"/>
          </a:p>
          <a:p>
            <a:r>
              <a:rPr lang="en-AU" b="1" dirty="0"/>
              <a:t>Presenter notes: </a:t>
            </a:r>
          </a:p>
          <a:p>
            <a:endParaRPr lang="en-AU" b="1" dirty="0"/>
          </a:p>
          <a:p>
            <a:r>
              <a:rPr lang="en-AU" b="0" dirty="0"/>
              <a:t>The image on the screen shows all content covered in Stage 2 Unit 5 for each of the CHPS syllabus. A copy of content for unit 1 and unit 5 has been included in the participant workbook. </a:t>
            </a:r>
          </a:p>
          <a:p>
            <a:endParaRPr lang="en-AU" b="0" dirty="0"/>
          </a:p>
          <a:p>
            <a:r>
              <a:rPr lang="en-AU" b="0" dirty="0"/>
              <a:t>Considering PDHPE as the example, highlighted is one area of new content. </a:t>
            </a:r>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Looking at the PDHPE syllabus content, financial literacy within the focus area Identify, Health and Wellbeing.  The Stage 2 content group – Decisions and actions promote health and wellbeing has a content point – describe the benefits of responsible saving and spending of money for wellbeing. </a:t>
            </a:r>
          </a:p>
          <a:p>
            <a:endParaRPr lang="en-AU" b="0" dirty="0"/>
          </a:p>
          <a:p>
            <a:r>
              <a:rPr lang="en-AU" b="0" dirty="0"/>
              <a:t>This is one area that can now be completed using the gap analysis tool. </a:t>
            </a:r>
          </a:p>
          <a:p>
            <a:endParaRPr lang="en-AU" dirty="0"/>
          </a:p>
          <a:p>
            <a:r>
              <a:rPr lang="en-AU" b="1" dirty="0"/>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31279613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C5127-5884-5EB1-3DE5-5803F9659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37560-A4F2-11E6-9C6A-F7D63CFA5F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1C1409-0D76-2682-3D9A-DBE1F825651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107. Purpose: </a:t>
            </a:r>
            <a:r>
              <a:rPr lang="en-AU" sz="1200" b="0" dirty="0"/>
              <a:t>To model an example to identify gaps between the old and new syllabus to support the sequence of learning.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r>
              <a:rPr lang="en-AU" sz="1200" b="1" dirty="0"/>
              <a:t>Time: </a:t>
            </a:r>
            <a:r>
              <a:rPr lang="en-AU" sz="1200" b="0" dirty="0"/>
              <a:t>3 minutes</a:t>
            </a:r>
          </a:p>
          <a:p>
            <a:endParaRPr lang="en-AU" sz="1200" b="1" dirty="0"/>
          </a:p>
          <a:p>
            <a:r>
              <a:rPr lang="en-AU" sz="1200" b="1" dirty="0"/>
              <a:t>Presenter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Think of this example from the perspective of a classroom teacher in stage 2 planning to implement the PDHPE syllabus. </a:t>
            </a:r>
          </a:p>
          <a:p>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The new content is from PDHPE syllabus, financial literacy within the focus area Identify, Health and Wellbeing. Stage 2 content group –Decisions and actions promote health and wellbeing. Content point – describe the benefits of responsible saving and spending of money for wellbeing. </a:t>
            </a:r>
          </a:p>
          <a:p>
            <a:endParaRPr lang="en-AU" sz="1200" b="0" dirty="0"/>
          </a:p>
          <a:p>
            <a:r>
              <a:rPr lang="en-AU" sz="1200" b="0" dirty="0"/>
              <a:t>In stage 1 it is planned for students to learn the basics, recognising that money can be save or spent on needs and wants. </a:t>
            </a:r>
          </a:p>
          <a:p>
            <a:endParaRPr lang="en-AU" sz="1200" b="0" dirty="0"/>
          </a:p>
          <a:p>
            <a:r>
              <a:rPr lang="en-AU" sz="1200" b="0" dirty="0"/>
              <a:t>In stage 2, they build on this be deciding the benefits of responsible saving and spending, making clearer connections to wellbeing. </a:t>
            </a:r>
          </a:p>
          <a:p>
            <a:endParaRPr lang="en-AU" sz="1200" b="0" dirty="0"/>
          </a:p>
          <a:p>
            <a:r>
              <a:rPr lang="en-AU" sz="1200" b="0" dirty="0"/>
              <a:t>The stage 2 teacher needs to think about the gaps the students will have because they are in stage 2 and have not experienced the new syllabus until now. The teacher might identify gaps in students' knowledge, that they may not be able to consistently differentiate between needs and wants. They may not yet link money behaviours to wellbeing, for example how saving can reduce stress or support long term goals. </a:t>
            </a:r>
          </a:p>
          <a:p>
            <a:endParaRPr lang="en-AU" sz="1200" b="0" dirty="0"/>
          </a:p>
          <a:p>
            <a:r>
              <a:rPr lang="en-AU" sz="1200" b="0" dirty="0"/>
              <a:t>To find these gaps exist the teacher can use pre assessment, observation and check ins. For example, asking students to draw or write what how they would spend or save an imaginary $20 or a similar contextually relevant scenario. The teacher could pose questions, for example ‘If you save money every week, what could that help you do?”</a:t>
            </a:r>
          </a:p>
          <a:p>
            <a:endParaRPr lang="en-AU" sz="1200" b="0" dirty="0"/>
          </a:p>
          <a:p>
            <a:r>
              <a:rPr lang="en-AU" sz="1200" b="0" dirty="0"/>
              <a:t>Once the gaps have been identified, the teacher can take deliberate actions, for example building financial vocabulary word wall to help students use and understand key terms. Model goal setting together, create a class savings goal and reflect on how it felt to achieve the goal. </a:t>
            </a:r>
          </a:p>
          <a:p>
            <a:endParaRPr lang="en-AU" sz="1200" b="0" dirty="0"/>
          </a:p>
          <a:p>
            <a:r>
              <a:rPr lang="en-AU" sz="1200" b="0" dirty="0"/>
              <a:t>Importantly the teacher should link these activities to wellbeing, making it clear that informed financial decisions help us feel safe, proud and happy. This supports not only money management but embeds it within health and wellbeing helping students see the real-life benefits of their choices.  </a:t>
            </a:r>
            <a:endParaRPr lang="en-AU" sz="1200" kern="1200" dirty="0">
              <a:solidFill>
                <a:schemeClr val="tx1"/>
              </a:solidFill>
              <a:effectLst/>
              <a:ea typeface="+mn-ea"/>
              <a:cs typeface="+mn-cs"/>
            </a:endParaRPr>
          </a:p>
          <a:p>
            <a:endParaRPr lang="en-AU" sz="1200" dirty="0"/>
          </a:p>
          <a:p>
            <a:r>
              <a:rPr lang="en-AU" sz="1200" kern="1200" dirty="0">
                <a:solidFill>
                  <a:schemeClr val="tx1"/>
                </a:solidFill>
                <a:effectLst/>
                <a:ea typeface="+mn-ea"/>
                <a:cs typeface="+mn-cs"/>
              </a:rPr>
              <a:t>As you can see, this process helps leaders and teachers identify both content gaps and implications for practice.</a:t>
            </a:r>
            <a:endParaRPr lang="en-AU" sz="1200" dirty="0"/>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C6A0CFDA-D1E7-100B-4C3D-868460577D47}"/>
              </a:ext>
            </a:extLst>
          </p:cNvPr>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11208191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2300A-FBB9-77F2-E669-BD1D7830E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AF24A-27EC-39B1-10F8-1B88721B44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1E3F7-B5F4-A1FF-9E40-0A6BA622BE0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108. Purpose: </a:t>
            </a:r>
            <a:r>
              <a:rPr lang="en-AU" sz="1200" b="0" dirty="0"/>
              <a:t>To provide time for participants to choose a KLA of their own preference and use the gap analysis tool.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p>
          <a:p>
            <a:r>
              <a:rPr lang="en-AU" sz="1200" b="1" dirty="0"/>
              <a:t>Time: </a:t>
            </a:r>
            <a:r>
              <a:rPr lang="en-AU" sz="1200" b="0" dirty="0"/>
              <a:t>3 minutes explanation of task + </a:t>
            </a:r>
            <a:r>
              <a:rPr lang="en-AU" sz="1200" dirty="0"/>
              <a:t>20</a:t>
            </a:r>
            <a:r>
              <a:rPr lang="en-AU" sz="1200" b="0" dirty="0"/>
              <a:t> minutes activity time + 1 minute reflection  </a:t>
            </a:r>
          </a:p>
          <a:p>
            <a:endParaRPr lang="en-AU" sz="1200" b="1" dirty="0"/>
          </a:p>
          <a:p>
            <a:r>
              <a:rPr lang="en-AU" sz="1200" b="1" dirty="0"/>
              <a:t>Presenter notes: </a:t>
            </a:r>
          </a:p>
          <a:p>
            <a:r>
              <a:rPr lang="en-AU" sz="1200" dirty="0"/>
              <a:t>Now there is time to complete you own gap analysis based on a KLA you are using or planning to use at your school. </a:t>
            </a:r>
          </a:p>
          <a:p>
            <a:endParaRPr lang="en-AU" sz="1200" dirty="0"/>
          </a:p>
          <a:p>
            <a:r>
              <a:rPr lang="en-AU" sz="1200" dirty="0"/>
              <a:t>Please map key content changes we have identified in this professional learning and consider implications for your planning and assessment. </a:t>
            </a:r>
          </a:p>
          <a:p>
            <a:endParaRPr lang="en-AU" sz="1200" dirty="0"/>
          </a:p>
          <a:p>
            <a:r>
              <a:rPr lang="en-AU" sz="1200" dirty="0"/>
              <a:t>Some examples include:</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In HSIE, </a:t>
            </a:r>
            <a:r>
              <a:rPr lang="en-AU" sz="1200" kern="1200" dirty="0">
                <a:solidFill>
                  <a:schemeClr val="tx1"/>
                </a:solidFill>
              </a:rPr>
              <a:t>Ancient Cultures and Histories now in Stage 1 and 2</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For PDHPE, </a:t>
            </a:r>
            <a:r>
              <a:rPr lang="en-AU" sz="1200" kern="1200" dirty="0">
                <a:solidFill>
                  <a:schemeClr val="tx1"/>
                </a:solidFill>
              </a:rPr>
              <a:t>PE has a stronger focus on small-sided games (requiring new resources and game structures)</a:t>
            </a:r>
            <a:endParaRPr lang="en-AU" sz="1200" dirty="0"/>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In Science, </a:t>
            </a:r>
            <a:r>
              <a:rPr lang="en-AU" sz="1200" kern="1200" dirty="0">
                <a:solidFill>
                  <a:schemeClr val="tx1"/>
                </a:solidFill>
              </a:rPr>
              <a:t>Human body content is new across K–6, including knowledge of the ear, eyes, digestive system, muscles, and skeleton</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Creative Arts, Dance and music elements have been updated from the previous syllabus</a:t>
            </a:r>
          </a:p>
          <a:p>
            <a:endParaRPr lang="en-AU" sz="1200" dirty="0"/>
          </a:p>
          <a:p>
            <a:r>
              <a:rPr lang="en-AU" sz="1200" dirty="0"/>
              <a:t>These can be found in your participant workbook alongside this activity. </a:t>
            </a:r>
          </a:p>
          <a:p>
            <a:endParaRPr lang="en-AU" sz="1200" dirty="0"/>
          </a:p>
          <a:p>
            <a:r>
              <a:rPr lang="en-AU" sz="1200" dirty="0"/>
              <a:t>First, choose a key learning area relevant to your work, open the relevant digital syllabus and identify the new content.</a:t>
            </a:r>
          </a:p>
          <a:p>
            <a:endParaRPr lang="en-AU" sz="1200" dirty="0"/>
          </a:p>
          <a:p>
            <a:r>
              <a:rPr lang="en-AU" sz="1200" dirty="0"/>
              <a:t>Then check prior stage learning, think about what students should already know from the prior stage/s. </a:t>
            </a:r>
          </a:p>
          <a:p>
            <a:endParaRPr lang="en-AU" sz="1200" dirty="0"/>
          </a:p>
          <a:p>
            <a:r>
              <a:rPr lang="en-AU" sz="1200" dirty="0"/>
              <a:t>Decide on the strategies that you could use to pinpoint the gaps in students learning. </a:t>
            </a:r>
          </a:p>
          <a:p>
            <a:endParaRPr lang="en-AU" sz="1200" dirty="0"/>
          </a:p>
          <a:p>
            <a:r>
              <a:rPr lang="en-AU" sz="1200" dirty="0"/>
              <a:t>In the action column record how, you will address any identified gaps through your teaching. </a:t>
            </a:r>
          </a:p>
          <a:p>
            <a:endParaRPr lang="en-AU" sz="1200" dirty="0"/>
          </a:p>
          <a:p>
            <a:r>
              <a:rPr lang="en-AU" sz="1200" dirty="0"/>
              <a:t>You have 20 minutes to begin your gap analysis in your chosen KLA. </a:t>
            </a:r>
          </a:p>
          <a:p>
            <a:endParaRPr lang="en-AU" sz="1200" dirty="0"/>
          </a:p>
          <a:p>
            <a:r>
              <a:rPr lang="en-AU" sz="1200" dirty="0"/>
              <a:t>I will turn my camera off for this activity, but if you have any questions please place them I the </a:t>
            </a:r>
            <a:r>
              <a:rPr lang="en-AU" sz="1200" dirty="0" err="1"/>
              <a:t>QandA</a:t>
            </a:r>
            <a:r>
              <a:rPr lang="en-AU" sz="1200" dirty="0"/>
              <a:t>. </a:t>
            </a:r>
          </a:p>
          <a:p>
            <a:endParaRPr lang="en-AU" sz="1200" dirty="0"/>
          </a:p>
          <a:p>
            <a:r>
              <a:rPr lang="en-AU" sz="1200" i="1" dirty="0"/>
              <a:t>Presenter turn off camera and allow participants to engage with activity.</a:t>
            </a:r>
          </a:p>
          <a:p>
            <a:endParaRPr lang="en-AU" sz="1200" dirty="0"/>
          </a:p>
          <a:p>
            <a:r>
              <a:rPr lang="en-AU" sz="1200" i="1" dirty="0"/>
              <a:t>Return after 20 minutes. </a:t>
            </a:r>
          </a:p>
          <a:p>
            <a:endParaRPr lang="en-AU" sz="1200" i="1" dirty="0"/>
          </a:p>
          <a:p>
            <a:r>
              <a:rPr lang="en-AU" sz="1200" dirty="0"/>
              <a:t>Thank you for engaging with the activity. </a:t>
            </a:r>
          </a:p>
          <a:p>
            <a:endParaRPr lang="en-AU" sz="1200" dirty="0"/>
          </a:p>
          <a:p>
            <a:r>
              <a:rPr lang="en-AU" sz="1200" dirty="0"/>
              <a:t>After this online session, with your teams use the Gap Analysis tool and complete this activity together. </a:t>
            </a:r>
          </a:p>
          <a:p>
            <a:endParaRPr lang="en-AU" sz="1200" dirty="0"/>
          </a:p>
          <a:p>
            <a:r>
              <a:rPr lang="en-AU" sz="1200" dirty="0"/>
              <a:t>By working with this tool, your team will be able to adapt to the changes with clarity and confidence, ensuring students experience a smooth and consistent transition into the new syllabuses. </a:t>
            </a:r>
          </a:p>
          <a:p>
            <a:endParaRPr lang="en-AU" sz="1200" dirty="0"/>
          </a:p>
          <a:p>
            <a:r>
              <a:rPr lang="en-AU" sz="1200" b="1" dirty="0"/>
              <a:t>[NEXT SLIDE]</a:t>
            </a:r>
          </a:p>
          <a:p>
            <a:endParaRPr lang="en-AU" dirty="0"/>
          </a:p>
        </p:txBody>
      </p:sp>
      <p:sp>
        <p:nvSpPr>
          <p:cNvPr id="4" name="Slide Number Placeholder 3">
            <a:extLst>
              <a:ext uri="{FF2B5EF4-FFF2-40B4-BE49-F238E27FC236}">
                <a16:creationId xmlns:a16="http://schemas.microsoft.com/office/drawing/2014/main" id="{35F2F7E1-2127-0BDE-6D48-B40071D3EE91}"/>
              </a:ext>
            </a:extLst>
          </p:cNvPr>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15250006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109. Purpose: </a:t>
            </a:r>
            <a:r>
              <a:rPr lang="en-AU" sz="1200" b="0" dirty="0"/>
              <a:t>To introduce the resource and vocabulary list for the sample units of work in CHPS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r>
              <a:rPr lang="en-AU" sz="1200" b="1" dirty="0"/>
              <a:t>Time: </a:t>
            </a:r>
            <a:r>
              <a:rPr lang="en-AU" sz="1200" b="0" dirty="0"/>
              <a:t>10 seconds</a:t>
            </a:r>
          </a:p>
          <a:p>
            <a:endParaRPr lang="en-AU" sz="1200" b="1" dirty="0"/>
          </a:p>
          <a:p>
            <a:r>
              <a:rPr lang="en-AU" sz="1200" b="1" dirty="0"/>
              <a:t>Presenter notes: </a:t>
            </a:r>
          </a:p>
          <a:p>
            <a:r>
              <a:rPr lang="en-AU" sz="1200" b="0" i="0" kern="1200" dirty="0">
                <a:solidFill>
                  <a:schemeClr val="tx1"/>
                </a:solidFill>
                <a:effectLst/>
                <a:ea typeface="+mn-ea"/>
                <a:cs typeface="+mn-cs"/>
              </a:rPr>
              <a:t>Alongside the CHPS sample units of work are carefully curated resources and vocabulary list to support your teaching and students.</a:t>
            </a:r>
          </a:p>
          <a:p>
            <a:endParaRPr lang="en-AU" sz="1200" dirty="0"/>
          </a:p>
          <a:p>
            <a:r>
              <a:rPr lang="en-AU" sz="1200" b="1" dirty="0"/>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2018044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11. Purpose: </a:t>
            </a:r>
            <a:r>
              <a:rPr lang="en-AU" b="0" dirty="0"/>
              <a:t>To unpacking Beginning the lesson</a:t>
            </a:r>
          </a:p>
          <a:p>
            <a:endParaRPr lang="en-AU" b="1" dirty="0"/>
          </a:p>
          <a:p>
            <a:r>
              <a:rPr lang="en-AU" b="1" dirty="0"/>
              <a:t>Time: </a:t>
            </a:r>
            <a:r>
              <a:rPr lang="en-AU" b="0" dirty="0"/>
              <a:t>30 seconds</a:t>
            </a:r>
          </a:p>
          <a:p>
            <a:endParaRPr lang="en-AU" b="1" dirty="0"/>
          </a:p>
          <a:p>
            <a:r>
              <a:rPr lang="en-AU" b="1" dirty="0"/>
              <a:t>Presenter notes:</a:t>
            </a:r>
          </a:p>
          <a:p>
            <a:r>
              <a:rPr lang="en-AU" dirty="0"/>
              <a:t>Each lesson in the CHPS sample units follows the same structure, ensuring consistency across all KLAs. We begin with an </a:t>
            </a:r>
            <a:r>
              <a:rPr lang="en-AU" b="1" dirty="0"/>
              <a:t>overview</a:t>
            </a:r>
            <a:r>
              <a:rPr lang="en-AU" dirty="0"/>
              <a:t> that provides a short description of the learning and identifies the prior learning the lesson builds on. This prior learning isn’t necessarily specific content points but is aligned to the syllabus content. The overview also lists the key vocabulary to be taught and highlights any preparation required.</a:t>
            </a:r>
          </a:p>
          <a:p>
            <a:endParaRPr lang="en-AU" b="1" dirty="0"/>
          </a:p>
          <a:p>
            <a:r>
              <a:rPr lang="en-AU" b="0" dirty="0"/>
              <a:t>Each lesson is 60 minutes in duration</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a:p>
            <a:endParaRPr lang="en-AU" dirty="0"/>
          </a:p>
          <a:p>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71656371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DED2B-F3D9-1D04-9455-19FEB10CE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51E70-0ADC-6C4E-F2AF-79163ACE0F80}"/>
              </a:ext>
            </a:extLst>
          </p:cNvPr>
          <p:cNvSpPr>
            <a:spLocks noGrp="1" noRot="1" noChangeAspect="1"/>
          </p:cNvSpPr>
          <p:nvPr>
            <p:ph type="sldImg"/>
          </p:nvPr>
        </p:nvSpPr>
        <p:spPr>
          <a:xfrm>
            <a:off x="1898650" y="282575"/>
            <a:ext cx="3060700" cy="1720850"/>
          </a:xfrm>
        </p:spPr>
      </p:sp>
      <p:sp>
        <p:nvSpPr>
          <p:cNvPr id="3" name="Notes Placeholder 2">
            <a:extLst>
              <a:ext uri="{FF2B5EF4-FFF2-40B4-BE49-F238E27FC236}">
                <a16:creationId xmlns:a16="http://schemas.microsoft.com/office/drawing/2014/main" id="{70C710D4-53B0-E1A6-EA5B-95E3980D1BC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solidFill>
                  <a:prstClr val="black"/>
                </a:solidFill>
                <a:cs typeface="Calibri"/>
              </a:rPr>
              <a:t>110. Purpose:</a:t>
            </a:r>
            <a:r>
              <a:rPr lang="en-AU" sz="1200" dirty="0">
                <a:solidFill>
                  <a:prstClr val="black"/>
                </a:solidFill>
                <a:cs typeface="Calibri"/>
              </a:rPr>
              <a:t> </a:t>
            </a:r>
            <a:r>
              <a:rPr lang="en-AU" sz="1200" b="0" kern="1200" dirty="0">
                <a:solidFill>
                  <a:schemeClr val="tx1"/>
                </a:solidFill>
                <a:effectLst/>
                <a:ea typeface="+mn-ea"/>
                <a:cs typeface="+mn-cs"/>
              </a:rPr>
              <a:t>To identify </a:t>
            </a:r>
            <a:r>
              <a:rPr lang="en-AU" sz="1200" kern="1200" dirty="0">
                <a:solidFill>
                  <a:schemeClr val="tx1"/>
                </a:solidFill>
                <a:effectLst/>
                <a:ea typeface="+mn-ea"/>
                <a:cs typeface="+mn-cs"/>
              </a:rPr>
              <a:t>the resources for each KLA to support unit implementation and purchasing of equipment.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effectLst/>
              </a:rPr>
              <a:t> </a:t>
            </a:r>
            <a:r>
              <a:rPr lang="en-AU" sz="1200" kern="1200" dirty="0">
                <a:solidFill>
                  <a:schemeClr val="tx1"/>
                </a:solidFill>
                <a:effectLst/>
                <a:ea typeface="+mn-ea"/>
                <a:cs typeface="+mn-cs"/>
              </a:rPr>
              <a:t> </a:t>
            </a:r>
            <a:endParaRPr lang="en-AU" sz="1200" b="0" i="0" u="none" strike="noStrike" kern="1200" cap="none" spc="0" normalizeH="0" baseline="0" noProof="0" dirty="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u="none" strike="noStrike" kern="1200" cap="none" spc="0" normalizeH="0" baseline="0" noProof="0" dirty="0">
                <a:ln>
                  <a:noFill/>
                </a:ln>
                <a:solidFill>
                  <a:prstClr val="black"/>
                </a:solidFill>
                <a:effectLst/>
                <a:uLnTx/>
                <a:uFillTx/>
                <a:cs typeface="Calibri"/>
              </a:rPr>
              <a:t>Time: </a:t>
            </a:r>
            <a:r>
              <a:rPr lang="en-AU" sz="1200" b="0" i="0" u="none" strike="noStrike" kern="1200" cap="none" spc="0" normalizeH="0" baseline="0" noProof="0" dirty="0">
                <a:ln>
                  <a:noFill/>
                </a:ln>
                <a:solidFill>
                  <a:prstClr val="black"/>
                </a:solidFill>
                <a:effectLst/>
                <a:uLnTx/>
                <a:uFillTx/>
                <a:cs typeface="Calibri"/>
              </a:rPr>
              <a:t>1 minute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i="0" u="none" strike="noStrike" kern="1200" cap="none" spc="0" normalizeH="0" baseline="0" noProof="0" dirty="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u="none" strike="noStrike" kern="1200" cap="none" spc="0" normalizeH="0" baseline="0" noProof="0" dirty="0">
                <a:ln>
                  <a:noFill/>
                </a:ln>
                <a:solidFill>
                  <a:prstClr val="black"/>
                </a:solidFill>
                <a:effectLst/>
                <a:uLnTx/>
                <a:uFillTx/>
                <a:cs typeface="Calibri"/>
              </a:rPr>
              <a:t>Presenter notes:</a:t>
            </a:r>
          </a:p>
          <a:p>
            <a:pPr rtl="0"/>
            <a:r>
              <a:rPr lang="en-AU" sz="1200" dirty="0"/>
              <a:t>To support your preparation for implementing the new CHPS syllabus units a suggested resource list and key vocabulary for sample unit 1 and unit 5 has been sent to you</a:t>
            </a:r>
            <a:r>
              <a:rPr lang="en-AU" sz="1200" b="0" i="0" kern="1200" dirty="0">
                <a:solidFill>
                  <a:schemeClr val="tx1"/>
                </a:solidFill>
                <a:effectLst/>
                <a:ea typeface="+mn-ea"/>
                <a:cs typeface="+mn-cs"/>
              </a:rPr>
              <a:t>. These resource lists detail all physical materials required for each unit, with checkboxes for teachers to indicate whether items are available at school or need to be ordered.</a:t>
            </a:r>
          </a:p>
          <a:p>
            <a:pPr rtl="0"/>
            <a:endParaRPr lang="en-AU" sz="1200" b="0" i="0" kern="1200" dirty="0">
              <a:solidFill>
                <a:schemeClr val="tx1"/>
              </a:solidFill>
              <a:effectLst/>
              <a:ea typeface="+mn-ea"/>
              <a:cs typeface="+mn-cs"/>
            </a:endParaRPr>
          </a:p>
          <a:p>
            <a:pPr rtl="0"/>
            <a:r>
              <a:rPr lang="en-AU" sz="1200" b="0" i="0" kern="1200" dirty="0">
                <a:solidFill>
                  <a:schemeClr val="tx1"/>
                </a:solidFill>
                <a:effectLst/>
                <a:ea typeface="+mn-ea"/>
                <a:cs typeface="+mn-cs"/>
              </a:rPr>
              <a:t>Recognising that many schools may already have access to these materials, the units also incorporate freely available and digital alternatives to ensure accessibility for all. For example, in HSIE, when a globe is needed for an activity, a link to a digital version is provided, with similar alternatives for maps and other resources included within the units.</a:t>
            </a:r>
          </a:p>
          <a:p>
            <a:pPr rtl="0"/>
            <a:endParaRPr lang="en-AU" sz="1200" b="0" i="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Vocabulary lists sit within sample units and have been included in this resource lists. </a:t>
            </a:r>
            <a:r>
              <a:rPr lang="en-AU" sz="1200" b="0" i="0" kern="1200" dirty="0">
                <a:solidFill>
                  <a:schemeClr val="tx1"/>
                </a:solidFill>
                <a:effectLst/>
                <a:ea typeface="+mn-ea"/>
                <a:cs typeface="+mn-cs"/>
              </a:rPr>
              <a:t>Vocabulary lists provide teachers with a clear reference to key words that students need to learn. They support EAL/D students by offering focused language to improve comprehension and communication. Additionally, vocabulary lists help reinforce consistent teaching and learning of subject-specific terms.</a:t>
            </a:r>
          </a:p>
          <a:p>
            <a:pPr rtl="0"/>
            <a:endParaRPr lang="en-AU" sz="1200" b="0" i="0" kern="1200" dirty="0">
              <a:solidFill>
                <a:schemeClr val="tx1"/>
              </a:solidFill>
              <a:effectLst/>
              <a:ea typeface="+mn-ea"/>
              <a:cs typeface="+mn-cs"/>
            </a:endParaRPr>
          </a:p>
          <a:p>
            <a:pPr rtl="0"/>
            <a:r>
              <a:rPr lang="en-AU" sz="1200" b="0" i="0" kern="1200" dirty="0">
                <a:solidFill>
                  <a:schemeClr val="tx1"/>
                </a:solidFill>
                <a:effectLst/>
                <a:ea typeface="+mn-ea"/>
                <a:cs typeface="+mn-cs"/>
              </a:rPr>
              <a:t>Overall, these resources are designed to make your planning and delivery as straightforward and efficient as possible, allowing you to focus on engaging your students effectively.</a:t>
            </a:r>
          </a:p>
          <a:p>
            <a:pPr rtl="0"/>
            <a:endParaRPr lang="en-AU" sz="1200" dirty="0"/>
          </a:p>
          <a:p>
            <a:r>
              <a:rPr lang="en-AU" sz="1200" b="1" kern="1200" dirty="0">
                <a:solidFill>
                  <a:schemeClr val="tx1"/>
                </a:solidFill>
                <a:effectLst/>
                <a:ea typeface="+mn-ea"/>
                <a:cs typeface="+mn-cs"/>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solidFill>
                <a:prstClr val="black"/>
              </a:solidFill>
              <a:cs typeface="Calibri"/>
            </a:endParaRPr>
          </a:p>
        </p:txBody>
      </p:sp>
      <p:sp>
        <p:nvSpPr>
          <p:cNvPr id="4" name="Slide Number Placeholder 3">
            <a:extLst>
              <a:ext uri="{FF2B5EF4-FFF2-40B4-BE49-F238E27FC236}">
                <a16:creationId xmlns:a16="http://schemas.microsoft.com/office/drawing/2014/main" id="{A01D8C25-8643-C013-9519-E109ECD390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CC790-B39B-3749-AD09-DE446100E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0813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rPr>
              <a:t>111. Purpose</a:t>
            </a:r>
            <a:r>
              <a:rPr lang="en-AU" sz="1200" kern="1200" dirty="0">
                <a:solidFill>
                  <a:schemeClr val="tx1"/>
                </a:solidFill>
                <a:effectLst/>
              </a:rPr>
              <a:t>: </a:t>
            </a:r>
            <a:r>
              <a:rPr lang="en-AU" sz="1200" b="0" kern="1200" dirty="0">
                <a:solidFill>
                  <a:schemeClr val="tx1"/>
                </a:solidFill>
                <a:effectLst/>
              </a:rPr>
              <a:t>T</a:t>
            </a:r>
            <a:r>
              <a:rPr lang="en-AU" sz="1200" b="0" dirty="0"/>
              <a:t>o orientate participants to the conclusion.</a:t>
            </a:r>
            <a:endParaRPr lang="en-AU" sz="1200" dirty="0"/>
          </a:p>
          <a:p>
            <a:endParaRPr lang="en-AU" sz="1200" b="1" kern="1200" dirty="0">
              <a:solidFill>
                <a:schemeClr val="tx1"/>
              </a:solidFill>
              <a:effectLst/>
              <a:ea typeface="+mn-ea"/>
              <a:cs typeface="+mn-cs"/>
            </a:endParaRPr>
          </a:p>
          <a:p>
            <a:r>
              <a:rPr lang="en-AU" sz="1200" b="1" kern="1200" dirty="0">
                <a:solidFill>
                  <a:schemeClr val="tx1"/>
                </a:solidFill>
                <a:effectLst/>
              </a:rPr>
              <a:t>Time: </a:t>
            </a:r>
            <a:r>
              <a:rPr lang="en-AU" sz="1200" b="0" kern="1200" dirty="0">
                <a:solidFill>
                  <a:schemeClr val="tx1"/>
                </a:solidFill>
                <a:effectLst/>
              </a:rPr>
              <a:t>5</a:t>
            </a:r>
            <a:r>
              <a:rPr lang="en-AU" sz="1200" kern="1200" dirty="0">
                <a:solidFill>
                  <a:schemeClr val="tx1"/>
                </a:solidFill>
                <a:effectLst/>
              </a:rPr>
              <a:t> seconds </a:t>
            </a:r>
          </a:p>
          <a:p>
            <a:endParaRPr lang="en-AU" sz="1200" b="1" kern="1200" dirty="0">
              <a:solidFill>
                <a:schemeClr val="tx1"/>
              </a:solidFill>
              <a:effectLst/>
              <a:ea typeface="+mn-ea"/>
              <a:cs typeface="+mn-cs"/>
            </a:endParaRPr>
          </a:p>
          <a:p>
            <a:r>
              <a:rPr lang="en-AU" sz="1200" b="1" kern="1200" dirty="0">
                <a:solidFill>
                  <a:schemeClr val="tx1"/>
                </a:solidFill>
                <a:effectLst/>
              </a:rPr>
              <a:t>Presenter notes:</a:t>
            </a:r>
          </a:p>
          <a:p>
            <a:endParaRPr lang="en-AU" sz="1200" b="1" kern="1200" dirty="0">
              <a:solidFill>
                <a:schemeClr val="tx1"/>
              </a:solidFill>
              <a:effectLst/>
            </a:endParaRPr>
          </a:p>
          <a:p>
            <a:r>
              <a:rPr lang="en-AU" sz="1200" b="1" kern="1200" dirty="0">
                <a:solidFill>
                  <a:schemeClr val="tx1"/>
                </a:solidFill>
                <a:effectLst/>
              </a:rPr>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111</a:t>
            </a:fld>
            <a:endParaRPr lang="en-AU"/>
          </a:p>
        </p:txBody>
      </p:sp>
    </p:spTree>
    <p:extLst>
      <p:ext uri="{BB962C8B-B14F-4D97-AF65-F5344CB8AC3E}">
        <p14:creationId xmlns:p14="http://schemas.microsoft.com/office/powerpoint/2010/main" val="40887720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112. Purpose: </a:t>
            </a:r>
            <a:r>
              <a:rPr lang="en-AU" b="0" dirty="0"/>
              <a:t>T</a:t>
            </a:r>
            <a:r>
              <a:rPr lang="en-US" dirty="0"/>
              <a:t>o support participants to </a:t>
            </a:r>
            <a:r>
              <a:rPr lang="en-US" b="0" dirty="0"/>
              <a:t>make connections between new ideas and prior knowledge. </a:t>
            </a:r>
          </a:p>
          <a:p>
            <a:endParaRPr lang="en-US" b="1" dirty="0">
              <a:ea typeface="Calibri"/>
              <a:cs typeface="Calibri"/>
            </a:endParaRPr>
          </a:p>
          <a:p>
            <a:r>
              <a:rPr lang="en-US" b="1" dirty="0"/>
              <a:t>Time:</a:t>
            </a:r>
            <a:r>
              <a:rPr lang="en-US" dirty="0"/>
              <a:t> 5 minutes</a:t>
            </a:r>
          </a:p>
          <a:p>
            <a:endParaRPr lang="en-US" dirty="0"/>
          </a:p>
          <a:p>
            <a:r>
              <a:rPr lang="en-US" b="1" dirty="0"/>
              <a:t>Presenter Notes: </a:t>
            </a:r>
            <a:r>
              <a:rPr lang="en-US" b="1" i="1" dirty="0"/>
              <a:t> </a:t>
            </a:r>
            <a:endParaRPr lang="en-US" dirty="0"/>
          </a:p>
          <a:p>
            <a:r>
              <a:rPr lang="en-US" dirty="0"/>
              <a:t>See, think, wonder is a great routine to make connections between new ideas and prior knowledge. Take a moment to reflect on what we have learned by previewing the sample units today from the CHPS key learning areas.</a:t>
            </a:r>
          </a:p>
          <a:p>
            <a:endParaRPr lang="en-US" dirty="0"/>
          </a:p>
          <a:p>
            <a:r>
              <a:rPr lang="en-US" dirty="0"/>
              <a:t>We will give you 5 minutes to return to your participant workbook and reflect on these questions. </a:t>
            </a:r>
          </a:p>
          <a:p>
            <a:endParaRPr lang="en-US" dirty="0"/>
          </a:p>
          <a:p>
            <a:r>
              <a:rPr lang="en-US" b="0" i="1" dirty="0"/>
              <a:t>After 5 minutes</a:t>
            </a:r>
            <a:endParaRPr lang="en-US" b="0" dirty="0"/>
          </a:p>
          <a:p>
            <a:endParaRPr lang="en-US" b="1" i="1" dirty="0"/>
          </a:p>
          <a:p>
            <a:r>
              <a:rPr lang="en-US" dirty="0"/>
              <a:t>This reflection tool can be used collaboratively with your team who attended with you or share back with colleagues at your school. </a:t>
            </a:r>
          </a:p>
          <a:p>
            <a:endParaRPr lang="en-US" b="1" dirty="0"/>
          </a:p>
          <a:p>
            <a:r>
              <a:rPr lang="en-US" b="1" dirty="0"/>
              <a:t>[NEXT SLIDE] </a:t>
            </a:r>
            <a:endParaRPr lang="en-US" dirty="0"/>
          </a:p>
        </p:txBody>
      </p:sp>
      <p:sp>
        <p:nvSpPr>
          <p:cNvPr id="4" name="Slide Number Placeholder 3"/>
          <p:cNvSpPr>
            <a:spLocks noGrp="1"/>
          </p:cNvSpPr>
          <p:nvPr>
            <p:ph type="sldNum" sz="quarter" idx="5"/>
          </p:nvPr>
        </p:nvSpPr>
        <p:spPr/>
        <p:txBody>
          <a:bodyPr/>
          <a:lstStyle/>
          <a:p>
            <a:fld id="{C273A117-CFBF-4B51-BFA9-F51A42E28C6C}" type="slidenum">
              <a:rPr lang="en-AU" smtClean="0"/>
              <a:t>112</a:t>
            </a:fld>
            <a:endParaRPr lang="en-AU"/>
          </a:p>
        </p:txBody>
      </p:sp>
    </p:spTree>
    <p:extLst>
      <p:ext uri="{BB962C8B-B14F-4D97-AF65-F5344CB8AC3E}">
        <p14:creationId xmlns:p14="http://schemas.microsoft.com/office/powerpoint/2010/main" val="41581522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2E698-B656-E04D-1BA4-8289C85BD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8B95C-F1E8-08B0-C74B-3D4F2CFAA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A587AB-5885-D4C2-A0E1-1F15B232E5C2}"/>
              </a:ext>
            </a:extLst>
          </p:cNvPr>
          <p:cNvSpPr>
            <a:spLocks noGrp="1"/>
          </p:cNvSpPr>
          <p:nvPr>
            <p:ph type="body" idx="1"/>
          </p:nvPr>
        </p:nvSpPr>
        <p:spPr/>
        <p:txBody>
          <a:bodyPr/>
          <a:lstStyle/>
          <a:p>
            <a:r>
              <a:rPr lang="en-AU" sz="1200" b="1" dirty="0"/>
              <a:t>113. Purpose: </a:t>
            </a:r>
            <a:r>
              <a:rPr lang="en-AU" sz="1200" dirty="0"/>
              <a:t>To reflect on the key takeaways of the creative arts presentation.</a:t>
            </a:r>
          </a:p>
          <a:p>
            <a:endParaRPr lang="en-AU" sz="1200" b="1" dirty="0"/>
          </a:p>
          <a:p>
            <a:r>
              <a:rPr lang="en-AU" sz="1200" b="1" dirty="0"/>
              <a:t>Time: </a:t>
            </a:r>
            <a:r>
              <a:rPr lang="en-AU" sz="1200" dirty="0"/>
              <a:t>1 minute</a:t>
            </a:r>
            <a:endParaRPr lang="en-AU" sz="1200" b="1" dirty="0"/>
          </a:p>
          <a:p>
            <a:endParaRPr lang="en-AU" sz="1200" b="1" dirty="0"/>
          </a:p>
          <a:p>
            <a:r>
              <a:rPr lang="en-AU" sz="1200" b="1" dirty="0"/>
              <a:t>Presenter notes:</a:t>
            </a:r>
            <a:endParaRPr lang="en-US" sz="1200" dirty="0"/>
          </a:p>
          <a:p>
            <a:r>
              <a:rPr lang="en-AU" sz="1200" b="0" i="0" kern="1200" dirty="0">
                <a:solidFill>
                  <a:schemeClr val="tx1"/>
                </a:solidFill>
                <a:effectLst/>
                <a:ea typeface="+mn-ea"/>
                <a:cs typeface="+mn-cs"/>
              </a:rPr>
              <a:t>To conclude this professional learning, think about these key takeaways. </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The common lesson structure across CHPS sample units provides a consistent framework that supports explicit teaching, assessment, and differentiation. </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The upcoming support materials, including resource and vocabulary lists, will enhance planning and effectively assist EAL/D students. </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Moving forward, it will be important to identify next steps for 2026 at year and stage levels by collaborating with leaders and teachers to implement targeted actions that build on these resources.</a:t>
            </a:r>
            <a:endParaRPr lang="en-AU" sz="1200" dirty="0"/>
          </a:p>
          <a:p>
            <a:endParaRPr lang="en-AU" sz="1200" dirty="0"/>
          </a:p>
          <a:p>
            <a:r>
              <a:rPr lang="en-AU" sz="1200" b="1" dirty="0"/>
              <a:t>[NEXT SLIDE]</a:t>
            </a:r>
            <a:endParaRPr lang="en-US" sz="1200" b="1" dirty="0"/>
          </a:p>
        </p:txBody>
      </p:sp>
      <p:sp>
        <p:nvSpPr>
          <p:cNvPr id="4" name="Slide Number Placeholder 3">
            <a:extLst>
              <a:ext uri="{FF2B5EF4-FFF2-40B4-BE49-F238E27FC236}">
                <a16:creationId xmlns:a16="http://schemas.microsoft.com/office/drawing/2014/main" id="{38C65BAC-DDC2-25F6-EF8B-4391904F63C6}"/>
              </a:ext>
            </a:extLst>
          </p:cNvPr>
          <p:cNvSpPr>
            <a:spLocks noGrp="1"/>
          </p:cNvSpPr>
          <p:nvPr>
            <p:ph type="sldNum" sz="quarter" idx="5"/>
          </p:nvPr>
        </p:nvSpPr>
        <p:spPr/>
        <p:txBody>
          <a:bodyPr/>
          <a:lstStyle/>
          <a:p>
            <a:fld id="{B07158C4-A119-4B78-9DE8-A50001BC31DC}" type="slidenum">
              <a:rPr lang="en-AU" smtClean="0"/>
              <a:pPr/>
              <a:t>113</a:t>
            </a:fld>
            <a:endParaRPr lang="en-AU"/>
          </a:p>
        </p:txBody>
      </p:sp>
    </p:spTree>
    <p:extLst>
      <p:ext uri="{BB962C8B-B14F-4D97-AF65-F5344CB8AC3E}">
        <p14:creationId xmlns:p14="http://schemas.microsoft.com/office/powerpoint/2010/main" val="213775993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114. Purpose: </a:t>
            </a:r>
            <a:r>
              <a:rPr lang="en-AU" dirty="0"/>
              <a:t>Contact details for the Primary Curriculum team</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r>
              <a:rPr lang="en-US" b="1" dirty="0">
                <a:cs typeface="Arial" panose="020B0604020202020204" pitchFamily="34" charset="0"/>
              </a:rPr>
              <a:t>Time: </a:t>
            </a:r>
            <a:r>
              <a:rPr lang="en-US" b="0" dirty="0">
                <a:cs typeface="Arial" panose="020B0604020202020204" pitchFamily="34" charset="0"/>
              </a:rPr>
              <a:t>1 minute </a:t>
            </a:r>
          </a:p>
          <a:p>
            <a:endParaRPr lang="en-AU" dirty="0">
              <a:cs typeface="Arial" panose="020B0604020202020204" pitchFamily="34" charset="0"/>
            </a:endParaRPr>
          </a:p>
          <a:p>
            <a:pPr defTabSz="1221243">
              <a:defRPr/>
            </a:pPr>
            <a:r>
              <a:rPr lang="en-AU" b="1" dirty="0">
                <a:cs typeface="Arial" panose="020B0604020202020204" pitchFamily="34" charset="0"/>
              </a:rPr>
              <a:t>Presenter notes:</a:t>
            </a:r>
            <a:endParaRPr lang="en-AU" b="0" dirty="0"/>
          </a:p>
          <a:p>
            <a:r>
              <a:rPr lang="en-AU" dirty="0"/>
              <a:t>If you have any questions or would like to reach out to the Primary Curriculum Team, please contact us via this email address, or through the Statewide Staffroom.  </a:t>
            </a:r>
          </a:p>
          <a:p>
            <a:endParaRPr lang="en-AU" dirty="0"/>
          </a:p>
          <a:p>
            <a:r>
              <a:rPr lang="en-AU" dirty="0"/>
              <a:t>This QR code takes you to the enrolment page to</a:t>
            </a:r>
            <a:r>
              <a:rPr lang="en-AU" b="1" dirty="0"/>
              <a:t> </a:t>
            </a:r>
            <a:r>
              <a:rPr lang="en-AU" b="0" dirty="0"/>
              <a:t>join the primary curriculum statewide staffroom. </a:t>
            </a:r>
          </a:p>
          <a:p>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114</a:t>
            </a:fld>
            <a:endParaRPr lang="en-AU"/>
          </a:p>
        </p:txBody>
      </p:sp>
    </p:spTree>
    <p:extLst>
      <p:ext uri="{BB962C8B-B14F-4D97-AF65-F5344CB8AC3E}">
        <p14:creationId xmlns:p14="http://schemas.microsoft.com/office/powerpoint/2010/main" val="3021276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97CC5-7633-E559-7681-F3E49A8A2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3D030-BF44-C112-F8B9-72F26CD59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77D12B-2C9D-D4B6-F077-489EA0E3C809}"/>
              </a:ext>
            </a:extLst>
          </p:cNvPr>
          <p:cNvSpPr>
            <a:spLocks noGrp="1"/>
          </p:cNvSpPr>
          <p:nvPr>
            <p:ph type="body" idx="1"/>
          </p:nvPr>
        </p:nvSpPr>
        <p:spPr/>
        <p:txBody>
          <a:bodyPr/>
          <a:lstStyle/>
          <a:p>
            <a:r>
              <a:rPr lang="en-AU" b="1" dirty="0"/>
              <a:t>12. Purpose: </a:t>
            </a:r>
            <a:r>
              <a:rPr lang="en-AU" b="0" dirty="0"/>
              <a:t>To unpack Beginning the lesson</a:t>
            </a:r>
          </a:p>
          <a:p>
            <a:endParaRPr lang="en-AU" b="1" dirty="0"/>
          </a:p>
          <a:p>
            <a:r>
              <a:rPr lang="en-AU" b="1" dirty="0"/>
              <a:t>Time: </a:t>
            </a:r>
            <a:r>
              <a:rPr lang="en-AU" b="0" dirty="0"/>
              <a:t>1 minute</a:t>
            </a:r>
          </a:p>
          <a:p>
            <a:endParaRPr lang="en-AU" b="1" dirty="0"/>
          </a:p>
          <a:p>
            <a:r>
              <a:rPr lang="en-AU" b="1" dirty="0"/>
              <a:t>Presenter notes:</a:t>
            </a:r>
          </a:p>
          <a:p>
            <a:r>
              <a:rPr lang="en-AU" b="0" dirty="0"/>
              <a:t>The beginning of each lesson is usually 10 minutes duration. You will notice explicit teaching strategies embedded in the units. The learning intention and success criteria are so students know exactly what they’re working towards and how they’ll know they’ve achieved it. Making this visible is a key part of explicit teaching, it removes the guesswork and gives learning a clear purpose. This also includes activate prior knowledge. Here the focus is on students retrieving what they already know, not on reteaching content. This approach hooks into their existing schema, to prepare them for the new learning in the core lesson.</a:t>
            </a:r>
          </a:p>
          <a:p>
            <a:endParaRPr lang="en-AU" b="0" dirty="0"/>
          </a:p>
          <a:p>
            <a:r>
              <a:rPr lang="en-AU" b="0" dirty="0"/>
              <a:t>Right from the start, explicit teaching is modelled, being clear about the destination and deliberately connecting the lesson to what students bring with them.</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a:p>
            <a:endParaRPr lang="en-AU" dirty="0"/>
          </a:p>
          <a:p>
            <a:endParaRPr lang="en-AU" dirty="0"/>
          </a:p>
          <a:p>
            <a:endParaRPr lang="en-AU" dirty="0"/>
          </a:p>
          <a:p>
            <a:endParaRPr lang="en-AU" b="1" dirty="0"/>
          </a:p>
        </p:txBody>
      </p:sp>
      <p:sp>
        <p:nvSpPr>
          <p:cNvPr id="4" name="Slide Number Placeholder 3">
            <a:extLst>
              <a:ext uri="{FF2B5EF4-FFF2-40B4-BE49-F238E27FC236}">
                <a16:creationId xmlns:a16="http://schemas.microsoft.com/office/drawing/2014/main" id="{16959BD6-67CE-FC79-3948-C02430D21DCB}"/>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977367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885F2-AEC5-A78D-4F63-31009408D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30A35-6702-A97D-7670-11426A529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7E80C2-34F9-AD61-23FC-BDFE99D0AE18}"/>
              </a:ext>
            </a:extLst>
          </p:cNvPr>
          <p:cNvSpPr>
            <a:spLocks noGrp="1"/>
          </p:cNvSpPr>
          <p:nvPr>
            <p:ph type="body" idx="1"/>
          </p:nvPr>
        </p:nvSpPr>
        <p:spPr/>
        <p:txBody>
          <a:bodyPr/>
          <a:lstStyle/>
          <a:p>
            <a:r>
              <a:rPr lang="en-AU" b="1" dirty="0"/>
              <a:t>13. Purpose: </a:t>
            </a:r>
            <a:r>
              <a:rPr lang="en-AU" b="0" dirty="0"/>
              <a:t>To unpack the core lesson</a:t>
            </a:r>
          </a:p>
          <a:p>
            <a:endParaRPr lang="en-AU" b="1" dirty="0"/>
          </a:p>
          <a:p>
            <a:r>
              <a:rPr lang="en-AU" b="1" dirty="0"/>
              <a:t>Time: </a:t>
            </a:r>
            <a:r>
              <a:rPr lang="en-AU" b="0" dirty="0"/>
              <a:t>1 minute 30 seconds </a:t>
            </a:r>
          </a:p>
          <a:p>
            <a:endParaRPr lang="en-AU" b="1" dirty="0"/>
          </a:p>
          <a:p>
            <a:r>
              <a:rPr lang="en-AU" b="1" dirty="0"/>
              <a:t>Presenter notes:</a:t>
            </a:r>
          </a:p>
          <a:p>
            <a:r>
              <a:rPr lang="en-AU" dirty="0"/>
              <a:t>The core lesson is planned for around 40 minutes. You will notice more explicit teaching strategies embedded here. Teachers begin by explaining and modelling the new knowledge or skill. Then students move into guided practice before working more independently, this is the </a:t>
            </a:r>
            <a:r>
              <a:rPr lang="en-AU" b="0" dirty="0"/>
              <a:t>Gradual Release of Responsibility </a:t>
            </a:r>
            <a:r>
              <a:rPr lang="en-AU" dirty="0"/>
              <a:t>in action.</a:t>
            </a:r>
          </a:p>
          <a:p>
            <a:endParaRPr lang="en-AU" dirty="0"/>
          </a:p>
          <a:p>
            <a:r>
              <a:rPr lang="en-AU" dirty="0"/>
              <a:t>The activities are tightly aligned to the learning intention. They are sequenced from simple to complex, scaffolds are gradually removed, and extension opportunities are built in, so every student is challenged at the right level.</a:t>
            </a:r>
          </a:p>
          <a:p>
            <a:endParaRPr lang="en-AU" dirty="0"/>
          </a:p>
          <a:p>
            <a:r>
              <a:rPr lang="en-AU" dirty="0"/>
              <a:t>Throughout the core lesson, teachers use </a:t>
            </a:r>
            <a:r>
              <a:rPr lang="en-AU" b="0" dirty="0"/>
              <a:t>checks for understanding </a:t>
            </a:r>
            <a:r>
              <a:rPr lang="en-AU" dirty="0"/>
              <a:t>such as questioning, response systems, or observation to monitor learning progress. These checks for understanding drive </a:t>
            </a:r>
            <a:r>
              <a:rPr lang="en-AU" b="0" dirty="0"/>
              <a:t>timely feedback</a:t>
            </a:r>
            <a:r>
              <a:rPr lang="en-AU" dirty="0"/>
              <a:t>, helping teachers adjust pace, identify areas that require re-teaching and are connected to the success criteria. </a:t>
            </a:r>
          </a:p>
          <a:p>
            <a:endParaRPr lang="en-AU" dirty="0"/>
          </a:p>
          <a:p>
            <a:r>
              <a:rPr lang="en-AU" dirty="0"/>
              <a:t>While explicit teaching strategies are central, they are balanced with a variety of other high-quality practices of collaborative learning, use of real-world contexts, inclusion of diverse backgrounds and abilities, and multimodal resources.</a:t>
            </a:r>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b="1" dirty="0"/>
          </a:p>
          <a:p>
            <a:endParaRPr lang="en-AU" b="1" dirty="0"/>
          </a:p>
          <a:p>
            <a:endParaRPr lang="en-AU" b="1" dirty="0"/>
          </a:p>
        </p:txBody>
      </p:sp>
      <p:sp>
        <p:nvSpPr>
          <p:cNvPr id="4" name="Slide Number Placeholder 3">
            <a:extLst>
              <a:ext uri="{FF2B5EF4-FFF2-40B4-BE49-F238E27FC236}">
                <a16:creationId xmlns:a16="http://schemas.microsoft.com/office/drawing/2014/main" id="{3A0D9FE5-4CEF-5C6E-9BD8-2771961ACE6F}"/>
              </a:ext>
            </a:extLst>
          </p:cNvPr>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78914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67656-0781-4CE8-5D2D-6943C9AB3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C8DC67-B523-9EE9-5635-DED070261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7979A0-B4C9-44B8-2346-BD36982AB538}"/>
              </a:ext>
            </a:extLst>
          </p:cNvPr>
          <p:cNvSpPr>
            <a:spLocks noGrp="1"/>
          </p:cNvSpPr>
          <p:nvPr>
            <p:ph type="body" idx="1"/>
          </p:nvPr>
        </p:nvSpPr>
        <p:spPr/>
        <p:txBody>
          <a:bodyPr/>
          <a:lstStyle/>
          <a:p>
            <a:r>
              <a:rPr lang="en-AU" b="1" dirty="0"/>
              <a:t>14. Purpose: </a:t>
            </a:r>
            <a:r>
              <a:rPr lang="en-AU" b="0" dirty="0"/>
              <a:t>To unpack differentiation and assessment</a:t>
            </a:r>
          </a:p>
          <a:p>
            <a:endParaRPr lang="en-AU" b="1" dirty="0"/>
          </a:p>
          <a:p>
            <a:r>
              <a:rPr lang="en-AU" b="1" dirty="0"/>
              <a:t>Time: </a:t>
            </a:r>
            <a:r>
              <a:rPr lang="en-AU" b="0" dirty="0"/>
              <a:t>2 minutes</a:t>
            </a:r>
          </a:p>
          <a:p>
            <a:endParaRPr lang="en-AU" b="1" dirty="0"/>
          </a:p>
          <a:p>
            <a:r>
              <a:rPr lang="en-AU" b="1" dirty="0"/>
              <a:t>Presenter notes:</a:t>
            </a:r>
          </a:p>
          <a:p>
            <a:r>
              <a:rPr lang="en-AU" dirty="0"/>
              <a:t>Each lesson includes a </a:t>
            </a:r>
            <a:r>
              <a:rPr lang="en-AU" b="1" dirty="0"/>
              <a:t>differentiation table</a:t>
            </a:r>
            <a:r>
              <a:rPr lang="en-AU" dirty="0"/>
              <a:t> to help teachers plan for the full range of learners in their classrooms. It provides practical examples of additional scaffolds for students who need more support, as well as extension strategies for those ready to be challenged. All adjustments are anchored to the </a:t>
            </a:r>
            <a:r>
              <a:rPr lang="en-AU" b="1" dirty="0"/>
              <a:t>same learning intention and success criteria</a:t>
            </a:r>
            <a:r>
              <a:rPr lang="en-AU" dirty="0"/>
              <a:t>. This means students may take different pathways, but everyone is working towards the same goal. The table helps teachers anticipate needs in advance, promotes inclusive practice, and ensures high expectations are maintained for every student.</a:t>
            </a:r>
          </a:p>
          <a:p>
            <a:endParaRPr lang="en-AU" dirty="0"/>
          </a:p>
          <a:p>
            <a:r>
              <a:rPr lang="en-AU" dirty="0"/>
              <a:t>Assessment is also </a:t>
            </a:r>
            <a:r>
              <a:rPr lang="en-AU" b="0" dirty="0"/>
              <a:t>embedded in every lesson, </a:t>
            </a:r>
            <a:r>
              <a:rPr lang="en-AU" dirty="0"/>
              <a:t>always tied directly to the learning intention, success criteria, and syllabus outcomes. The </a:t>
            </a:r>
            <a:r>
              <a:rPr lang="en-AU" i="1" dirty="0"/>
              <a:t>‘What to look for’</a:t>
            </a:r>
            <a:r>
              <a:rPr lang="en-AU" dirty="0"/>
              <a:t> section gives teachers clear guidance on the observable evidence that shows whether students are meeting the learning intention. For example, in this lesson teachers are looking at whether students can describe strategies to enhance road safety decision making, and whether they can explain actions and messaging for staying safe.</a:t>
            </a:r>
          </a:p>
          <a:p>
            <a:endParaRPr lang="en-AU" dirty="0"/>
          </a:p>
          <a:p>
            <a:r>
              <a:rPr lang="en-AU" dirty="0"/>
              <a:t>By aligning assessment with the success criteria, we take the guesswork out of checking progress. Teachers know exactly what evidence to gather, and students understand what success looks like. Importantly, this doesn’t add extra workload, assessment is built into the flow of the lesson and doubles as a check for understanding to guide next steps.</a:t>
            </a:r>
            <a:endParaRPr lang="en-AU" b="1" dirty="0"/>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b="1" dirty="0"/>
          </a:p>
        </p:txBody>
      </p:sp>
      <p:sp>
        <p:nvSpPr>
          <p:cNvPr id="4" name="Slide Number Placeholder 3">
            <a:extLst>
              <a:ext uri="{FF2B5EF4-FFF2-40B4-BE49-F238E27FC236}">
                <a16:creationId xmlns:a16="http://schemas.microsoft.com/office/drawing/2014/main" id="{862A77FB-65DA-9F10-940C-4F555848377F}"/>
              </a:ext>
            </a:extLst>
          </p:cNvPr>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3048745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AA8F7-1620-D5B2-FBA2-603BDDD15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E06DB-9816-6482-2BC1-0A333E48C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16FBF-B08F-CCCC-4697-FEE456E28663}"/>
              </a:ext>
            </a:extLst>
          </p:cNvPr>
          <p:cNvSpPr>
            <a:spLocks noGrp="1"/>
          </p:cNvSpPr>
          <p:nvPr>
            <p:ph type="body" idx="1"/>
          </p:nvPr>
        </p:nvSpPr>
        <p:spPr/>
        <p:txBody>
          <a:bodyPr/>
          <a:lstStyle/>
          <a:p>
            <a:r>
              <a:rPr lang="en-AU" b="1" dirty="0"/>
              <a:t>15. Purpose: </a:t>
            </a:r>
            <a:r>
              <a:rPr lang="en-AU" b="0" dirty="0"/>
              <a:t>To unpack the key features of the lesson structure within the CHPS units: Concluding the lesson</a:t>
            </a:r>
          </a:p>
          <a:p>
            <a:endParaRPr lang="en-AU" b="1" dirty="0"/>
          </a:p>
          <a:p>
            <a:r>
              <a:rPr lang="en-AU" b="1" dirty="0"/>
              <a:t>Time: </a:t>
            </a:r>
            <a:r>
              <a:rPr lang="en-AU" b="0" dirty="0"/>
              <a:t>1 minute</a:t>
            </a:r>
          </a:p>
          <a:p>
            <a:endParaRPr lang="en-AU" b="1" dirty="0"/>
          </a:p>
          <a:p>
            <a:r>
              <a:rPr lang="en-AU" b="1" dirty="0"/>
              <a:t>Presenter notes:</a:t>
            </a:r>
            <a:endParaRPr lang="en-AU" dirty="0"/>
          </a:p>
          <a:p>
            <a:r>
              <a:rPr lang="en-AU" dirty="0"/>
              <a:t>The conclusion of each lesson is approximately 10 minutes and provides an intentional wrap up of the learning. This phase is about </a:t>
            </a:r>
            <a:r>
              <a:rPr lang="en-AU" b="0" dirty="0"/>
              <a:t>revisiting the learning intention and success criteria,</a:t>
            </a:r>
            <a:r>
              <a:rPr lang="en-AU" dirty="0"/>
              <a:t> so students are reminded of the purpose of the lesson and what they’ve achieved. It allows them to reflect on how the activities connected to the learning, and to make sense of the knowledge and skills they’ve developed. There is no new content introduced here and no formal check for understanding — it’s simply about clarifying, reinforcing, and closing the loop so students leave the lesson with a clear picture of their progress.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a:extLst>
              <a:ext uri="{FF2B5EF4-FFF2-40B4-BE49-F238E27FC236}">
                <a16:creationId xmlns:a16="http://schemas.microsoft.com/office/drawing/2014/main" id="{28942039-F4A5-02B0-85E5-D3851D4C3B59}"/>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1658301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565150"/>
            <a:ext cx="3686175" cy="2073275"/>
          </a:xfrm>
        </p:spPr>
      </p:sp>
      <p:sp>
        <p:nvSpPr>
          <p:cNvPr id="3" name="Notes Placeholder 2"/>
          <p:cNvSpPr>
            <a:spLocks noGrp="1"/>
          </p:cNvSpPr>
          <p:nvPr>
            <p:ph type="body" idx="1"/>
          </p:nvPr>
        </p:nvSpPr>
        <p:spPr/>
        <p:txBody>
          <a:bodyPr/>
          <a:lstStyle/>
          <a:p>
            <a:r>
              <a:rPr lang="en-AU" sz="1400" b="1" dirty="0">
                <a:latin typeface="+mn-lt"/>
              </a:rPr>
              <a:t>16. Purpose: </a:t>
            </a:r>
            <a:r>
              <a:rPr lang="en-AU" sz="1400" b="0" dirty="0">
                <a:latin typeface="+mn-lt"/>
              </a:rPr>
              <a:t>To unpack optional assessments</a:t>
            </a:r>
            <a:endParaRPr lang="en-AU" sz="1400" b="1" dirty="0">
              <a:latin typeface="+mn-lt"/>
            </a:endParaRPr>
          </a:p>
          <a:p>
            <a:endParaRPr lang="en-AU" sz="1400" b="1" dirty="0">
              <a:latin typeface="+mn-lt"/>
            </a:endParaRPr>
          </a:p>
          <a:p>
            <a:r>
              <a:rPr lang="en-AU" sz="1400" b="1" dirty="0">
                <a:latin typeface="+mn-lt"/>
              </a:rPr>
              <a:t>Time:</a:t>
            </a:r>
            <a:r>
              <a:rPr lang="en-AU" sz="1400" dirty="0">
                <a:latin typeface="+mn-lt"/>
              </a:rPr>
              <a:t> 2 minutes</a:t>
            </a:r>
          </a:p>
          <a:p>
            <a:endParaRPr lang="en-AU" sz="1400" dirty="0">
              <a:latin typeface="+mn-lt"/>
            </a:endParaRPr>
          </a:p>
          <a:p>
            <a:pPr marL="0" marR="0" lvl="0" indent="0" algn="l" defTabSz="1219170" rtl="0" eaLnBrk="1" fontAlgn="auto" latinLnBrk="0" hangingPunct="1">
              <a:lnSpc>
                <a:spcPct val="150000"/>
              </a:lnSpc>
              <a:spcBef>
                <a:spcPts val="1200"/>
              </a:spcBef>
              <a:spcAft>
                <a:spcPts val="0"/>
              </a:spcAft>
              <a:buClrTx/>
              <a:buSzTx/>
              <a:buFontTx/>
              <a:buNone/>
              <a:tabLst/>
              <a:defRPr/>
            </a:pPr>
            <a:r>
              <a:rPr lang="en-AU" sz="1400" b="1" dirty="0">
                <a:latin typeface="+mn-lt"/>
              </a:rPr>
              <a:t>Presenter notes:</a:t>
            </a:r>
          </a:p>
          <a:p>
            <a:pPr>
              <a:lnSpc>
                <a:spcPct val="150000"/>
              </a:lnSpc>
              <a:spcBef>
                <a:spcPts val="1200"/>
              </a:spcBef>
            </a:pPr>
            <a:r>
              <a:rPr lang="en-AU" sz="1400" dirty="0">
                <a:effectLst/>
                <a:latin typeface="+mn-lt"/>
                <a:ea typeface="Aptos" panose="020B0004020202020204" pitchFamily="34" charset="0"/>
                <a:cs typeface="Arial"/>
              </a:rPr>
              <a:t>Each lesson contains optional assessments. These are provided as a </a:t>
            </a:r>
            <a:r>
              <a:rPr lang="en-AU" sz="1400" b="0" dirty="0">
                <a:effectLst/>
                <a:latin typeface="+mn-lt"/>
                <a:ea typeface="Aptos" panose="020B0004020202020204" pitchFamily="34" charset="0"/>
                <a:cs typeface="Arial"/>
              </a:rPr>
              <a:t>flexible tool </a:t>
            </a:r>
            <a:r>
              <a:rPr lang="en-AU" sz="1400" dirty="0">
                <a:effectLst/>
                <a:latin typeface="+mn-lt"/>
                <a:ea typeface="Aptos" panose="020B0004020202020204" pitchFamily="34" charset="0"/>
                <a:cs typeface="Arial"/>
              </a:rPr>
              <a:t>for assessing student understanding of key content from the lesson.</a:t>
            </a:r>
          </a:p>
          <a:p>
            <a:pPr>
              <a:lnSpc>
                <a:spcPct val="150000"/>
              </a:lnSpc>
              <a:spcBef>
                <a:spcPts val="1200"/>
              </a:spcBef>
            </a:pPr>
            <a:endParaRPr lang="en-AU" sz="1400" dirty="0">
              <a:effectLst/>
              <a:latin typeface="+mn-lt"/>
              <a:ea typeface="Aptos" panose="020B0004020202020204" pitchFamily="34" charset="0"/>
              <a:cs typeface="Arial"/>
            </a:endParaRPr>
          </a:p>
          <a:p>
            <a:pPr>
              <a:lnSpc>
                <a:spcPct val="150000"/>
              </a:lnSpc>
              <a:spcBef>
                <a:spcPts val="1200"/>
              </a:spcBef>
            </a:pPr>
            <a:r>
              <a:rPr lang="en-AU" sz="1400" b="0" kern="1200" dirty="0">
                <a:solidFill>
                  <a:schemeClr val="tx1"/>
                </a:solidFill>
                <a:effectLst/>
                <a:ea typeface="Aptos" panose="020B0004020202020204" pitchFamily="34" charset="0"/>
                <a:cs typeface="Arial"/>
              </a:rPr>
              <a:t>[CLICK] </a:t>
            </a:r>
            <a:r>
              <a:rPr lang="en-AU" sz="1400" b="0" dirty="0">
                <a:effectLst/>
                <a:latin typeface="+mn-lt"/>
                <a:ea typeface="Aptos" panose="020B0004020202020204" pitchFamily="34" charset="0"/>
                <a:cs typeface="Arial"/>
              </a:rPr>
              <a:t>A benefits of these assessments is that they help identify the gaps in student learning and misconceptions that can occur during a lesson. This is valuable in ensuring that all students grasp essential concepts before new learning is introduced. </a:t>
            </a:r>
          </a:p>
          <a:p>
            <a:pPr>
              <a:lnSpc>
                <a:spcPct val="150000"/>
              </a:lnSpc>
              <a:spcBef>
                <a:spcPts val="1200"/>
              </a:spcBef>
            </a:pPr>
            <a:endParaRPr lang="en-AU" sz="1400" b="0" dirty="0">
              <a:effectLst/>
              <a:latin typeface="+mn-lt"/>
              <a:ea typeface="Aptos" panose="020B0004020202020204" pitchFamily="34" charset="0"/>
              <a:cs typeface="Arial"/>
            </a:endParaRPr>
          </a:p>
          <a:p>
            <a:pPr>
              <a:lnSpc>
                <a:spcPct val="150000"/>
              </a:lnSpc>
              <a:spcBef>
                <a:spcPts val="1200"/>
              </a:spcBef>
            </a:pPr>
            <a:r>
              <a:rPr lang="en-AU" sz="1400" b="0" kern="1200" dirty="0">
                <a:solidFill>
                  <a:schemeClr val="tx1"/>
                </a:solidFill>
                <a:effectLst/>
                <a:ea typeface="Aptos" panose="020B0004020202020204" pitchFamily="34" charset="0"/>
                <a:cs typeface="Arial"/>
              </a:rPr>
              <a:t>[CLICK]</a:t>
            </a:r>
            <a:r>
              <a:rPr lang="en-AU" sz="1400" b="1" kern="1200" dirty="0">
                <a:solidFill>
                  <a:schemeClr val="tx1"/>
                </a:solidFill>
                <a:effectLst/>
                <a:ea typeface="Aptos" panose="020B0004020202020204" pitchFamily="34" charset="0"/>
                <a:cs typeface="Arial"/>
              </a:rPr>
              <a:t> </a:t>
            </a:r>
            <a:r>
              <a:rPr lang="en-AU" sz="1400" dirty="0">
                <a:effectLst/>
                <a:latin typeface="+mn-lt"/>
                <a:ea typeface="Aptos" panose="020B0004020202020204" pitchFamily="34" charset="0"/>
                <a:cs typeface="Arial"/>
              </a:rPr>
              <a:t>They </a:t>
            </a:r>
            <a:r>
              <a:rPr lang="en-AU" sz="1400" b="0" dirty="0">
                <a:effectLst/>
                <a:latin typeface="+mn-lt"/>
                <a:ea typeface="Aptos" panose="020B0004020202020204" pitchFamily="34" charset="0"/>
                <a:cs typeface="Arial"/>
              </a:rPr>
              <a:t>guide teaching decisions. By using these assessments, teachers can gain real-time insights into student understanding and use that information to adjust instruction, provide targeted support, or extend learning. The optional assessments serve as a practical way to check comprehension at the lesson level and plan the next steps in teaching.</a:t>
            </a:r>
          </a:p>
          <a:p>
            <a:pPr>
              <a:lnSpc>
                <a:spcPct val="150000"/>
              </a:lnSpc>
              <a:spcBef>
                <a:spcPts val="1200"/>
              </a:spcBef>
            </a:pPr>
            <a:endParaRPr lang="en-AU" sz="1400" b="0" dirty="0">
              <a:effectLst/>
              <a:latin typeface="+mn-lt"/>
              <a:ea typeface="Aptos" panose="020B0004020202020204" pitchFamily="34" charset="0"/>
              <a:cs typeface="Arial"/>
            </a:endParaRPr>
          </a:p>
          <a:p>
            <a:pPr>
              <a:lnSpc>
                <a:spcPct val="150000"/>
              </a:lnSpc>
              <a:spcBef>
                <a:spcPts val="1200"/>
              </a:spcBef>
            </a:pPr>
            <a:r>
              <a:rPr lang="en-AU" sz="1600" b="0" i="0" kern="1200" dirty="0">
                <a:solidFill>
                  <a:schemeClr val="tx1"/>
                </a:solidFill>
                <a:effectLst/>
                <a:ea typeface="+mn-ea"/>
                <a:cs typeface="+mn-cs"/>
              </a:rPr>
              <a:t>Optional assessments offer a range of approaches, from informal methods like planned observations and targeted questioning to identify misconceptions, to more formal tasks such as evaluating student work samples using predetermined criteria.</a:t>
            </a:r>
            <a:endParaRPr lang="en-AU" sz="1400" b="0" dirty="0">
              <a:effectLst/>
              <a:latin typeface="+mn-lt"/>
              <a:ea typeface="Aptos" panose="020B0004020202020204" pitchFamily="34" charset="0"/>
              <a:cs typeface="Arial"/>
            </a:endParaRPr>
          </a:p>
          <a:p>
            <a:pPr>
              <a:lnSpc>
                <a:spcPct val="150000"/>
              </a:lnSpc>
              <a:spcBef>
                <a:spcPts val="1200"/>
              </a:spcBef>
            </a:pPr>
            <a:endParaRPr lang="en-AU" sz="1400" b="0" dirty="0">
              <a:effectLst/>
              <a:latin typeface="+mn-lt"/>
              <a:ea typeface="Aptos" panose="020B0004020202020204" pitchFamily="34" charset="0"/>
              <a:cs typeface="Arial"/>
            </a:endParaRPr>
          </a:p>
          <a:p>
            <a:pPr>
              <a:lnSpc>
                <a:spcPct val="150000"/>
              </a:lnSpc>
              <a:spcBef>
                <a:spcPts val="1200"/>
              </a:spcBef>
            </a:pPr>
            <a:r>
              <a:rPr lang="en-AU" sz="1400" b="0" dirty="0">
                <a:effectLst/>
                <a:latin typeface="+mn-lt"/>
                <a:ea typeface="Aptos" panose="020B0004020202020204" pitchFamily="34" charset="0"/>
                <a:cs typeface="Arial"/>
              </a:rPr>
              <a:t>They are designed to be a flexible, optional resource, available for use when and where they are needed and are a tool to support your teaching.</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a:t>
            </a:r>
            <a:r>
              <a:rPr lang="en-AU" b="1" dirty="0"/>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3512119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64C24-9418-F89A-C9F9-E90311385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B5A14-096B-307B-0E90-E2DEF5980DEA}"/>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F70DD16F-9257-016C-2DC1-DA0AA7B17F6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rPr>
              <a:t>17. Purpose: </a:t>
            </a:r>
            <a:r>
              <a:rPr lang="en-US" sz="1200" b="0" kern="1200" dirty="0">
                <a:solidFill>
                  <a:schemeClr val="tx1"/>
                </a:solidFill>
                <a:effectLst/>
              </a:rPr>
              <a:t>To</a:t>
            </a:r>
            <a:r>
              <a:rPr lang="en-US" sz="1200" kern="1200" dirty="0">
                <a:solidFill>
                  <a:schemeClr val="tx1"/>
                </a:solidFill>
                <a:effectLst/>
              </a:rPr>
              <a:t> explore the creating written texts connection across CHPS syllabuses.</a:t>
            </a:r>
            <a:endParaRPr lang="en-AU" sz="1200" kern="1200" dirty="0">
              <a:solidFill>
                <a:schemeClr val="tx1"/>
              </a:solidFill>
              <a:effectLst/>
            </a:endParaRPr>
          </a:p>
          <a:p>
            <a:endParaRPr lang="en-US" sz="1200" b="1" kern="1200" dirty="0">
              <a:solidFill>
                <a:schemeClr val="tx1"/>
              </a:solidFill>
              <a:effectLst/>
              <a:ea typeface="+mn-ea"/>
              <a:cs typeface="+mn-cs"/>
            </a:endParaRPr>
          </a:p>
          <a:p>
            <a:r>
              <a:rPr lang="en-US" sz="1200" b="1" kern="1200" dirty="0">
                <a:solidFill>
                  <a:schemeClr val="tx1"/>
                </a:solidFill>
                <a:effectLst/>
              </a:rPr>
              <a:t>Time: </a:t>
            </a:r>
            <a:r>
              <a:rPr lang="en-US" sz="1200" b="0" kern="1200" dirty="0">
                <a:solidFill>
                  <a:schemeClr val="tx1"/>
                </a:solidFill>
                <a:effectLst/>
              </a:rPr>
              <a:t>1 min</a:t>
            </a:r>
          </a:p>
          <a:p>
            <a:endParaRPr lang="en-AU" sz="1200" kern="1200" dirty="0">
              <a:solidFill>
                <a:schemeClr val="tx1"/>
              </a:solidFill>
              <a:effectLst/>
              <a:ea typeface="+mn-ea"/>
              <a:cs typeface="+mn-cs"/>
            </a:endParaRPr>
          </a:p>
          <a:p>
            <a:r>
              <a:rPr lang="en-US" sz="1200" b="1" kern="1200" dirty="0">
                <a:solidFill>
                  <a:schemeClr val="tx1"/>
                </a:solidFill>
                <a:effectLst/>
              </a:rPr>
              <a:t>Presenter notes:</a:t>
            </a:r>
          </a:p>
          <a:p>
            <a:r>
              <a:rPr lang="en-AU" sz="1200" dirty="0"/>
              <a:t>NESA’s diagram provides an overview of the organisation of content for Creating written texts is included in all CHPS syllabuses:</a:t>
            </a:r>
            <a:endParaRPr lang="en-AU" sz="1200" b="0" dirty="0"/>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t>in Early Stage 1 and Stage 1, the focus in PDHPE and Creative arts is on developing students’ subject-specific vocabulary to support communicating. In HSIE and Science and technology there are individual content groups.</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t>in Stage 2, for PDHPE and Creative arts opportunities are embedded within the content for students to create written texts. In HSIE and Science and technology there is an individual content group.</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t>in Stage 3, there is a dedicated creating written texts outcome for all CHPS key learning areas with specific subject content.</a:t>
            </a:r>
          </a:p>
          <a:p>
            <a:endParaRPr lang="en-AU" sz="1200" dirty="0"/>
          </a:p>
          <a:p>
            <a:r>
              <a:rPr lang="en-AU" sz="1200" dirty="0"/>
              <a:t>NESA highlights that various methods of transcription may be employed, and a student’s preferred communication form(s) should be considered when teaching writing.</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rPr>
              <a:t>[CLICK] NESA states, “Creating written texts is a way of organising thoughts, explaining thinking and making connections within and across learning areas. The learning areas provide meaningful content for writing beyond the subject of English.”</a:t>
            </a:r>
            <a:endParaRPr lang="en-AU" sz="1200" dirty="0"/>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 </a:t>
            </a:r>
          </a:p>
          <a:p>
            <a:endParaRPr lang="en-AU" dirty="0"/>
          </a:p>
        </p:txBody>
      </p:sp>
      <p:sp>
        <p:nvSpPr>
          <p:cNvPr id="4" name="Slide Number Placeholder 3">
            <a:extLst>
              <a:ext uri="{FF2B5EF4-FFF2-40B4-BE49-F238E27FC236}">
                <a16:creationId xmlns:a16="http://schemas.microsoft.com/office/drawing/2014/main" id="{3CAE9678-266E-218F-64C1-5B8DA799BC9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57313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37247-A6D5-142D-93E1-9FC81D78AB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4D848-F85C-A6FE-0CBC-3FADE9C953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3B52DA-0ECE-8B75-109B-DFD579000293}"/>
              </a:ext>
            </a:extLst>
          </p:cNvPr>
          <p:cNvSpPr>
            <a:spLocks noGrp="1"/>
          </p:cNvSpPr>
          <p:nvPr>
            <p:ph type="body" idx="1"/>
          </p:nvPr>
        </p:nvSpPr>
        <p:spPr/>
        <p:txBody>
          <a:bodyPr/>
          <a:lstStyle/>
          <a:p>
            <a:r>
              <a:rPr lang="en-AU" sz="1200" b="1" dirty="0"/>
              <a:t>18. Purpose: </a:t>
            </a:r>
            <a:r>
              <a:rPr lang="en-AU" sz="1200" b="0" dirty="0"/>
              <a:t>To highlight how CWT is embedded meaningfully in CHPS.</a:t>
            </a:r>
            <a:endParaRPr lang="en-AU" sz="1200" b="1" dirty="0"/>
          </a:p>
          <a:p>
            <a:endParaRPr lang="en-AU" sz="1200" b="1" dirty="0"/>
          </a:p>
          <a:p>
            <a:r>
              <a:rPr lang="en-AU" sz="1200" b="1" dirty="0"/>
              <a:t>Time: </a:t>
            </a:r>
            <a:r>
              <a:rPr lang="en-AU" sz="1200" b="0" dirty="0"/>
              <a:t>1 minute</a:t>
            </a:r>
            <a:endParaRPr lang="en-AU" sz="1200" b="1" dirty="0"/>
          </a:p>
          <a:p>
            <a:endParaRPr lang="en-AU" sz="1200" b="1" dirty="0"/>
          </a:p>
          <a:p>
            <a:r>
              <a:rPr lang="en-AU" sz="1200" b="1" dirty="0"/>
              <a:t>Presenter notes: </a:t>
            </a:r>
          </a:p>
          <a:p>
            <a:r>
              <a:rPr lang="en-AU" sz="1200" b="0" dirty="0"/>
              <a:t>Take a moment to review the PDHPE example on the screen. </a:t>
            </a:r>
            <a:endParaRPr lang="en-AU" sz="1200" b="0" i="1" dirty="0"/>
          </a:p>
          <a:p>
            <a:endParaRPr lang="en-AU" sz="1200" dirty="0"/>
          </a:p>
          <a:p>
            <a:r>
              <a:rPr lang="en-AU" sz="1200" b="0" i="0" kern="1200" dirty="0">
                <a:solidFill>
                  <a:schemeClr val="tx1"/>
                </a:solidFill>
                <a:effectLst/>
                <a:ea typeface="+mn-ea"/>
                <a:cs typeface="+mn-cs"/>
              </a:rPr>
              <a:t>This example demonstrates how creating written texts is effectively integrated into the PDHPE curriculum to enhance students' understanding of health, safety, and wellbeing. By engaging in the activity of creating a mind map, students reflect on influences affecting their personal wellbeing, promoting self-awareness and positive identity development. The task encourages the use of varied sentence structures, supporting literacy skills alongside personal development. This integrated approach helps students articulate their thoughts clearly while connecting literacy with key health concepts. It exemplifies how writing activities can deepen learning across key learning areas by combining content knowledge with essential communication skills.</a:t>
            </a:r>
            <a:r>
              <a:rPr lang="en-AU" sz="1200" dirty="0"/>
              <a:t>.</a:t>
            </a:r>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858B69EC-3535-1313-72F4-BC9F5CAEE71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15007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pPr>
            <a:r>
              <a:rPr lang="en-AU" sz="1200" b="1" dirty="0"/>
              <a:t>19. Purpose:</a:t>
            </a:r>
            <a:r>
              <a:rPr lang="en-AU" sz="1200" b="0" dirty="0"/>
              <a:t> To explain how CHPS units are designed with students at the centre of all decision making. </a:t>
            </a:r>
            <a:endParaRPr lang="en-AU" sz="1200" b="1" dirty="0"/>
          </a:p>
          <a:p>
            <a:pPr>
              <a:lnSpc>
                <a:spcPct val="130000"/>
              </a:lnSpc>
            </a:pPr>
            <a:endParaRPr lang="en-AU" sz="1200" b="0" dirty="0"/>
          </a:p>
          <a:p>
            <a:pPr>
              <a:lnSpc>
                <a:spcPct val="130000"/>
              </a:lnSpc>
            </a:pPr>
            <a:r>
              <a:rPr lang="en-AU" sz="1200" b="1" dirty="0"/>
              <a:t>Time: </a:t>
            </a:r>
            <a:r>
              <a:rPr lang="en-AU" sz="1200" b="0" dirty="0"/>
              <a:t>2 minutes</a:t>
            </a:r>
          </a:p>
          <a:p>
            <a:pPr>
              <a:lnSpc>
                <a:spcPct val="130000"/>
              </a:lnSpc>
            </a:pPr>
            <a:endParaRPr lang="en-AU" sz="1200" dirty="0"/>
          </a:p>
          <a:p>
            <a:pPr>
              <a:lnSpc>
                <a:spcPct val="130000"/>
              </a:lnSpc>
            </a:pPr>
            <a:r>
              <a:rPr lang="en-AU" sz="1200" b="1" dirty="0"/>
              <a:t>Presenter notes:</a:t>
            </a:r>
          </a:p>
          <a:p>
            <a:pPr>
              <a:lnSpc>
                <a:spcPct val="130000"/>
              </a:lnSpc>
            </a:pPr>
            <a:r>
              <a:rPr lang="en-AU" sz="1200" dirty="0"/>
              <a:t>With students at the centre of all decisions</a:t>
            </a:r>
            <a:r>
              <a:rPr lang="en-AU" sz="1200" b="0" dirty="0"/>
              <a:t>, [CLICK] planning started with the NESA syllabus and Teaching Advice, ensuring fidelity to the syllabus rationale, intent and extensive evidence-base to shape decisions. </a:t>
            </a:r>
          </a:p>
          <a:p>
            <a:pPr>
              <a:lnSpc>
                <a:spcPct val="130000"/>
              </a:lnSpc>
            </a:pPr>
            <a:endParaRPr lang="en-AU" sz="1200" b="0" dirty="0"/>
          </a:p>
          <a:p>
            <a:pPr marL="0" marR="0" lvl="0" indent="0" algn="l" defTabSz="1219170" rtl="0" eaLnBrk="1" fontAlgn="auto" latinLnBrk="0" hangingPunct="1">
              <a:lnSpc>
                <a:spcPct val="130000"/>
              </a:lnSpc>
              <a:spcBef>
                <a:spcPts val="0"/>
              </a:spcBef>
              <a:spcAft>
                <a:spcPts val="0"/>
              </a:spcAft>
              <a:buClrTx/>
              <a:buSzTx/>
              <a:buFontTx/>
              <a:buNone/>
              <a:tabLst/>
              <a:defRPr/>
            </a:pPr>
            <a:r>
              <a:rPr lang="en-AU" sz="1200" b="0" dirty="0"/>
              <a:t>[CLICK] Teachers with deep content knowledge can explain concepts clearly, chunk learning effectively, differentiate with purpose, and respond confidently to key teaching moments. The sample units build this expertise by highlighting misconceptions, identifying essential vocabulary, practical tools, and expert advice.</a:t>
            </a:r>
          </a:p>
          <a:p>
            <a:pPr marL="0" marR="0" lvl="0" indent="0" algn="l" defTabSz="1219170" rtl="0" eaLnBrk="1" fontAlgn="auto" latinLnBrk="0" hangingPunct="1">
              <a:lnSpc>
                <a:spcPct val="130000"/>
              </a:lnSpc>
              <a:spcBef>
                <a:spcPts val="0"/>
              </a:spcBef>
              <a:spcAft>
                <a:spcPts val="0"/>
              </a:spcAft>
              <a:buClrTx/>
              <a:buSzTx/>
              <a:buFontTx/>
              <a:buNone/>
              <a:tabLst/>
              <a:defRPr/>
            </a:pPr>
            <a:br>
              <a:rPr lang="en-AU" sz="1200" b="0" dirty="0"/>
            </a:br>
            <a:r>
              <a:rPr lang="en-AU" sz="1200" b="0" dirty="0"/>
              <a:t>[CLICK] Engagement is non-negotiable - the design for students to be in-task, more than just on-task: thinking deeply, doing the work, and feeling positive about learning. </a:t>
            </a:r>
          </a:p>
          <a:p>
            <a:pPr marL="0" marR="0" lvl="0" indent="0" algn="l" defTabSz="1219170" rtl="0" eaLnBrk="1" fontAlgn="auto" latinLnBrk="0" hangingPunct="1">
              <a:lnSpc>
                <a:spcPct val="130000"/>
              </a:lnSpc>
              <a:spcBef>
                <a:spcPts val="0"/>
              </a:spcBef>
              <a:spcAft>
                <a:spcPts val="0"/>
              </a:spcAft>
              <a:buClrTx/>
              <a:buSzTx/>
              <a:buFontTx/>
              <a:buNone/>
              <a:tabLst/>
              <a:defRPr/>
            </a:pPr>
            <a:endParaRPr lang="en-AU" sz="1200" b="0" dirty="0"/>
          </a:p>
          <a:p>
            <a:pPr marL="0" marR="0" lvl="0" indent="0" algn="l" defTabSz="1219170" rtl="0" eaLnBrk="1" fontAlgn="auto" latinLnBrk="0" hangingPunct="1">
              <a:lnSpc>
                <a:spcPct val="130000"/>
              </a:lnSpc>
              <a:spcBef>
                <a:spcPts val="0"/>
              </a:spcBef>
              <a:spcAft>
                <a:spcPts val="0"/>
              </a:spcAft>
              <a:buClrTx/>
              <a:buSzTx/>
              <a:buFontTx/>
              <a:buNone/>
              <a:tabLst/>
              <a:defRPr/>
            </a:pPr>
            <a:r>
              <a:rPr lang="en-AU" sz="1200" b="0" dirty="0"/>
              <a:t>[CLICK]  The pedagogy and practices within the sample units are anchored in the </a:t>
            </a:r>
            <a:r>
              <a:rPr lang="en-AU" sz="1200" b="0" i="0" dirty="0"/>
              <a:t>Explicit Teaching in NSW Public Schools statement </a:t>
            </a:r>
            <a:r>
              <a:rPr lang="en-AU" sz="1200" b="0" dirty="0"/>
              <a:t>and research-informed practices tailored to each key learning area.  </a:t>
            </a:r>
          </a:p>
          <a:p>
            <a:pPr marL="0" marR="0" lvl="0" indent="0" algn="l" defTabSz="1219170" rtl="0" eaLnBrk="1" fontAlgn="auto" latinLnBrk="0" hangingPunct="1">
              <a:lnSpc>
                <a:spcPct val="130000"/>
              </a:lnSpc>
              <a:spcBef>
                <a:spcPts val="0"/>
              </a:spcBef>
              <a:spcAft>
                <a:spcPts val="0"/>
              </a:spcAft>
              <a:buClrTx/>
              <a:buSzTx/>
              <a:buFontTx/>
              <a:buNone/>
              <a:tabLst/>
              <a:defRPr/>
            </a:pPr>
            <a:endParaRPr lang="en-AU" sz="1200" b="0" dirty="0"/>
          </a:p>
          <a:p>
            <a:pPr marL="0" marR="0" lvl="0" indent="0" algn="l" defTabSz="1219170" rtl="0" eaLnBrk="1" fontAlgn="auto" latinLnBrk="0" hangingPunct="1">
              <a:lnSpc>
                <a:spcPct val="130000"/>
              </a:lnSpc>
              <a:spcBef>
                <a:spcPts val="0"/>
              </a:spcBef>
              <a:spcAft>
                <a:spcPts val="0"/>
              </a:spcAft>
              <a:buClrTx/>
              <a:buSzTx/>
              <a:buFontTx/>
              <a:buNone/>
              <a:tabLst/>
              <a:defRPr/>
            </a:pPr>
            <a:r>
              <a:rPr lang="en-AU" sz="1200" b="0" dirty="0"/>
              <a:t>[CLICK] The sample units have been a collaborative build and</a:t>
            </a:r>
          </a:p>
          <a:p>
            <a:pPr marL="0" marR="0" lvl="0" indent="0" algn="l" defTabSz="1219170" rtl="0" eaLnBrk="1" fontAlgn="auto" latinLnBrk="0" hangingPunct="1">
              <a:lnSpc>
                <a:spcPct val="130000"/>
              </a:lnSpc>
              <a:spcBef>
                <a:spcPts val="0"/>
              </a:spcBef>
              <a:spcAft>
                <a:spcPts val="0"/>
              </a:spcAft>
              <a:buClrTx/>
              <a:buSzTx/>
              <a:buFontTx/>
              <a:buNone/>
              <a:tabLst/>
              <a:defRPr/>
            </a:pPr>
            <a:endParaRPr lang="en-AU" sz="1200" b="0" dirty="0"/>
          </a:p>
          <a:p>
            <a:pPr marL="0" marR="0" lvl="0" indent="0" algn="l" defTabSz="1219170" rtl="0" eaLnBrk="1" fontAlgn="auto" latinLnBrk="0" hangingPunct="1">
              <a:lnSpc>
                <a:spcPct val="130000"/>
              </a:lnSpc>
              <a:spcBef>
                <a:spcPts val="0"/>
              </a:spcBef>
              <a:spcAft>
                <a:spcPts val="0"/>
              </a:spcAft>
              <a:buClrTx/>
              <a:buSzTx/>
              <a:buFontTx/>
              <a:buNone/>
              <a:tabLst/>
              <a:defRPr/>
            </a:pPr>
            <a:r>
              <a:rPr lang="en-AU" sz="1200" b="0" dirty="0"/>
              <a:t>[CLICK] </a:t>
            </a:r>
            <a:r>
              <a:rPr lang="en-AU" sz="1200" dirty="0"/>
              <a:t>C</a:t>
            </a:r>
            <a:r>
              <a:rPr lang="en-AU" sz="1200" b="0" dirty="0"/>
              <a:t>onsultation with stakeholders </a:t>
            </a:r>
            <a:r>
              <a:rPr lang="en-AU" sz="1200" dirty="0"/>
              <a:t>ensured shared understandings and inclusive approaches. </a:t>
            </a:r>
            <a:r>
              <a:rPr lang="en-AU" sz="1200" b="0" i="0" kern="1200" dirty="0">
                <a:solidFill>
                  <a:schemeClr val="tx1"/>
                </a:solidFill>
                <a:effectLst/>
                <a:ea typeface="+mn-ea"/>
                <a:cs typeface="+mn-cs"/>
              </a:rPr>
              <a:t>These partnerships ensure that the sample units are comprehensive, culturally responsive, and aligned with best practices to support diverse student needs and enhance learning outcomes.</a:t>
            </a:r>
            <a:endParaRPr lang="en-AU" sz="1200" dirty="0"/>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marL="0" marR="0" lvl="0" indent="0" algn="l" defTabSz="1219170" rtl="0" eaLnBrk="1" fontAlgn="auto" latinLnBrk="0" hangingPunct="1">
              <a:lnSpc>
                <a:spcPct val="130000"/>
              </a:lnSpc>
              <a:spcBef>
                <a:spcPts val="0"/>
              </a:spcBef>
              <a:spcAft>
                <a:spcPts val="0"/>
              </a:spcAft>
              <a:buClrTx/>
              <a:buSzTx/>
              <a:buFontTx/>
              <a:buNone/>
              <a:tabLst/>
              <a:defRPr/>
            </a:pPr>
            <a:endParaRPr lang="en-AU" dirty="0"/>
          </a:p>
          <a:p>
            <a:pPr>
              <a:lnSpc>
                <a:spcPct val="130000"/>
              </a:lnSpc>
            </a:pPr>
            <a:endParaRPr lang="en-AU" sz="160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745864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2. Purpose: </a:t>
            </a:r>
            <a:r>
              <a:rPr lang="en-AU" b="0" dirty="0"/>
              <a:t>Acknowledgement of Country</a:t>
            </a:r>
            <a:endParaRPr lang="en-AU" b="1" dirty="0"/>
          </a:p>
          <a:p>
            <a:endParaRPr lang="en-AU" b="1" dirty="0"/>
          </a:p>
          <a:p>
            <a:r>
              <a:rPr lang="en-AU" b="1" dirty="0"/>
              <a:t>Time: </a:t>
            </a:r>
            <a:r>
              <a:rPr lang="en-AU" b="0" dirty="0"/>
              <a:t>2 </a:t>
            </a:r>
            <a:r>
              <a:rPr lang="en-AU" dirty="0"/>
              <a:t>minutes</a:t>
            </a:r>
            <a:r>
              <a:rPr lang="en-AU" b="0" dirty="0"/>
              <a:t> </a:t>
            </a:r>
          </a:p>
          <a:p>
            <a:endParaRPr lang="en-AU" b="1" dirty="0"/>
          </a:p>
          <a:p>
            <a:r>
              <a:rPr lang="en-AU" b="1" dirty="0"/>
              <a:t>Presenter notes: </a:t>
            </a:r>
            <a:endParaRPr lang="en-AU" b="0" dirty="0"/>
          </a:p>
          <a:p>
            <a:r>
              <a:rPr lang="en-AU" b="0" dirty="0"/>
              <a:t>I acknowledge the Traditional Custodians of the many lands we are joining from today across New South Wales. I am presenting today from Awabakal Country, and I pay my respects to Elders past and present and extend that respect to all Aboriginal and Torres Strait Islander colleagues with us today. </a:t>
            </a:r>
          </a:p>
          <a:p>
            <a:endParaRPr lang="en-AU" b="0" dirty="0"/>
          </a:p>
          <a:p>
            <a:r>
              <a:rPr lang="en-AU" b="0" dirty="0"/>
              <a:t>As we engage in this professional learning focused on curriculum and teaching practice, we are reminded that the NSW syllabuses strengthen the inclusion of Aboriginal histories, cultures and perspectives. This is not only an educational requirement—it is a responsibility. It invites us to teach in ways that honour truth, embed cultural integrity, and recognise the diversity of Aboriginal Nations across NSW. </a:t>
            </a:r>
          </a:p>
          <a:p>
            <a:endParaRPr lang="en-AU" b="0" dirty="0"/>
          </a:p>
          <a:p>
            <a:r>
              <a:rPr lang="en-AU" b="0" dirty="0"/>
              <a:t>Today is also a reminder that deepening our understanding of Aboriginal content is not a single lesson or unit—it is a commitment to practice. It requires ongoing learning, respectful collaboration with local communities, and ensuring that Aboriginal perspectives are embedded meaningfully, not as a token, but as a thread woven throughout learning. May we continue to walk together, listen deeply, and create classrooms where every student sees themselves and their culture respected and valued. </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rPr>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036927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FD013-FE51-2A94-E24F-94767EC94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CBF9B8-1828-F2EB-22FB-2196019AF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F0F0F-5577-D6CE-B9A2-E10EDA6FE494}"/>
              </a:ext>
            </a:extLst>
          </p:cNvPr>
          <p:cNvSpPr>
            <a:spLocks noGrp="1"/>
          </p:cNvSpPr>
          <p:nvPr>
            <p:ph type="body" idx="1"/>
          </p:nvPr>
        </p:nvSpPr>
        <p:spPr/>
        <p:txBody>
          <a:bodyPr/>
          <a:lstStyle/>
          <a:p>
            <a:pPr>
              <a:lnSpc>
                <a:spcPct val="130000"/>
              </a:lnSpc>
            </a:pPr>
            <a:r>
              <a:rPr lang="en-AU" sz="1200" b="1" dirty="0"/>
              <a:t>20. Purpose: </a:t>
            </a:r>
            <a:r>
              <a:rPr lang="en-AU" sz="1200" b="0" dirty="0"/>
              <a:t>To unpack the roadmap of CHPS unit design and quality-assurance.  </a:t>
            </a:r>
          </a:p>
          <a:p>
            <a:pPr>
              <a:lnSpc>
                <a:spcPct val="130000"/>
              </a:lnSpc>
            </a:pPr>
            <a:endParaRPr lang="en-AU" sz="1200" b="1" dirty="0"/>
          </a:p>
          <a:p>
            <a:pPr>
              <a:lnSpc>
                <a:spcPct val="130000"/>
              </a:lnSpc>
            </a:pPr>
            <a:r>
              <a:rPr lang="en-AU" sz="1200" b="1" dirty="0"/>
              <a:t>Time: </a:t>
            </a:r>
            <a:r>
              <a:rPr lang="en-AU" sz="1200" b="0" dirty="0"/>
              <a:t>2 minutes</a:t>
            </a:r>
          </a:p>
          <a:p>
            <a:pPr>
              <a:lnSpc>
                <a:spcPct val="130000"/>
              </a:lnSpc>
            </a:pPr>
            <a:endParaRPr lang="en-AU" sz="1200" b="1" dirty="0"/>
          </a:p>
          <a:p>
            <a:pPr>
              <a:lnSpc>
                <a:spcPct val="130000"/>
              </a:lnSpc>
            </a:pPr>
            <a:r>
              <a:rPr lang="en-AU" sz="1200" b="1" dirty="0"/>
              <a:t>Presenter notes:</a:t>
            </a:r>
          </a:p>
          <a:p>
            <a:r>
              <a:rPr lang="en-AU" sz="1200" dirty="0"/>
              <a:t>This slide outlines the 13-week roadmap for every CHPS unit, with quality assurance built in at every stage.</a:t>
            </a:r>
          </a:p>
          <a:p>
            <a:endParaRPr lang="en-AU" sz="1200" dirty="0"/>
          </a:p>
          <a:p>
            <a:r>
              <a:rPr lang="en-AU" sz="1200" dirty="0"/>
              <a:t>It starts at the design stage, key learning advisors, subject matter specialists map syllabus expectations from the DoE scope and sequence into a 16-lesson sequence, plus four optional consolidation lessons. Coordinators and leaders then refine the sequence.</a:t>
            </a:r>
          </a:p>
          <a:p>
            <a:endParaRPr lang="en-AU" sz="1200" dirty="0"/>
          </a:p>
          <a:p>
            <a:r>
              <a:rPr lang="en-AU" sz="1200" dirty="0"/>
              <a:t>Next is the consult phase, where we test the draft with key stakeholder groups, including Aboriginal Education, Multicultural, Respectful Relationships, Road Safety, Effective Teaching Practices, and others, to ensure intent and inclusivity.</a:t>
            </a:r>
          </a:p>
          <a:p>
            <a:endParaRPr lang="en-AU" sz="1200" dirty="0"/>
          </a:p>
          <a:p>
            <a:r>
              <a:rPr lang="en-AU" sz="1200" dirty="0"/>
              <a:t>In the develop stage, writing pods build the full sequence, embedding explicit teaching, high-quality resources, and assessment in every lesson.</a:t>
            </a:r>
          </a:p>
          <a:p>
            <a:endParaRPr lang="en-AU" sz="1200" dirty="0"/>
          </a:p>
          <a:p>
            <a:r>
              <a:rPr lang="en-AU" sz="1200" dirty="0"/>
              <a:t>In the review stage key learning advisors provide detailed feedback, followed by coordinator and leader endorsement, and close the consultation loop on the final lessons.</a:t>
            </a:r>
          </a:p>
          <a:p>
            <a:endParaRPr lang="en-AU" sz="1200" dirty="0"/>
          </a:p>
          <a:p>
            <a:r>
              <a:rPr lang="en-AU" sz="1200" dirty="0"/>
              <a:t>Finally, in the digital stage, editorial and website checks are completed, and communications go out, so the unit appears on the Staff Noticeboard.</a:t>
            </a:r>
          </a:p>
          <a:p>
            <a:endParaRPr lang="en-AU" sz="1200" dirty="0"/>
          </a:p>
          <a:p>
            <a:r>
              <a:rPr lang="en-AU" sz="1200" dirty="0"/>
              <a:t>Through this pipeline, Primary Curriculum are delivering 114 units—over 2,200 lessons—ready to support the mandatory CHPS implementation in 2027.</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a:lnSpc>
                <a:spcPct val="130000"/>
              </a:lnSpc>
            </a:pPr>
            <a:endParaRPr lang="en-AU" sz="1600" b="1" dirty="0"/>
          </a:p>
          <a:p>
            <a:pPr>
              <a:lnSpc>
                <a:spcPct val="130000"/>
              </a:lnSpc>
            </a:pPr>
            <a:endParaRPr lang="en-AU" sz="1600" dirty="0"/>
          </a:p>
          <a:p>
            <a:endParaRPr lang="en-AU" dirty="0"/>
          </a:p>
        </p:txBody>
      </p:sp>
      <p:sp>
        <p:nvSpPr>
          <p:cNvPr id="4" name="Slide Number Placeholder 3">
            <a:extLst>
              <a:ext uri="{FF2B5EF4-FFF2-40B4-BE49-F238E27FC236}">
                <a16:creationId xmlns:a16="http://schemas.microsoft.com/office/drawing/2014/main" id="{C597C697-D194-1A8C-6DAD-B696E6732AC4}"/>
              </a:ext>
            </a:extLst>
          </p:cNvPr>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1653015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21. Purpose: </a:t>
            </a:r>
            <a:r>
              <a:rPr lang="en-AU" b="0" dirty="0"/>
              <a:t>To provide time for participants to reflect on the key similarities and differences to how they already program with the new CHPS sample units.</a:t>
            </a:r>
          </a:p>
          <a:p>
            <a:endParaRPr lang="en-AU" b="1" dirty="0"/>
          </a:p>
          <a:p>
            <a:r>
              <a:rPr lang="en-AU" b="1" dirty="0"/>
              <a:t>Time: </a:t>
            </a:r>
            <a:r>
              <a:rPr lang="en-AU" b="0" dirty="0"/>
              <a:t>5 minutes </a:t>
            </a:r>
          </a:p>
          <a:p>
            <a:endParaRPr lang="en-AU" b="1" dirty="0"/>
          </a:p>
          <a:p>
            <a:r>
              <a:rPr lang="en-AU" b="1" dirty="0"/>
              <a:t>Presenter notes: </a:t>
            </a:r>
          </a:p>
          <a:p>
            <a:r>
              <a:rPr lang="en-AU" dirty="0"/>
              <a:t>Now you have viewed the features of the sample units for CHPS let’s consider the questions on the slide.</a:t>
            </a:r>
          </a:p>
          <a:p>
            <a:endParaRPr lang="en-AU" dirty="0"/>
          </a:p>
          <a:p>
            <a:r>
              <a:rPr lang="en-AU" dirty="0"/>
              <a:t>What similarities to the way you plan now can you see in the sample units?</a:t>
            </a:r>
          </a:p>
          <a:p>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What differences to the way you plan now can you see in the sample units?</a:t>
            </a:r>
          </a:p>
          <a:p>
            <a:endParaRPr lang="en-AU" b="1" i="1" dirty="0"/>
          </a:p>
          <a:p>
            <a:r>
              <a:rPr lang="en-AU" b="1" dirty="0"/>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2532099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22. Purpose: </a:t>
            </a:r>
            <a:r>
              <a:rPr lang="en-AU" sz="1200" kern="1200" dirty="0">
                <a:solidFill>
                  <a:schemeClr val="tx1"/>
                </a:solidFill>
                <a:effectLst/>
                <a:ea typeface="+mn-ea"/>
                <a:cs typeface="+mn-cs"/>
              </a:rPr>
              <a:t>To introduce the walkthrough of Unit 1 and Unit 5 for each stage and each KLA</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r>
              <a:rPr lang="en-AU" sz="1200" b="1" dirty="0"/>
              <a:t>Time: </a:t>
            </a:r>
            <a:r>
              <a:rPr lang="en-AU" sz="1200" b="0" dirty="0"/>
              <a:t>30 seconds </a:t>
            </a:r>
            <a:endParaRPr lang="en-AU" sz="1200" b="1" dirty="0"/>
          </a:p>
          <a:p>
            <a:endParaRPr lang="en-AU" sz="1200" b="1" dirty="0"/>
          </a:p>
          <a:p>
            <a:r>
              <a:rPr lang="en-AU" sz="1200" b="1" dirty="0"/>
              <a:t>Presenter notes: </a:t>
            </a:r>
          </a:p>
          <a:p>
            <a:pPr lvl="0"/>
            <a:r>
              <a:rPr lang="en-AU" sz="1200" kern="1200" dirty="0">
                <a:solidFill>
                  <a:schemeClr val="tx1"/>
                </a:solidFill>
                <a:effectLst/>
                <a:ea typeface="+mn-ea"/>
                <a:cs typeface="+mn-cs"/>
              </a:rPr>
              <a:t>This session is designed to a look at what will be in the first unit for each year.  </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Each KLA will be sharing the outcomes and content that these units will cover. </a:t>
            </a:r>
          </a:p>
          <a:p>
            <a:pPr lvl="0"/>
            <a:endParaRPr lang="en-AU" sz="1200" kern="1200" dirty="0">
              <a:solidFill>
                <a:schemeClr val="tx1"/>
              </a:solidFill>
              <a:effectLst/>
              <a:ea typeface="+mn-ea"/>
              <a:cs typeface="+mn-cs"/>
            </a:endParaRPr>
          </a:p>
          <a:p>
            <a:r>
              <a:rPr lang="en-AU" sz="1200" b="1" kern="1200" dirty="0">
                <a:solidFill>
                  <a:schemeClr val="tx1"/>
                </a:solidFill>
                <a:effectLst/>
                <a:ea typeface="+mn-ea"/>
                <a:cs typeface="+mn-cs"/>
              </a:rPr>
              <a:t>[NEXT SLIDE]</a:t>
            </a:r>
            <a:endParaRPr lang="en-AU" sz="1200"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512958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solidFill>
                  <a:srgbClr val="242424"/>
                </a:solidFill>
              </a:rPr>
              <a:t>23. Purpose: </a:t>
            </a:r>
            <a:r>
              <a:rPr lang="en-AU" sz="1200" b="0" dirty="0">
                <a:solidFill>
                  <a:srgbClr val="242424"/>
                </a:solidFill>
              </a:rPr>
              <a:t>T</a:t>
            </a:r>
            <a:r>
              <a:rPr lang="en-AU" sz="1200" dirty="0">
                <a:solidFill>
                  <a:srgbClr val="242424"/>
                </a:solidFill>
              </a:rPr>
              <a:t>o provide an overview of unit 1</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10 </a:t>
            </a:r>
            <a:r>
              <a:rPr lang="en-AU" sz="1200" dirty="0">
                <a:solidFill>
                  <a:srgbClr val="242424"/>
                </a:solidFill>
              </a:rPr>
              <a:t>seconds</a:t>
            </a:r>
            <a:endParaRPr lang="en-US" sz="1200" dirty="0">
              <a:solidFill>
                <a:srgbClr val="444444"/>
              </a:solidFill>
            </a:endParaRPr>
          </a:p>
          <a:p>
            <a:endParaRPr lang="en-AU" sz="1200" b="1" dirty="0">
              <a:solidFill>
                <a:srgbClr val="242424"/>
              </a:solidFill>
            </a:endParaRPr>
          </a:p>
          <a:p>
            <a:r>
              <a:rPr lang="en-AU" sz="1200" b="1" dirty="0">
                <a:solidFill>
                  <a:srgbClr val="242424"/>
                </a:solidFill>
              </a:rPr>
              <a:t>Presenter notes:</a:t>
            </a:r>
            <a:endParaRPr lang="en-AU" sz="1200" dirty="0">
              <a:solidFill>
                <a:srgbClr val="242424"/>
              </a:solidFill>
            </a:endParaRPr>
          </a:p>
          <a:p>
            <a:r>
              <a:rPr lang="en-AU" sz="1200" dirty="0">
                <a:solidFill>
                  <a:srgbClr val="242424"/>
                </a:solidFill>
              </a:rPr>
              <a:t>Let's look at Stage 1 Human Society and its Environment Unit 1. </a:t>
            </a:r>
            <a:endParaRPr lang="en-US" sz="1200" dirty="0">
              <a:ea typeface="Calibri"/>
              <a:cs typeface="Calibri"/>
            </a:endParaRPr>
          </a:p>
          <a:p>
            <a:endParaRPr lang="en-US" sz="120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13346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713FC-EF32-E2C4-9A37-B3926483E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1BBE9E-1A07-C7E2-23C3-F459691073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161139-B4CD-475B-545B-A1A1ADF59F86}"/>
              </a:ext>
            </a:extLst>
          </p:cNvPr>
          <p:cNvSpPr>
            <a:spLocks noGrp="1"/>
          </p:cNvSpPr>
          <p:nvPr>
            <p:ph type="body" idx="1"/>
          </p:nvPr>
        </p:nvSpPr>
        <p:spPr/>
        <p:txBody>
          <a:bodyPr/>
          <a:lstStyle/>
          <a:p>
            <a:r>
              <a:rPr lang="en-AU" sz="1200" b="1" dirty="0">
                <a:solidFill>
                  <a:srgbClr val="242424"/>
                </a:solidFill>
              </a:rPr>
              <a:t>24. Purpose: </a:t>
            </a:r>
            <a:r>
              <a:rPr lang="en-AU" sz="1200" b="0" dirty="0">
                <a:solidFill>
                  <a:srgbClr val="242424"/>
                </a:solidFill>
              </a:rPr>
              <a:t>T</a:t>
            </a:r>
            <a:r>
              <a:rPr lang="en-AU" sz="1200" dirty="0">
                <a:solidFill>
                  <a:srgbClr val="242424"/>
                </a:solidFill>
              </a:rPr>
              <a:t>o provide an overview of the HSIE S1 unit 1.</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30 seconds</a:t>
            </a:r>
            <a:endParaRPr lang="en-US" sz="1200" dirty="0">
              <a:solidFill>
                <a:srgbClr val="444444"/>
              </a:solidFill>
            </a:endParaRPr>
          </a:p>
          <a:p>
            <a:endParaRPr lang="en-AU" sz="1200" b="1" dirty="0">
              <a:solidFill>
                <a:srgbClr val="242424"/>
              </a:solidFill>
            </a:endParaRPr>
          </a:p>
          <a:p>
            <a:r>
              <a:rPr lang="en-AU" sz="1200" b="1" dirty="0">
                <a:solidFill>
                  <a:srgbClr val="242424"/>
                </a:solidFill>
              </a:rPr>
              <a:t>Presenter notes:</a:t>
            </a:r>
          </a:p>
          <a:p>
            <a:r>
              <a:rPr lang="en-AU" sz="1200" dirty="0">
                <a:solidFill>
                  <a:srgbClr val="242424"/>
                </a:solidFill>
              </a:rPr>
              <a:t>In Unit 1, students </a:t>
            </a:r>
            <a:r>
              <a:rPr lang="en-AU" sz="1200" kern="1200" dirty="0">
                <a:solidFill>
                  <a:schemeClr val="tx1"/>
                </a:solidFill>
                <a:effectLst/>
                <a:ea typeface="+mn-ea"/>
                <a:cs typeface="+mn-cs"/>
              </a:rPr>
              <a:t>explore continents, oceans and Australia on physical and political maps and consider reasons people are connected to places worldwide. Students distinguish between Aboriginal Country and Torres Strait Islander Places using language maps and describe the diversity of Australian places and communities.</a:t>
            </a:r>
          </a:p>
          <a:p>
            <a:endParaRPr lang="en-AU" sz="1200" b="0" dirty="0">
              <a:solidFill>
                <a:srgbClr val="444444"/>
              </a:solidFill>
            </a:endParaRPr>
          </a:p>
          <a:p>
            <a:pPr marL="0" marR="0" lvl="0" indent="0" algn="l" defTabSz="1219170">
              <a:lnSpc>
                <a:spcPct val="100000"/>
              </a:lnSpc>
              <a:spcBef>
                <a:spcPts val="0"/>
              </a:spcBef>
              <a:spcAft>
                <a:spcPts val="0"/>
              </a:spcAft>
              <a:buNone/>
              <a:tabLst/>
              <a:defRPr/>
            </a:pPr>
            <a:r>
              <a:rPr lang="en-AU" sz="1200" b="1" dirty="0">
                <a:solidFill>
                  <a:srgbClr val="242424"/>
                </a:solidFill>
              </a:rPr>
              <a:t>[NEXT SLIDE]</a:t>
            </a:r>
            <a:endParaRPr lang="en-AU" sz="1200" dirty="0">
              <a:solidFill>
                <a:srgbClr val="242424"/>
              </a:solidFill>
            </a:endParaRPr>
          </a:p>
          <a:p>
            <a:endParaRPr lang="en-US" b="1" dirty="0">
              <a:latin typeface="Calibri"/>
              <a:ea typeface="Calibri"/>
              <a:cs typeface="Calibri"/>
            </a:endParaRPr>
          </a:p>
          <a:p>
            <a:endParaRPr lang="en-AU" dirty="0"/>
          </a:p>
        </p:txBody>
      </p:sp>
      <p:sp>
        <p:nvSpPr>
          <p:cNvPr id="4" name="Slide Number Placeholder 3">
            <a:extLst>
              <a:ext uri="{FF2B5EF4-FFF2-40B4-BE49-F238E27FC236}">
                <a16:creationId xmlns:a16="http://schemas.microsoft.com/office/drawing/2014/main" id="{0FEBAB67-1E6A-B530-8689-034EC6A92E4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07085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7965-7B41-1B7A-E466-D54A9E5E0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4C0BF-4016-A563-621E-69953FD7DB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8B92F-0F83-9B30-BF15-40AAB9E1FD42}"/>
              </a:ext>
            </a:extLst>
          </p:cNvPr>
          <p:cNvSpPr>
            <a:spLocks noGrp="1"/>
          </p:cNvSpPr>
          <p:nvPr>
            <p:ph type="body" idx="1"/>
          </p:nvPr>
        </p:nvSpPr>
        <p:spPr/>
        <p:txBody>
          <a:bodyPr/>
          <a:lstStyle/>
          <a:p>
            <a:r>
              <a:rPr lang="en-AU" sz="1200" b="1" dirty="0">
                <a:solidFill>
                  <a:srgbClr val="242424"/>
                </a:solidFill>
              </a:rPr>
              <a:t>25. Purpose: </a:t>
            </a:r>
            <a:r>
              <a:rPr lang="en-AU" sz="1200" b="0" dirty="0">
                <a:solidFill>
                  <a:srgbClr val="242424"/>
                </a:solidFill>
              </a:rPr>
              <a:t>T</a:t>
            </a:r>
            <a:r>
              <a:rPr lang="en-AU" sz="1200" dirty="0">
                <a:solidFill>
                  <a:srgbClr val="242424"/>
                </a:solidFill>
              </a:rPr>
              <a:t>o outline the outcomes and content 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45 seconds</a:t>
            </a:r>
            <a:endParaRPr lang="en-US" sz="1200" dirty="0">
              <a:solidFill>
                <a:srgbClr val="444444"/>
              </a:solidFill>
            </a:endParaRPr>
          </a:p>
          <a:p>
            <a:endParaRPr lang="en-AU" sz="1200" b="1" dirty="0">
              <a:solidFill>
                <a:srgbClr val="242424"/>
              </a:solidFill>
            </a:endParaRPr>
          </a:p>
          <a:p>
            <a:r>
              <a:rPr lang="en-AU" sz="1200" b="1" dirty="0">
                <a:solidFill>
                  <a:srgbClr val="242424"/>
                </a:solidFill>
              </a:rPr>
              <a:t>Presenter notes:</a:t>
            </a:r>
            <a:endParaRPr lang="en-AU" sz="1200" dirty="0">
              <a:solidFill>
                <a:srgbClr val="242424"/>
              </a:solidFill>
            </a:endParaRPr>
          </a:p>
          <a:p>
            <a:r>
              <a:rPr lang="en-US" sz="1200" dirty="0"/>
              <a:t>Unit 1 covers the focus area 'People are connected to places and groups.' </a:t>
            </a:r>
            <a:endParaRPr lang="en-US" sz="1200" dirty="0">
              <a:solidFill>
                <a:srgbClr val="444444"/>
              </a:solidFill>
            </a:endParaRPr>
          </a:p>
          <a:p>
            <a:r>
              <a:rPr lang="en-US" sz="1200" dirty="0"/>
              <a:t>There are 2 content groups: </a:t>
            </a:r>
            <a:endParaRPr lang="en-US" sz="1200" dirty="0">
              <a:solidFill>
                <a:srgbClr val="444444"/>
              </a:solidFill>
            </a:endParaRPr>
          </a:p>
          <a:p>
            <a:pPr marL="285750" indent="-285750">
              <a:buFont typeface="arial"/>
              <a:buChar char="•"/>
            </a:pPr>
            <a:r>
              <a:rPr lang="en-US" sz="1200" dirty="0"/>
              <a:t>Aboriginal Peoples have a responsibility to Country, and</a:t>
            </a:r>
            <a:endParaRPr lang="en-US" sz="1200" dirty="0">
              <a:solidFill>
                <a:srgbClr val="444444"/>
              </a:solidFill>
            </a:endParaRPr>
          </a:p>
          <a:p>
            <a:pPr marL="285750" indent="-285750">
              <a:buFont typeface="arial"/>
              <a:buChar char="•"/>
            </a:pPr>
            <a:r>
              <a:rPr lang="en-US" sz="1200" dirty="0"/>
              <a:t>People show their connection to places using geographical information.</a:t>
            </a:r>
            <a:endParaRPr lang="en-US" sz="1200" dirty="0">
              <a:solidFill>
                <a:srgbClr val="444444"/>
              </a:solidFill>
            </a:endParaRPr>
          </a:p>
          <a:p>
            <a:pPr marL="285750" indent="-285750">
              <a:buFont typeface="arial"/>
              <a:buChar char="•"/>
            </a:pPr>
            <a:endParaRPr lang="en-US" sz="1200" dirty="0">
              <a:solidFill>
                <a:srgbClr val="444444"/>
              </a:solidFill>
            </a:endParaRPr>
          </a:p>
          <a:p>
            <a:pPr marL="0" marR="0" lvl="0" indent="0" algn="l" defTabSz="1219170">
              <a:lnSpc>
                <a:spcPct val="100000"/>
              </a:lnSpc>
              <a:spcBef>
                <a:spcPts val="0"/>
              </a:spcBef>
              <a:spcAft>
                <a:spcPts val="0"/>
              </a:spcAft>
              <a:buNone/>
              <a:tabLst/>
              <a:defRPr/>
            </a:pPr>
            <a:r>
              <a:rPr lang="en-AU" sz="1200" b="1" dirty="0">
                <a:solidFill>
                  <a:srgbClr val="242424"/>
                </a:solidFill>
              </a:rPr>
              <a:t>[NEXT SLIDE]</a:t>
            </a:r>
            <a:endParaRPr lang="en-AU" sz="1200" dirty="0">
              <a:solidFill>
                <a:srgbClr val="242424"/>
              </a:solidFil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E13D5DEB-F73D-CDC2-940B-AA25C215DAA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52289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E3FCD-1C37-4491-2326-DDA4381BF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5CEE8-BE95-F35D-5721-7335E5F513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5F7049-A5EE-99A5-1634-40AC7CD9B3E6}"/>
              </a:ext>
            </a:extLst>
          </p:cNvPr>
          <p:cNvSpPr>
            <a:spLocks noGrp="1"/>
          </p:cNvSpPr>
          <p:nvPr>
            <p:ph type="body" idx="1"/>
          </p:nvPr>
        </p:nvSpPr>
        <p:spPr/>
        <p:txBody>
          <a:bodyPr/>
          <a:lstStyle/>
          <a:p>
            <a:r>
              <a:rPr lang="en-AU" sz="1200" b="1" dirty="0">
                <a:solidFill>
                  <a:srgbClr val="242424"/>
                </a:solidFill>
              </a:rPr>
              <a:t>26. Purpose: </a:t>
            </a:r>
            <a:r>
              <a:rPr lang="en-AU" sz="1200" b="0" dirty="0">
                <a:solidFill>
                  <a:srgbClr val="242424"/>
                </a:solidFill>
              </a:rPr>
              <a:t>T</a:t>
            </a:r>
            <a:r>
              <a:rPr lang="en-AU" sz="1200" dirty="0">
                <a:solidFill>
                  <a:srgbClr val="242424"/>
                </a:solidFill>
              </a:rPr>
              <a:t>o outline the outcomes and content 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45 seconds</a:t>
            </a:r>
            <a:endParaRPr lang="en-US" sz="1200" dirty="0">
              <a:solidFill>
                <a:srgbClr val="444444"/>
              </a:solidFill>
            </a:endParaRPr>
          </a:p>
          <a:p>
            <a:endParaRPr lang="en-AU" sz="1200" b="1" dirty="0">
              <a:solidFill>
                <a:srgbClr val="242424"/>
              </a:solidFill>
            </a:endParaRPr>
          </a:p>
          <a:p>
            <a:r>
              <a:rPr lang="en-AU" sz="1200" b="1" dirty="0">
                <a:solidFill>
                  <a:srgbClr val="242424"/>
                </a:solidFill>
              </a:rPr>
              <a:t>Presenter notes:</a:t>
            </a:r>
            <a:endParaRPr lang="en-AU" sz="1200" dirty="0">
              <a:solidFill>
                <a:srgbClr val="242424"/>
              </a:solidFill>
            </a:endParaRPr>
          </a:p>
          <a:p>
            <a:r>
              <a:rPr lang="en-US" sz="1200" dirty="0"/>
              <a:t>Unit 1 covers the focus area 'People are connected to places and groups.' </a:t>
            </a:r>
            <a:endParaRPr lang="en-US" sz="1200" dirty="0">
              <a:solidFill>
                <a:srgbClr val="444444"/>
              </a:solidFill>
            </a:endParaRPr>
          </a:p>
          <a:p>
            <a:r>
              <a:rPr lang="en-US" sz="1200" dirty="0"/>
              <a:t>There are 2 content groups: </a:t>
            </a:r>
            <a:endParaRPr lang="en-US" sz="1200" dirty="0">
              <a:solidFill>
                <a:srgbClr val="444444"/>
              </a:solidFill>
            </a:endParaRPr>
          </a:p>
          <a:p>
            <a:pPr marL="285750" indent="-285750">
              <a:buFont typeface="arial"/>
              <a:buChar char="•"/>
            </a:pPr>
            <a:r>
              <a:rPr lang="en-US" sz="1200" dirty="0"/>
              <a:t>Aboriginal Peoples have a responsibility to Country, and</a:t>
            </a:r>
            <a:endParaRPr lang="en-US" sz="1200" dirty="0">
              <a:solidFill>
                <a:srgbClr val="444444"/>
              </a:solidFill>
            </a:endParaRPr>
          </a:p>
          <a:p>
            <a:pPr marL="285750" indent="-285750">
              <a:buFont typeface="arial"/>
              <a:buChar char="•"/>
            </a:pPr>
            <a:r>
              <a:rPr lang="en-US" sz="1200" dirty="0"/>
              <a:t>People show their connection to places using geographical information.</a:t>
            </a:r>
            <a:endParaRPr lang="en-US" sz="1200" dirty="0">
              <a:solidFill>
                <a:srgbClr val="444444"/>
              </a:solidFill>
            </a:endParaRPr>
          </a:p>
          <a:p>
            <a:pPr marL="285750" indent="-285750">
              <a:buFont typeface="arial"/>
              <a:buChar char="•"/>
            </a:pPr>
            <a:endParaRPr lang="en-US" sz="1200" dirty="0">
              <a:solidFill>
                <a:srgbClr val="444444"/>
              </a:solidFill>
            </a:endParaRPr>
          </a:p>
          <a:p>
            <a:pPr marL="0" marR="0" lvl="0" indent="0" algn="l" defTabSz="1219170">
              <a:lnSpc>
                <a:spcPct val="100000"/>
              </a:lnSpc>
              <a:spcBef>
                <a:spcPts val="0"/>
              </a:spcBef>
              <a:spcAft>
                <a:spcPts val="0"/>
              </a:spcAft>
              <a:buNone/>
              <a:tabLst/>
              <a:defRPr/>
            </a:pPr>
            <a:r>
              <a:rPr lang="en-AU" sz="1200" b="1" dirty="0">
                <a:solidFill>
                  <a:srgbClr val="242424"/>
                </a:solidFill>
              </a:rPr>
              <a:t>[NEXT SLIDE]</a:t>
            </a:r>
            <a:endParaRPr lang="en-AU" sz="1200" dirty="0">
              <a:solidFill>
                <a:srgbClr val="242424"/>
              </a:solidFil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F8AF4D0E-71E9-5C56-485A-60397D8F0A7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80809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04CFC-9824-C454-4411-CC8F7AAD07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80BD0-5557-7D70-09DC-AB72E45105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6C5AC-6CA2-5E3A-52DC-4625EB37F12F}"/>
              </a:ext>
            </a:extLst>
          </p:cNvPr>
          <p:cNvSpPr>
            <a:spLocks noGrp="1"/>
          </p:cNvSpPr>
          <p:nvPr>
            <p:ph type="body" idx="1"/>
          </p:nvPr>
        </p:nvSpPr>
        <p:spPr/>
        <p:txBody>
          <a:bodyPr/>
          <a:lstStyle/>
          <a:p>
            <a:r>
              <a:rPr lang="en-AU" sz="1200" b="1" dirty="0">
                <a:solidFill>
                  <a:srgbClr val="242424"/>
                </a:solidFill>
              </a:rPr>
              <a:t>27. Purpose: </a:t>
            </a:r>
            <a:r>
              <a:rPr lang="en-AU" sz="1200" dirty="0">
                <a:solidFill>
                  <a:srgbClr val="242424"/>
                </a:solidFill>
              </a:rPr>
              <a:t>To explain the requirements for schools in relation to Aboriginal Cultures and Histories content.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b="0" dirty="0">
                <a:solidFill>
                  <a:srgbClr val="242424"/>
                </a:solidFill>
              </a:rPr>
              <a:t>3</a:t>
            </a:r>
            <a:r>
              <a:rPr lang="en-AU" sz="1200" dirty="0">
                <a:solidFill>
                  <a:srgbClr val="242424"/>
                </a:solidFill>
              </a:rPr>
              <a:t>0 seconds</a:t>
            </a:r>
          </a:p>
          <a:p>
            <a:endParaRPr lang="en-AU" sz="1200" b="1" dirty="0">
              <a:solidFill>
                <a:srgbClr val="242424"/>
              </a:solidFill>
            </a:endParaRPr>
          </a:p>
          <a:p>
            <a:r>
              <a:rPr lang="en-AU" sz="1200" b="1" dirty="0">
                <a:solidFill>
                  <a:srgbClr val="242424"/>
                </a:solidFill>
              </a:rPr>
              <a:t>Presenter notes:</a:t>
            </a:r>
            <a:endParaRPr lang="en-AU" sz="1200" dirty="0">
              <a:solidFill>
                <a:srgbClr val="444444"/>
              </a:solidFill>
            </a:endParaRPr>
          </a:p>
          <a:p>
            <a:r>
              <a:rPr lang="en-AU" sz="1200" dirty="0">
                <a:solidFill>
                  <a:srgbClr val="22272B"/>
                </a:solidFill>
              </a:rPr>
              <a:t>All HSIE units, which cover Aboriginal Cultures and Histories content, are written in consultation with Department of Education Aboriginal Education Advisors.</a:t>
            </a:r>
            <a:endParaRPr lang="en-US" sz="1200" dirty="0">
              <a:solidFill>
                <a:srgbClr val="444444"/>
              </a:solidFill>
            </a:endParaRPr>
          </a:p>
          <a:p>
            <a:endParaRPr lang="en-AU" sz="1200" dirty="0">
              <a:solidFill>
                <a:srgbClr val="444444"/>
              </a:solidFill>
            </a:endParaRPr>
          </a:p>
          <a:p>
            <a:r>
              <a:rPr lang="en-AU" sz="1200" dirty="0">
                <a:solidFill>
                  <a:srgbClr val="000000"/>
                </a:solidFill>
              </a:rPr>
              <a:t>When planning and programming content relating to Aboriginal and/or Torres Strait Islander histories and Cultures, teachers are encouraged to:</a:t>
            </a:r>
            <a:endParaRPr lang="en-US" sz="1200" dirty="0">
              <a:solidFill>
                <a:srgbClr val="444444"/>
              </a:solidFill>
            </a:endParaRPr>
          </a:p>
          <a:p>
            <a:pPr marL="171450" indent="-171450">
              <a:buFont typeface="Arial" panose="020B0604020202020204" pitchFamily="34" charset="0"/>
              <a:buChar char="•"/>
            </a:pPr>
            <a:r>
              <a:rPr lang="en-AU" sz="1200" dirty="0">
                <a:solidFill>
                  <a:srgbClr val="000000"/>
                </a:solidFill>
              </a:rPr>
              <a:t>involve local Aboriginal Communities and/or appropriate Knowledge Holders in determining suitable resources </a:t>
            </a:r>
            <a:endParaRPr lang="en-US" sz="1200" dirty="0">
              <a:solidFill>
                <a:srgbClr val="444444"/>
              </a:solidFill>
            </a:endParaRPr>
          </a:p>
          <a:p>
            <a:pPr marL="171450" indent="-171450">
              <a:buFont typeface="Arial" panose="020B0604020202020204" pitchFamily="34" charset="0"/>
              <a:buChar char="•"/>
            </a:pPr>
            <a:r>
              <a:rPr lang="en-AU" sz="1200" dirty="0">
                <a:solidFill>
                  <a:srgbClr val="000000"/>
                </a:solidFill>
              </a:rPr>
              <a:t>use Aboriginal and/or Torres Strait Islander-authored or endorsed publications.  </a:t>
            </a:r>
            <a:endParaRPr lang="en-US" sz="1200" dirty="0">
              <a:solidFill>
                <a:srgbClr val="444444"/>
              </a:solidFill>
            </a:endParaRPr>
          </a:p>
          <a:p>
            <a:pPr marL="171450" indent="-171450">
              <a:buFont typeface="Arial" panose="020B0604020202020204" pitchFamily="34" charset="0"/>
              <a:buChar char="•"/>
            </a:pPr>
            <a:r>
              <a:rPr lang="en-AU" sz="1200" dirty="0">
                <a:solidFill>
                  <a:srgbClr val="000000"/>
                </a:solidFill>
              </a:rPr>
              <a:t>read the </a:t>
            </a:r>
            <a:r>
              <a:rPr lang="en-AU" sz="1200" dirty="0">
                <a:solidFill>
                  <a:srgbClr val="444444"/>
                </a:solidFill>
                <a:hlinkClick r:id="rId3"/>
              </a:rPr>
              <a:t>principles and protocols</a:t>
            </a:r>
            <a:r>
              <a:rPr lang="en-AU" sz="1200" dirty="0">
                <a:solidFill>
                  <a:srgbClr val="000000"/>
                </a:solidFill>
              </a:rPr>
              <a:t> relating to teaching and learning about Aboriginal and/or Torres Strait Islander histories and Cultures and the involvement of local Aboriginal Communities.</a:t>
            </a:r>
            <a:endParaRPr lang="en-US" sz="1200" dirty="0">
              <a:solidFill>
                <a:srgbClr val="444444"/>
              </a:solidFill>
            </a:endParaRPr>
          </a:p>
          <a:p>
            <a:r>
              <a:rPr lang="en-AU" sz="1200" dirty="0">
                <a:solidFill>
                  <a:srgbClr val="444444"/>
                </a:solidFill>
                <a:hlinkClick r:id="rId4"/>
              </a:rPr>
              <a:t>The Australian Institute of Aboriginal and Torres Strait Islander Studies (AIATSIS) Guide to evaluating and selecting education resources</a:t>
            </a:r>
            <a:r>
              <a:rPr lang="en-AU" sz="1200" dirty="0">
                <a:solidFill>
                  <a:srgbClr val="000000"/>
                </a:solidFill>
              </a:rPr>
              <a:t> has been developed to assist teachers in selecting appropriate resources for teaching about Aboriginal and Torres Strait Islander histories, Cultures and Languages respectfully and effectively.</a:t>
            </a:r>
            <a:endParaRPr lang="en-US" sz="1200" dirty="0">
              <a:solidFill>
                <a:srgbClr val="000000"/>
              </a:solidFill>
            </a:endParaRPr>
          </a:p>
          <a:p>
            <a:endParaRPr lang="en-AU" sz="1200" dirty="0">
              <a:solidFill>
                <a:srgbClr val="444444"/>
              </a:solidFill>
            </a:endParaRPr>
          </a:p>
          <a:p>
            <a:r>
              <a:rPr lang="en-AU" sz="1200" b="1" dirty="0">
                <a:solidFill>
                  <a:srgbClr val="242424"/>
                </a:solidFill>
              </a:rPr>
              <a:t>[NEXT SLIDE]</a:t>
            </a:r>
            <a:endParaRPr lang="en-AU" sz="1200" dirty="0"/>
          </a:p>
          <a:p>
            <a:endParaRPr lang="en-AU" b="1" dirty="0">
              <a:solidFill>
                <a:srgbClr val="242424"/>
              </a:solidFill>
            </a:endParaRPr>
          </a:p>
          <a:p>
            <a:endParaRPr lang="en-AU" b="1" dirty="0">
              <a:solidFill>
                <a:srgbClr val="242424"/>
              </a:solidFill>
            </a:endParaRPr>
          </a:p>
          <a:p>
            <a:endParaRPr lang="en-AU" dirty="0">
              <a:solidFill>
                <a:srgbClr val="22272B"/>
              </a:solidFil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C97F3348-908E-7F4B-C77D-8FD40D3B141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2030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5DE07-CED2-267A-340E-E05D75EFF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75224-F2D0-680B-1244-3C649B3058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61B73-CF38-D140-152F-D7682056F970}"/>
              </a:ext>
            </a:extLst>
          </p:cNvPr>
          <p:cNvSpPr>
            <a:spLocks noGrp="1"/>
          </p:cNvSpPr>
          <p:nvPr>
            <p:ph type="body" idx="1"/>
          </p:nvPr>
        </p:nvSpPr>
        <p:spPr/>
        <p:txBody>
          <a:bodyPr/>
          <a:lstStyle/>
          <a:p>
            <a:r>
              <a:rPr lang="en-AU" sz="1200" b="1" dirty="0">
                <a:solidFill>
                  <a:srgbClr val="242424"/>
                </a:solidFill>
              </a:rPr>
              <a:t>28. Purpose: </a:t>
            </a:r>
            <a:r>
              <a:rPr lang="en-AU" sz="1200" b="0" dirty="0">
                <a:solidFill>
                  <a:srgbClr val="242424"/>
                </a:solidFill>
              </a:rPr>
              <a:t>T</a:t>
            </a:r>
            <a:r>
              <a:rPr lang="en-AU" sz="1200" dirty="0">
                <a:solidFill>
                  <a:srgbClr val="242424"/>
                </a:solidFill>
              </a:rPr>
              <a:t>o outline the skills students learn and apply during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40 seconds</a:t>
            </a:r>
            <a:endParaRPr lang="en-AU" sz="1200" dirty="0">
              <a:solidFill>
                <a:srgbClr val="444444"/>
              </a:solidFill>
            </a:endParaRPr>
          </a:p>
          <a:p>
            <a:endParaRPr lang="en-AU" sz="1200" b="1" dirty="0">
              <a:solidFill>
                <a:srgbClr val="242424"/>
              </a:solidFill>
            </a:endParaRPr>
          </a:p>
          <a:p>
            <a:r>
              <a:rPr lang="en-AU" sz="1200" b="1" dirty="0">
                <a:solidFill>
                  <a:srgbClr val="242424"/>
                </a:solidFill>
              </a:rPr>
              <a:t>Presenter notes:</a:t>
            </a:r>
          </a:p>
          <a:p>
            <a:r>
              <a:rPr lang="en-US" sz="1200" dirty="0"/>
              <a:t>Throughout this unit, students are provided with opportunities to learn and apply geographical skills whilst building their </a:t>
            </a:r>
            <a:r>
              <a:rPr lang="en-US" sz="1200" dirty="0">
                <a:solidFill>
                  <a:srgbClr val="22272B"/>
                </a:solidFill>
              </a:rPr>
              <a:t>knowledge, understanding.</a:t>
            </a:r>
          </a:p>
          <a:p>
            <a:r>
              <a:rPr lang="en-US" sz="1200" dirty="0"/>
              <a:t>In Unit 1, students: </a:t>
            </a:r>
          </a:p>
          <a:p>
            <a:endParaRPr lang="en-US" sz="1200" dirty="0">
              <a:solidFill>
                <a:srgbClr val="444444"/>
              </a:solidFill>
            </a:endParaRPr>
          </a:p>
          <a:p>
            <a:pPr marL="285750" indent="-285750">
              <a:buFont typeface="arial"/>
              <a:buChar char="•"/>
            </a:pPr>
            <a:r>
              <a:rPr lang="en-US" sz="1200" dirty="0"/>
              <a:t>develop mapping skills and learn to </a:t>
            </a:r>
            <a:r>
              <a:rPr lang="en-US" sz="1200" dirty="0">
                <a:solidFill>
                  <a:srgbClr val="000000"/>
                </a:solidFill>
              </a:rPr>
              <a:t>locate the </a:t>
            </a:r>
            <a:r>
              <a:rPr lang="en-AU" sz="1200" dirty="0">
                <a:solidFill>
                  <a:srgbClr val="22272B"/>
                </a:solidFill>
              </a:rPr>
              <a:t>7 continents, 5 oceans, the hemispheres and Australia on a globe and variety of maps</a:t>
            </a:r>
          </a:p>
          <a:p>
            <a:pPr marL="0" indent="0">
              <a:buFont typeface="arial"/>
              <a:buNone/>
            </a:pPr>
            <a:endParaRPr lang="en-US" sz="1200" dirty="0">
              <a:solidFill>
                <a:srgbClr val="444444"/>
              </a:solidFill>
            </a:endParaRPr>
          </a:p>
          <a:p>
            <a:pPr marL="285750" indent="-285750">
              <a:buFont typeface="arial"/>
              <a:buChar char="•"/>
            </a:pPr>
            <a:r>
              <a:rPr lang="en-AU" sz="1200" dirty="0">
                <a:solidFill>
                  <a:srgbClr val="22272B"/>
                </a:solidFill>
              </a:rPr>
              <a:t>identify Australian states, territories and capital cities on a political map and locate local Aboriginal Country and Torres Strait Islander Places using language maps</a:t>
            </a:r>
          </a:p>
          <a:p>
            <a:pPr marL="285750" indent="-285750">
              <a:buFont typeface="arial"/>
              <a:buChar char="•"/>
            </a:pPr>
            <a:endParaRPr lang="en-AU" sz="1200" dirty="0">
              <a:solidFill>
                <a:srgbClr val="22272B"/>
              </a:solidFill>
            </a:endParaRPr>
          </a:p>
          <a:p>
            <a:pPr marL="285750" indent="-285750">
              <a:buFont typeface="arial"/>
              <a:buChar char="•"/>
            </a:pPr>
            <a:r>
              <a:rPr lang="en-AU" sz="1200" dirty="0">
                <a:solidFill>
                  <a:srgbClr val="22272B"/>
                </a:solidFill>
              </a:rPr>
              <a:t>explore and compare urban, rural and remote environments. This build on Early Stage 1 content where students learned about inland and coastal  environments as well as natural and human features, and</a:t>
            </a:r>
            <a:br>
              <a:rPr lang="en-AU" sz="1200" dirty="0"/>
            </a:br>
            <a:endParaRPr lang="en-AU" sz="1200" dirty="0"/>
          </a:p>
          <a:p>
            <a:pPr marL="285750" indent="-285750">
              <a:buFont typeface="arial"/>
              <a:buChar char="•"/>
            </a:pPr>
            <a:r>
              <a:rPr lang="en-US" sz="1200" dirty="0"/>
              <a:t>collect and record data in a table.</a:t>
            </a:r>
            <a:endParaRPr lang="en-US" sz="1200" dirty="0">
              <a:solidFill>
                <a:srgbClr val="444444"/>
              </a:solidFill>
            </a:endParaRPr>
          </a:p>
          <a:p>
            <a:pPr marL="285750" indent="-285750">
              <a:buFont typeface="arial"/>
              <a:buChar char="•"/>
            </a:pPr>
            <a:endParaRPr lang="en-US" sz="1200" kern="1200" dirty="0">
              <a:solidFill>
                <a:schemeClr val="tx1"/>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9A3F85DE-65D6-A693-8D01-A84294A131F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6905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9242A-35D4-559F-7DCB-236F1191B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1263C-702D-507F-1C17-76BA9E678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9744BD-94CD-D015-B3BC-238A00AB850C}"/>
              </a:ext>
            </a:extLst>
          </p:cNvPr>
          <p:cNvSpPr>
            <a:spLocks noGrp="1"/>
          </p:cNvSpPr>
          <p:nvPr>
            <p:ph type="body" idx="1"/>
          </p:nvPr>
        </p:nvSpPr>
        <p:spPr/>
        <p:txBody>
          <a:bodyPr/>
          <a:lstStyle/>
          <a:p>
            <a:r>
              <a:rPr lang="en-AU" sz="1200" b="1" dirty="0">
                <a:solidFill>
                  <a:srgbClr val="242424"/>
                </a:solidFill>
              </a:rPr>
              <a:t>29. Purpose: </a:t>
            </a:r>
            <a:r>
              <a:rPr lang="en-AU" sz="1200" b="0" dirty="0">
                <a:solidFill>
                  <a:srgbClr val="242424"/>
                </a:solidFill>
              </a:rPr>
              <a:t>To</a:t>
            </a:r>
            <a:r>
              <a:rPr lang="en-AU" sz="1200" dirty="0">
                <a:solidFill>
                  <a:srgbClr val="242424"/>
                </a:solidFill>
              </a:rPr>
              <a:t> outline the skills students, learn and apply during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1 minute</a:t>
            </a:r>
            <a:endParaRPr lang="en-AU" sz="1200" dirty="0">
              <a:solidFill>
                <a:srgbClr val="444444"/>
              </a:solidFill>
            </a:endParaRPr>
          </a:p>
          <a:p>
            <a:endParaRPr lang="en-AU" sz="1200" b="1" dirty="0">
              <a:solidFill>
                <a:srgbClr val="242424"/>
              </a:solidFill>
            </a:endParaRPr>
          </a:p>
          <a:p>
            <a:r>
              <a:rPr lang="en-AU" sz="1200" b="1" dirty="0">
                <a:solidFill>
                  <a:srgbClr val="242424"/>
                </a:solidFill>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ea typeface="Calibri"/>
                <a:cs typeface="Calibri"/>
              </a:rPr>
              <a:t>Throughout the unit, students are explicitly taught the skills and tools that geographers use. This includes an introduction to tools such as maps and globes, with their purposes clearly explained and opportunities provided to practise using them like geographers. </a:t>
            </a:r>
            <a:r>
              <a:rPr lang="en-US" sz="1200" b="0" dirty="0">
                <a:ea typeface="Calibri"/>
                <a:cs typeface="Calibri"/>
              </a:rPr>
              <a:t>Skills such as locating, describing, </a:t>
            </a:r>
            <a:r>
              <a:rPr lang="en-US" sz="1200" b="0" dirty="0" err="1">
                <a:ea typeface="Calibri"/>
                <a:cs typeface="Calibri"/>
              </a:rPr>
              <a:t>organising</a:t>
            </a:r>
            <a:r>
              <a:rPr lang="en-US" sz="1200" b="0" dirty="0">
                <a:ea typeface="Calibri"/>
                <a:cs typeface="Calibri"/>
              </a:rPr>
              <a:t> and identifying</a:t>
            </a:r>
            <a:r>
              <a:rPr lang="en-AU" sz="1200" kern="1200" dirty="0">
                <a:solidFill>
                  <a:schemeClr val="tx1"/>
                </a:solidFill>
                <a:effectLst/>
                <a:ea typeface="+mn-ea"/>
                <a:cs typeface="+mn-cs"/>
              </a:rPr>
              <a:t> are scaffolded using hands-on learning experiences to allow students time to develop these skills in age-appropriate ways.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ea typeface="+mn-ea"/>
                <a:cs typeface="+mn-cs"/>
              </a:rPr>
              <a:t>In multiple lessons, students locate the 7 continents and 5 oceans of the world and locate Australia identifying where it is in the world and in relation to hemispheres using physical and political maps and globes.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ea typeface="+mn-ea"/>
                <a:cs typeface="+mn-cs"/>
              </a:rPr>
              <a:t>Over a series of lessons, students use political maps to locate Australian states and territories and capital cities.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ea typeface="+mn-ea"/>
                <a:cs typeface="+mn-cs"/>
              </a:rPr>
              <a:t>Describing the features of Australian urban, rural and remote places and communities engages students by comparing images, watching video clips and using Google Earth to explore. The lessons also use Venn Diagrams to organise information.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ea typeface="+mn-ea"/>
                <a:cs typeface="+mn-cs"/>
              </a:rPr>
              <a:t>This unit supports students to be geographers using the tools and skills of geography, to support future learning in HSIE. </a:t>
            </a:r>
            <a:endParaRPr lang="en-AU" sz="1200" dirty="0">
              <a:solidFill>
                <a:srgbClr val="242424"/>
              </a:solidFill>
            </a:endParaRPr>
          </a:p>
          <a:p>
            <a:pPr marL="285750" indent="-285750">
              <a:buFont typeface="arial"/>
              <a:buChar char="•"/>
            </a:pPr>
            <a:endParaRPr lang="en-US" sz="1200" kern="1200" dirty="0">
              <a:solidFill>
                <a:schemeClr val="tx1"/>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CAEE0D10-058F-38F5-4DCC-7B7AC764A57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89120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B4A1E-3DAF-FBC6-8CBD-50101A292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C6FBA-5A6A-AD74-0125-FD01688285A5}"/>
              </a:ext>
            </a:extLst>
          </p:cNvPr>
          <p:cNvSpPr>
            <a:spLocks noGrp="1" noRot="1" noChangeAspect="1"/>
          </p:cNvSpPr>
          <p:nvPr>
            <p:ph type="sldImg"/>
          </p:nvPr>
        </p:nvSpPr>
        <p:spPr>
          <a:xfrm>
            <a:off x="1898650" y="282575"/>
            <a:ext cx="3060700" cy="1720850"/>
          </a:xfrm>
        </p:spPr>
      </p:sp>
      <p:sp>
        <p:nvSpPr>
          <p:cNvPr id="3" name="Notes Placeholder 2">
            <a:extLst>
              <a:ext uri="{FF2B5EF4-FFF2-40B4-BE49-F238E27FC236}">
                <a16:creationId xmlns:a16="http://schemas.microsoft.com/office/drawing/2014/main" id="{22BEF5CF-AF27-3003-7947-2AC0DEFD2E11}"/>
              </a:ext>
            </a:extLst>
          </p:cNvPr>
          <p:cNvSpPr>
            <a:spLocks noGrp="1"/>
          </p:cNvSpPr>
          <p:nvPr>
            <p:ph type="body" idx="1"/>
          </p:nvPr>
        </p:nvSpPr>
        <p:spPr/>
        <p:txBody>
          <a:bodyPr/>
          <a:lstStyle/>
          <a:p>
            <a:pPr>
              <a:defRPr/>
            </a:pPr>
            <a:r>
              <a:rPr lang="en-AU" b="1" dirty="0"/>
              <a:t>3. Purpose: </a:t>
            </a:r>
            <a:r>
              <a:rPr lang="en-AU" sz="1600" dirty="0"/>
              <a:t>To outline the teaching standards addressed in this professional learning.</a:t>
            </a:r>
          </a:p>
          <a:p>
            <a:pPr>
              <a:defRPr/>
            </a:pPr>
            <a:endParaRPr lang="en-AU" sz="1600" dirty="0"/>
          </a:p>
          <a:p>
            <a:pPr>
              <a:defRPr/>
            </a:pPr>
            <a:r>
              <a:rPr lang="en-AU" sz="1600" b="1" dirty="0"/>
              <a:t>Time: </a:t>
            </a:r>
            <a:r>
              <a:rPr lang="en-AU" sz="1600" b="0" dirty="0"/>
              <a:t>30 seconds</a:t>
            </a:r>
          </a:p>
          <a:p>
            <a:pPr>
              <a:defRPr/>
            </a:pPr>
            <a:endParaRPr lang="en-AU" sz="1600" dirty="0"/>
          </a:p>
          <a:p>
            <a:pPr>
              <a:defRPr/>
            </a:pPr>
            <a:r>
              <a:rPr lang="en-AU" sz="1600" b="1" dirty="0"/>
              <a:t>Presenter notes: </a:t>
            </a:r>
          </a:p>
          <a:p>
            <a:pPr>
              <a:defRPr/>
            </a:pPr>
            <a:r>
              <a:rPr lang="en-AU" dirty="0"/>
              <a:t>On the slide you will see the Australian Professional Standards for Teachers that today’s professional learning will be addressing.</a:t>
            </a:r>
            <a:endParaRPr lang="en-AU" b="1" i="1" dirty="0"/>
          </a:p>
          <a:p>
            <a:pPr>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ea typeface="+mn-ea"/>
                <a:cs typeface="+mn-cs"/>
              </a:rPr>
              <a:t>[NEXT SLIDE]</a:t>
            </a:r>
          </a:p>
          <a:p>
            <a:pPr>
              <a:defRPr/>
            </a:pPr>
            <a:endParaRPr lang="en-AU" dirty="0"/>
          </a:p>
        </p:txBody>
      </p:sp>
      <p:sp>
        <p:nvSpPr>
          <p:cNvPr id="4" name="Slide Number Placeholder 3">
            <a:extLst>
              <a:ext uri="{FF2B5EF4-FFF2-40B4-BE49-F238E27FC236}">
                <a16:creationId xmlns:a16="http://schemas.microsoft.com/office/drawing/2014/main" id="{3DCFCF78-5D57-EA29-69C0-03CBF104E48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13742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solidFill>
                  <a:srgbClr val="242424"/>
                </a:solidFill>
              </a:rPr>
              <a:t>30. Purpose: </a:t>
            </a:r>
            <a:r>
              <a:rPr lang="en-AU" sz="1200" b="0" dirty="0">
                <a:solidFill>
                  <a:srgbClr val="242424"/>
                </a:solidFill>
              </a:rPr>
              <a:t>To</a:t>
            </a:r>
            <a:r>
              <a:rPr lang="en-AU" sz="1200" dirty="0">
                <a:solidFill>
                  <a:srgbClr val="242424"/>
                </a:solidFill>
              </a:rPr>
              <a:t> outline the skills students, learn and apply during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30 seconds</a:t>
            </a:r>
            <a:endParaRPr lang="en-AU" sz="1200" dirty="0">
              <a:solidFill>
                <a:srgbClr val="444444"/>
              </a:solidFill>
            </a:endParaRPr>
          </a:p>
          <a:p>
            <a:endParaRPr lang="en-AU" sz="1200" b="1" dirty="0">
              <a:solidFill>
                <a:srgbClr val="242424"/>
              </a:solidFill>
            </a:endParaRPr>
          </a:p>
          <a:p>
            <a:r>
              <a:rPr lang="en-AU" sz="1200" b="1" dirty="0">
                <a:solidFill>
                  <a:srgbClr val="242424"/>
                </a:solidFill>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solidFill>
                  <a:srgbClr val="242424"/>
                </a:solidFill>
              </a:rPr>
              <a:t>Students are now learning content which has not previously been taught in Stage 1.  To support this when writing this unit, we have looked to include resources which will support teachers and students and included games that can be played again, songs to revise concepts and anchor charts. </a:t>
            </a:r>
            <a:endParaRPr lang="en-AU" sz="1200" b="1" dirty="0">
              <a:solidFill>
                <a:srgbClr val="242424"/>
              </a:solidFill>
            </a:endParaRPr>
          </a:p>
          <a:p>
            <a:endParaRPr lang="en-AU" sz="1200" b="1" dirty="0">
              <a:solidFill>
                <a:srgbClr val="242424"/>
              </a:solidFill>
            </a:endParaRPr>
          </a:p>
          <a:p>
            <a:r>
              <a:rPr lang="en-AU" sz="1200" b="0" dirty="0">
                <a:solidFill>
                  <a:srgbClr val="242424"/>
                </a:solidFill>
              </a:rPr>
              <a:t>In this unit we introduce and use a class Know, Wonder and Learn chart to engage the students. The chart is used and added to throughout the unit to activate prior learning, during core lesson activities and to summarise learning. </a:t>
            </a:r>
          </a:p>
          <a:p>
            <a:endParaRPr lang="en-AU" sz="1200" b="0" dirty="0">
              <a:solidFill>
                <a:srgbClr val="24242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72293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79A99-834B-303F-2D2F-474155EBA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0BCF3-8EC0-B60C-A5F8-E5DA32F55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C946A-7D2B-39F8-E599-3700F9182CD2}"/>
              </a:ext>
            </a:extLst>
          </p:cNvPr>
          <p:cNvSpPr>
            <a:spLocks noGrp="1"/>
          </p:cNvSpPr>
          <p:nvPr>
            <p:ph type="body" idx="1"/>
          </p:nvPr>
        </p:nvSpPr>
        <p:spPr/>
        <p:txBody>
          <a:bodyPr/>
          <a:lstStyle/>
          <a:p>
            <a:r>
              <a:rPr lang="en-AU" sz="1200" b="1" dirty="0">
                <a:solidFill>
                  <a:srgbClr val="242424"/>
                </a:solidFill>
              </a:rPr>
              <a:t>31. Purpose: </a:t>
            </a:r>
            <a:r>
              <a:rPr lang="en-AU" sz="1200" b="0" dirty="0">
                <a:solidFill>
                  <a:srgbClr val="242424"/>
                </a:solidFill>
              </a:rPr>
              <a:t>T</a:t>
            </a:r>
            <a:r>
              <a:rPr lang="en-AU" sz="1200" dirty="0">
                <a:solidFill>
                  <a:srgbClr val="242424"/>
                </a:solidFill>
              </a:rPr>
              <a:t>o highlight activities within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30 seconds</a:t>
            </a:r>
            <a:endParaRPr lang="en-AU" sz="1200" dirty="0"/>
          </a:p>
          <a:p>
            <a:endParaRPr lang="en-AU" sz="1200" b="1" dirty="0">
              <a:solidFill>
                <a:srgbClr val="242424"/>
              </a:solidFill>
            </a:endParaRPr>
          </a:p>
          <a:p>
            <a:r>
              <a:rPr lang="en-AU" sz="1200" b="1" dirty="0">
                <a:solidFill>
                  <a:srgbClr val="242424"/>
                </a:solidFill>
              </a:rPr>
              <a:t>Presenter notes:</a:t>
            </a:r>
          </a:p>
          <a:p>
            <a:r>
              <a:rPr lang="en-US" sz="1200" dirty="0"/>
              <a:t>This unit also allows students to learn about Australia’s place in the world using a variety of maps. After using a world map to locate Australia in relation to all the continents students move to explore Australia in more detail, using political maps.  Political maps are used to identify its states and territories.</a:t>
            </a:r>
          </a:p>
          <a:p>
            <a:endParaRPr lang="en-US" sz="1200" dirty="0"/>
          </a:p>
          <a:p>
            <a:r>
              <a:rPr lang="en-US" sz="1200" dirty="0"/>
              <a:t>Language maps are used in the unit to learn about Aboriginal Country and Torres Strait Islander Places. Students will also use maps to locate their school in relation to Australia and the rest of the world, enhancing their geographical understanding.</a:t>
            </a:r>
            <a:endParaRPr lang="en-US" sz="1200" dirty="0">
              <a:solidFill>
                <a:srgbClr val="000000"/>
              </a:solidFill>
            </a:endParaRPr>
          </a:p>
          <a:p>
            <a:endParaRPr lang="en-US" sz="1200" dirty="0">
              <a:solidFill>
                <a:srgbClr val="000000"/>
              </a:solidFill>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C3097914-88EF-77AC-B4FF-1F22E60D4CF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49821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6E867-F829-8C12-8AA4-A6943341E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91601-2829-5CE0-F281-B8524C04B8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4A801-9D02-FC86-DD13-7DFD7DA8E5DA}"/>
              </a:ext>
            </a:extLst>
          </p:cNvPr>
          <p:cNvSpPr>
            <a:spLocks noGrp="1"/>
          </p:cNvSpPr>
          <p:nvPr>
            <p:ph type="body" idx="1"/>
          </p:nvPr>
        </p:nvSpPr>
        <p:spPr/>
        <p:txBody>
          <a:bodyPr/>
          <a:lstStyle/>
          <a:p>
            <a:r>
              <a:rPr lang="en-AU" sz="1200" b="1" dirty="0">
                <a:solidFill>
                  <a:srgbClr val="242424"/>
                </a:solidFill>
              </a:rPr>
              <a:t>32. Purpose: </a:t>
            </a:r>
            <a:r>
              <a:rPr lang="en-AU" sz="1200" b="0" dirty="0">
                <a:solidFill>
                  <a:srgbClr val="242424"/>
                </a:solidFill>
              </a:rPr>
              <a:t>To</a:t>
            </a:r>
            <a:r>
              <a:rPr lang="en-AU" sz="1200" dirty="0">
                <a:solidFill>
                  <a:srgbClr val="242424"/>
                </a:solidFill>
              </a:rPr>
              <a:t> highlight activities within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1 minute</a:t>
            </a:r>
            <a:endParaRPr lang="en-AU" sz="1200" dirty="0"/>
          </a:p>
          <a:p>
            <a:endParaRPr lang="en-AU" sz="1200" b="1" dirty="0">
              <a:solidFill>
                <a:srgbClr val="242424"/>
              </a:solidFill>
            </a:endParaRPr>
          </a:p>
          <a:p>
            <a:r>
              <a:rPr lang="en-AU" sz="1200" b="1" dirty="0">
                <a:solidFill>
                  <a:srgbClr val="242424"/>
                </a:solidFill>
              </a:rPr>
              <a:t>Presenter notes:</a:t>
            </a:r>
            <a:endParaRPr lang="en-AU" sz="1200" dirty="0">
              <a:solidFill>
                <a:srgbClr val="444444"/>
              </a:solidFill>
            </a:endParaRPr>
          </a:p>
          <a:p>
            <a:r>
              <a:rPr lang="en-AU" sz="1200" kern="1200" dirty="0">
                <a:solidFill>
                  <a:schemeClr val="tx1"/>
                </a:solidFill>
                <a:effectLst/>
                <a:ea typeface="+mn-ea"/>
                <a:cs typeface="+mn-cs"/>
              </a:rPr>
              <a:t>Describe reasons people are connected to places across the world by collecting and organising data in lists, tables or picture graphs is a content point this lesson explores. </a:t>
            </a:r>
            <a:endParaRPr lang="en-US" sz="1200" dirty="0">
              <a:solidFill>
                <a:srgbClr val="000000"/>
              </a:solidFill>
            </a:endParaRPr>
          </a:p>
          <a:p>
            <a:endParaRPr lang="en-US" sz="1200" dirty="0">
              <a:solidFill>
                <a:srgbClr val="000000"/>
              </a:solidFill>
            </a:endParaRPr>
          </a:p>
          <a:p>
            <a:r>
              <a:rPr lang="en-US" sz="1200" dirty="0">
                <a:solidFill>
                  <a:srgbClr val="000000"/>
                </a:solidFill>
              </a:rPr>
              <a:t>This lesson sequence invites students to explore and describe the reasons people are connected to places around the world by examining personal, family and cultural ties. Through this activity, students read cards provided about grandparents and </a:t>
            </a:r>
            <a:r>
              <a:rPr lang="en-US" sz="1200" dirty="0" err="1">
                <a:solidFill>
                  <a:srgbClr val="000000"/>
                </a:solidFill>
              </a:rPr>
              <a:t>organise</a:t>
            </a:r>
            <a:r>
              <a:rPr lang="en-US" sz="1200" dirty="0">
                <a:solidFill>
                  <a:srgbClr val="000000"/>
                </a:solidFill>
              </a:rPr>
              <a:t> the data into a table as seen on screen. Additionally, students make meaningful connections to another country, further broadening their understanding of how people relate to different places.</a:t>
            </a:r>
          </a:p>
          <a:p>
            <a:endParaRPr lang="en-US" sz="1200" dirty="0">
              <a:solidFill>
                <a:srgbClr val="000000"/>
              </a:solidFill>
            </a:endParaRPr>
          </a:p>
          <a:p>
            <a:r>
              <a:rPr lang="en-US" sz="1200" dirty="0">
                <a:solidFill>
                  <a:srgbClr val="000000"/>
                </a:solidFill>
              </a:rPr>
              <a:t>Students are then able to connect the data to previous lessons knowledge of the continents and record information on a world map. </a:t>
            </a:r>
            <a:endParaRPr lang="en-US" sz="1200" dirty="0"/>
          </a:p>
          <a:p>
            <a:endParaRPr lang="en-US" sz="1200" dirty="0">
              <a:solidFill>
                <a:srgbClr val="000000"/>
              </a:solidFill>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FCEB6D47-EA66-7E91-313F-A36A2479840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1365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967B9-9B41-1BB6-F72C-B4C7D0DC50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ED586-9A67-9A05-3155-C9636412AC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50BCEF-D1FD-84B8-0018-5B686EAFBFB5}"/>
              </a:ext>
            </a:extLst>
          </p:cNvPr>
          <p:cNvSpPr>
            <a:spLocks noGrp="1"/>
          </p:cNvSpPr>
          <p:nvPr>
            <p:ph type="body" idx="1"/>
          </p:nvPr>
        </p:nvSpPr>
        <p:spPr/>
        <p:txBody>
          <a:bodyPr/>
          <a:lstStyle/>
          <a:p>
            <a:r>
              <a:rPr lang="en-AU" sz="1200" b="1" dirty="0">
                <a:solidFill>
                  <a:srgbClr val="242424"/>
                </a:solidFill>
              </a:rPr>
              <a:t>33. Purpose: </a:t>
            </a:r>
            <a:r>
              <a:rPr lang="en-AU" sz="1200" b="0" dirty="0">
                <a:solidFill>
                  <a:srgbClr val="242424"/>
                </a:solidFill>
              </a:rPr>
              <a:t>T</a:t>
            </a:r>
            <a:r>
              <a:rPr lang="en-AU" sz="1200" dirty="0">
                <a:solidFill>
                  <a:srgbClr val="242424"/>
                </a:solidFill>
              </a:rPr>
              <a:t>o highlight activities within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20 seconds</a:t>
            </a:r>
            <a:endParaRPr lang="en-AU" sz="1200" dirty="0"/>
          </a:p>
          <a:p>
            <a:endParaRPr lang="en-AU" sz="1200" b="1" dirty="0">
              <a:solidFill>
                <a:srgbClr val="242424"/>
              </a:solidFill>
            </a:endParaRPr>
          </a:p>
          <a:p>
            <a:r>
              <a:rPr lang="en-AU" sz="1200" b="1" dirty="0">
                <a:solidFill>
                  <a:srgbClr val="242424"/>
                </a:solidFill>
              </a:rPr>
              <a:t>Presenter notes:</a:t>
            </a:r>
          </a:p>
          <a:p>
            <a:r>
              <a:rPr lang="en-AU" sz="1200" dirty="0">
                <a:solidFill>
                  <a:srgbClr val="000000"/>
                </a:solidFill>
              </a:rPr>
              <a:t>Building on students’ understanding of global connections and data organisation, they apply this knowledge to a geographical context by mapping information and deepening awareness of place.</a:t>
            </a:r>
          </a:p>
          <a:p>
            <a:endParaRPr lang="en-AU" sz="1200" dirty="0">
              <a:solidFill>
                <a:srgbClr val="000000"/>
              </a:solidFill>
            </a:endParaRPr>
          </a:p>
          <a:p>
            <a:r>
              <a:rPr lang="en-US" sz="1200" dirty="0">
                <a:solidFill>
                  <a:srgbClr val="000000"/>
                </a:solidFill>
              </a:rPr>
              <a:t>This lesson requires students to explore and identify the similarities and differences between urban, rural and remote environments. </a:t>
            </a:r>
          </a:p>
          <a:p>
            <a:endParaRPr lang="en-US" sz="1200" dirty="0">
              <a:solidFill>
                <a:srgbClr val="000000"/>
              </a:solidFill>
            </a:endParaRPr>
          </a:p>
          <a:p>
            <a:r>
              <a:rPr lang="en-US" sz="1200" dirty="0">
                <a:solidFill>
                  <a:srgbClr val="000000"/>
                </a:solidFill>
              </a:rPr>
              <a:t>Students listen carefully to clues to determine if a place is urban, rural or remote and then select one environment to describe in detail.</a:t>
            </a:r>
            <a:endParaRPr lang="en-US" sz="1200" dirty="0"/>
          </a:p>
          <a:p>
            <a:endParaRPr lang="en-US" sz="1200" dirty="0">
              <a:solidFill>
                <a:srgbClr val="000000"/>
              </a:solidFill>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F400CD38-5B12-1381-3DFE-FE569B57780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86771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1940A-8F83-864D-F08E-F08E05A5B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B2D81-D833-E361-956F-59EDFCA1F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8833B-D861-55F7-7884-6985A710B530}"/>
              </a:ext>
            </a:extLst>
          </p:cNvPr>
          <p:cNvSpPr>
            <a:spLocks noGrp="1"/>
          </p:cNvSpPr>
          <p:nvPr>
            <p:ph type="body" idx="1"/>
          </p:nvPr>
        </p:nvSpPr>
        <p:spPr/>
        <p:txBody>
          <a:bodyPr/>
          <a:lstStyle/>
          <a:p>
            <a:r>
              <a:rPr lang="en-AU" sz="1200" b="1" dirty="0">
                <a:solidFill>
                  <a:srgbClr val="242424"/>
                </a:solidFill>
              </a:rPr>
              <a:t>34. Purpose: </a:t>
            </a:r>
            <a:r>
              <a:rPr lang="en-AU" sz="1200" b="0" dirty="0">
                <a:solidFill>
                  <a:srgbClr val="242424"/>
                </a:solidFill>
              </a:rPr>
              <a:t>T</a:t>
            </a:r>
            <a:r>
              <a:rPr lang="en-AU" sz="1200" dirty="0">
                <a:solidFill>
                  <a:srgbClr val="242424"/>
                </a:solidFill>
              </a:rPr>
              <a:t>o provide an overview of the unit.</a:t>
            </a:r>
          </a:p>
          <a:p>
            <a:endParaRPr lang="en-US" sz="1200" dirty="0">
              <a:solidFill>
                <a:srgbClr val="444444"/>
              </a:solidFill>
            </a:endParaRPr>
          </a:p>
          <a:p>
            <a:r>
              <a:rPr lang="en-AU" sz="1200" b="1" dirty="0">
                <a:solidFill>
                  <a:srgbClr val="242424"/>
                </a:solidFill>
              </a:rPr>
              <a:t>Time: </a:t>
            </a:r>
            <a:r>
              <a:rPr lang="en-AU" sz="1200" dirty="0">
                <a:solidFill>
                  <a:srgbClr val="242424"/>
                </a:solidFill>
              </a:rPr>
              <a:t>10 seconds</a:t>
            </a:r>
            <a:endParaRPr lang="en-US" sz="1200" dirty="0">
              <a:solidFill>
                <a:srgbClr val="444444"/>
              </a:solidFill>
            </a:endParaRPr>
          </a:p>
          <a:p>
            <a:endParaRPr lang="en-AU" sz="1200" dirty="0">
              <a:solidFill>
                <a:srgbClr val="444444"/>
              </a:solidFill>
            </a:endParaRPr>
          </a:p>
          <a:p>
            <a:r>
              <a:rPr lang="en-AU" sz="1200" b="1" dirty="0">
                <a:solidFill>
                  <a:srgbClr val="242424"/>
                </a:solidFill>
              </a:rPr>
              <a:t>Presenter notes:</a:t>
            </a:r>
          </a:p>
          <a:p>
            <a:r>
              <a:rPr lang="en-AU" sz="1200" dirty="0">
                <a:solidFill>
                  <a:srgbClr val="242424"/>
                </a:solidFill>
              </a:rPr>
              <a:t>The second spotlight unit is Stage 1 Unit 5.</a:t>
            </a:r>
            <a:endParaRPr lang="en-AU" sz="1200" dirty="0"/>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6D360B24-BDAF-A098-47BF-4DE92D4144A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87189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0A2F-3F08-59A9-E65A-3560A0E9C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2AF36-F71F-46C3-383A-ED414FD5F1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318FE3-1163-201E-C621-AC484474F141}"/>
              </a:ext>
            </a:extLst>
          </p:cNvPr>
          <p:cNvSpPr>
            <a:spLocks noGrp="1"/>
          </p:cNvSpPr>
          <p:nvPr>
            <p:ph type="body" idx="1"/>
          </p:nvPr>
        </p:nvSpPr>
        <p:spPr/>
        <p:txBody>
          <a:bodyPr/>
          <a:lstStyle/>
          <a:p>
            <a:r>
              <a:rPr lang="en-AU" b="1" dirty="0">
                <a:solidFill>
                  <a:srgbClr val="242424"/>
                </a:solidFill>
              </a:rPr>
              <a:t>35. Purpose: </a:t>
            </a:r>
            <a:r>
              <a:rPr lang="en-AU" b="0" dirty="0">
                <a:solidFill>
                  <a:srgbClr val="242424"/>
                </a:solidFill>
              </a:rPr>
              <a:t>T</a:t>
            </a:r>
            <a:r>
              <a:rPr lang="en-AU" dirty="0">
                <a:solidFill>
                  <a:srgbClr val="242424"/>
                </a:solidFill>
              </a:rPr>
              <a:t>o provide an overview of the HSIE S1 Unit 5</a:t>
            </a:r>
            <a:endParaRPr lang="en-US" dirty="0">
              <a:solidFill>
                <a:srgbClr val="444444"/>
              </a:solidFill>
            </a:endParaRPr>
          </a:p>
          <a:p>
            <a:endParaRPr lang="en-AU" b="1" dirty="0">
              <a:solidFill>
                <a:srgbClr val="242424"/>
              </a:solidFill>
            </a:endParaRPr>
          </a:p>
          <a:p>
            <a:r>
              <a:rPr lang="en-AU" b="1" dirty="0">
                <a:solidFill>
                  <a:srgbClr val="242424"/>
                </a:solidFill>
              </a:rPr>
              <a:t>Time: </a:t>
            </a:r>
            <a:r>
              <a:rPr lang="en-AU" dirty="0">
                <a:solidFill>
                  <a:srgbClr val="242424"/>
                </a:solidFill>
              </a:rPr>
              <a:t>40 seconds</a:t>
            </a:r>
            <a:endParaRPr lang="en-US" dirty="0">
              <a:solidFill>
                <a:srgbClr val="444444"/>
              </a:solidFill>
            </a:endParaRPr>
          </a:p>
          <a:p>
            <a:endParaRPr lang="en-AU" b="1" dirty="0">
              <a:solidFill>
                <a:srgbClr val="242424"/>
              </a:solidFill>
            </a:endParaRPr>
          </a:p>
          <a:p>
            <a:r>
              <a:rPr lang="en-AU" b="1" dirty="0">
                <a:solidFill>
                  <a:srgbClr val="242424"/>
                </a:solidFill>
              </a:rPr>
              <a:t>Presenter notes:</a:t>
            </a:r>
          </a:p>
          <a:p>
            <a:r>
              <a:rPr lang="en-AU" dirty="0">
                <a:solidFill>
                  <a:srgbClr val="242424"/>
                </a:solidFill>
              </a:rPr>
              <a:t>In Unit 5, students examine how communication has changed over time. Beginning with communication used in the present and then investigating and sequencing changes in written communication, the telephone, postal services and impact of technology. </a:t>
            </a:r>
          </a:p>
          <a:p>
            <a:endParaRPr lang="en-AU" dirty="0">
              <a:solidFill>
                <a:srgbClr val="242424"/>
              </a:solidFill>
            </a:endParaRPr>
          </a:p>
          <a:p>
            <a:r>
              <a:rPr lang="en-AU" dirty="0">
                <a:solidFill>
                  <a:srgbClr val="242424"/>
                </a:solidFill>
              </a:rPr>
              <a:t>Students describe how Aboriginal and Torres Strait Islander Peoples communicated using stories, images, objects or sites as evidence. </a:t>
            </a:r>
          </a:p>
          <a:p>
            <a:endParaRPr lang="en-AU" dirty="0">
              <a:solidFill>
                <a:srgbClr val="242424"/>
              </a:solidFill>
            </a:endParaRPr>
          </a:p>
          <a:p>
            <a:r>
              <a:rPr lang="en-AU" dirty="0">
                <a:solidFill>
                  <a:srgbClr val="242424"/>
                </a:solidFill>
              </a:rPr>
              <a:t>Students compare changes in communication in Australia and the world and use Tier 2 and Tier 3 vocabulary to draw conclusions about these changes.</a:t>
            </a:r>
            <a:endParaRPr lang="en-US" dirty="0">
              <a:solidFill>
                <a:srgbClr val="444444"/>
              </a:solidFill>
            </a:endParaRPr>
          </a:p>
          <a:p>
            <a:endParaRPr lang="en-AU" b="0" dirty="0">
              <a:solidFill>
                <a:srgbClr val="444444"/>
              </a:solidFill>
            </a:endParaRPr>
          </a:p>
          <a:p>
            <a:pPr marL="0" marR="0" lvl="0" indent="0" algn="l" defTabSz="1219170">
              <a:lnSpc>
                <a:spcPct val="100000"/>
              </a:lnSpc>
              <a:spcBef>
                <a:spcPts val="0"/>
              </a:spcBef>
              <a:spcAft>
                <a:spcPts val="0"/>
              </a:spcAft>
              <a:buNone/>
              <a:tabLst/>
              <a:defRPr/>
            </a:pPr>
            <a:r>
              <a:rPr lang="en-AU" b="1" dirty="0">
                <a:solidFill>
                  <a:srgbClr val="242424"/>
                </a:solidFill>
              </a:rPr>
              <a:t>[NEXT SLIDE]</a:t>
            </a:r>
            <a:endParaRPr lang="en-AU" dirty="0">
              <a:solidFill>
                <a:srgbClr val="242424"/>
              </a:solidFill>
            </a:endParaRPr>
          </a:p>
          <a:p>
            <a:endParaRPr lang="en-US" b="1" dirty="0">
              <a:latin typeface="Calibri"/>
              <a:ea typeface="Calibri"/>
              <a:cs typeface="Calibri"/>
            </a:endParaRPr>
          </a:p>
          <a:p>
            <a:endParaRPr lang="en-AU" dirty="0"/>
          </a:p>
        </p:txBody>
      </p:sp>
      <p:sp>
        <p:nvSpPr>
          <p:cNvPr id="4" name="Slide Number Placeholder 3">
            <a:extLst>
              <a:ext uri="{FF2B5EF4-FFF2-40B4-BE49-F238E27FC236}">
                <a16:creationId xmlns:a16="http://schemas.microsoft.com/office/drawing/2014/main" id="{C7416228-A0E5-5DA0-6EC5-EDC0814D39B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70174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D8513-09EA-8030-6C81-536D6CC40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42A94-5704-2587-312B-74CDC4C9D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D1953D-F591-DF99-03D0-A9E4D8F2AD47}"/>
              </a:ext>
            </a:extLst>
          </p:cNvPr>
          <p:cNvSpPr>
            <a:spLocks noGrp="1"/>
          </p:cNvSpPr>
          <p:nvPr>
            <p:ph type="body" idx="1"/>
          </p:nvPr>
        </p:nvSpPr>
        <p:spPr/>
        <p:txBody>
          <a:bodyPr/>
          <a:lstStyle/>
          <a:p>
            <a:r>
              <a:rPr lang="en-AU" sz="1200" b="1" dirty="0">
                <a:solidFill>
                  <a:srgbClr val="242424"/>
                </a:solidFill>
              </a:rPr>
              <a:t>36. Purpose: </a:t>
            </a:r>
            <a:r>
              <a:rPr lang="en-AU" sz="1200" b="0" dirty="0">
                <a:solidFill>
                  <a:srgbClr val="242424"/>
                </a:solidFill>
              </a:rPr>
              <a:t>T</a:t>
            </a:r>
            <a:r>
              <a:rPr lang="en-AU" sz="1200" dirty="0">
                <a:solidFill>
                  <a:srgbClr val="242424"/>
                </a:solidFill>
              </a:rPr>
              <a:t>o outline the outcomes and content 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1 minute</a:t>
            </a:r>
            <a:endParaRPr lang="en-US" sz="1200" dirty="0">
              <a:solidFill>
                <a:srgbClr val="444444"/>
              </a:solidFill>
            </a:endParaRPr>
          </a:p>
          <a:p>
            <a:endParaRPr lang="en-AU" sz="1200" b="1" dirty="0">
              <a:solidFill>
                <a:srgbClr val="242424"/>
              </a:solidFill>
            </a:endParaRPr>
          </a:p>
          <a:p>
            <a:r>
              <a:rPr lang="en-AU" sz="1200" b="1" dirty="0">
                <a:solidFill>
                  <a:srgbClr val="242424"/>
                </a:solidFill>
              </a:rPr>
              <a:t>Presenter notes:</a:t>
            </a:r>
          </a:p>
          <a:p>
            <a:r>
              <a:rPr lang="en-US" sz="1200" dirty="0"/>
              <a:t>Unit 5 addresses the focus area '</a:t>
            </a:r>
            <a:r>
              <a:rPr lang="en-US" sz="1200" dirty="0">
                <a:solidFill>
                  <a:srgbClr val="000000"/>
                </a:solidFill>
              </a:rPr>
              <a:t>People learn about the past by engaging with stories, images, objects and </a:t>
            </a:r>
            <a:r>
              <a:rPr lang="en-US" sz="1200" dirty="0"/>
              <a:t>sites.</a:t>
            </a:r>
          </a:p>
          <a:p>
            <a:endParaRPr lang="en-US" sz="1200" dirty="0">
              <a:solidFill>
                <a:srgbClr val="444444"/>
              </a:solidFill>
            </a:endParaRPr>
          </a:p>
          <a:p>
            <a:r>
              <a:rPr lang="en-US" sz="1200" dirty="0"/>
              <a:t>There are 2 content groups covered: </a:t>
            </a:r>
            <a:endParaRPr lang="en-US" sz="1200" dirty="0">
              <a:solidFill>
                <a:srgbClr val="444444"/>
              </a:solidFill>
            </a:endParaRPr>
          </a:p>
          <a:p>
            <a:pPr marL="285750" indent="-285750">
              <a:buFont typeface="Arial"/>
              <a:buChar char="•"/>
            </a:pPr>
            <a:r>
              <a:rPr lang="en-US" sz="1200" dirty="0"/>
              <a:t>The way people communicate has changed over time, and</a:t>
            </a:r>
            <a:endParaRPr lang="en-US" sz="1200" dirty="0">
              <a:solidFill>
                <a:srgbClr val="444444"/>
              </a:solidFill>
            </a:endParaRPr>
          </a:p>
          <a:p>
            <a:pPr marL="285750" indent="-285750">
              <a:buFont typeface="Arial"/>
              <a:buChar char="•"/>
            </a:pPr>
            <a:r>
              <a:rPr lang="en-US" sz="1200" dirty="0"/>
              <a:t>Sequencing ideas in written texts supports understanding of the past.</a:t>
            </a:r>
            <a:endParaRPr lang="en-US" sz="1200" dirty="0">
              <a:solidFill>
                <a:srgbClr val="444444"/>
              </a:solidFill>
            </a:endParaRPr>
          </a:p>
          <a:p>
            <a:pPr marL="285750" indent="-285750">
              <a:buFont typeface="Arial"/>
              <a:buChar char="•"/>
            </a:pPr>
            <a:endParaRPr lang="en-US" sz="1200" dirty="0">
              <a:solidFill>
                <a:srgbClr val="444444"/>
              </a:solidFill>
            </a:endParaRPr>
          </a:p>
          <a:p>
            <a:r>
              <a:rPr lang="en-US" sz="1200" dirty="0"/>
              <a:t>Take a moment to read through the content points on the slide. </a:t>
            </a:r>
            <a:endParaRPr lang="en-US" sz="1200" b="0" i="1" dirty="0">
              <a:solidFill>
                <a:srgbClr val="444444"/>
              </a:solidFill>
            </a:endParaRPr>
          </a:p>
          <a:p>
            <a:endParaRPr lang="en-US" sz="1200" dirty="0">
              <a:solidFill>
                <a:srgbClr val="444444"/>
              </a:solidFill>
            </a:endParaRPr>
          </a:p>
          <a:p>
            <a:pPr marL="0" marR="0" lvl="0" indent="0" algn="l" defTabSz="1219170">
              <a:lnSpc>
                <a:spcPct val="100000"/>
              </a:lnSpc>
              <a:spcBef>
                <a:spcPts val="0"/>
              </a:spcBef>
              <a:spcAft>
                <a:spcPts val="0"/>
              </a:spcAft>
              <a:buNone/>
              <a:tabLst/>
              <a:defRPr/>
            </a:pPr>
            <a:r>
              <a:rPr lang="en-AU" sz="1200" b="1" dirty="0">
                <a:solidFill>
                  <a:srgbClr val="242424"/>
                </a:solidFill>
              </a:rPr>
              <a:t>[NEXT SLIDE]</a:t>
            </a:r>
            <a:endParaRPr lang="en-AU" sz="1200" dirty="0">
              <a:solidFill>
                <a:srgbClr val="242424"/>
              </a:solidFil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CCF07CC4-FF6C-2B8B-0064-290A4120B03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47372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9B015-C0FF-C72B-6552-2A77F0251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22BE2D-24AD-F642-D272-25CFEC37B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CA2EF3-E4A3-19A7-A03E-B9D75D2F1221}"/>
              </a:ext>
            </a:extLst>
          </p:cNvPr>
          <p:cNvSpPr>
            <a:spLocks noGrp="1"/>
          </p:cNvSpPr>
          <p:nvPr>
            <p:ph type="body" idx="1"/>
          </p:nvPr>
        </p:nvSpPr>
        <p:spPr/>
        <p:txBody>
          <a:bodyPr/>
          <a:lstStyle/>
          <a:p>
            <a:r>
              <a:rPr lang="en-AU" sz="1200" b="1" dirty="0">
                <a:solidFill>
                  <a:srgbClr val="242424"/>
                </a:solidFill>
              </a:rPr>
              <a:t>37. Purpose: </a:t>
            </a:r>
            <a:r>
              <a:rPr lang="en-AU" sz="1200" b="0" dirty="0">
                <a:solidFill>
                  <a:srgbClr val="242424"/>
                </a:solidFill>
              </a:rPr>
              <a:t>T</a:t>
            </a:r>
            <a:r>
              <a:rPr lang="en-AU" sz="1200" dirty="0">
                <a:solidFill>
                  <a:srgbClr val="242424"/>
                </a:solidFill>
              </a:rPr>
              <a:t>o outline the outcomes and content 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1 minute</a:t>
            </a:r>
            <a:endParaRPr lang="en-US" sz="1200" dirty="0">
              <a:solidFill>
                <a:srgbClr val="444444"/>
              </a:solidFill>
            </a:endParaRPr>
          </a:p>
          <a:p>
            <a:endParaRPr lang="en-AU" sz="1200" b="1" dirty="0">
              <a:solidFill>
                <a:srgbClr val="242424"/>
              </a:solidFill>
            </a:endParaRPr>
          </a:p>
          <a:p>
            <a:r>
              <a:rPr lang="en-AU" sz="1200" b="1" dirty="0">
                <a:solidFill>
                  <a:srgbClr val="242424"/>
                </a:solidFill>
              </a:rPr>
              <a:t>Presenter notes:</a:t>
            </a:r>
          </a:p>
          <a:p>
            <a:r>
              <a:rPr lang="en-US" sz="1200" dirty="0"/>
              <a:t>Unit 5 addresses the focus area '</a:t>
            </a:r>
            <a:r>
              <a:rPr lang="en-US" sz="1200" dirty="0">
                <a:solidFill>
                  <a:srgbClr val="000000"/>
                </a:solidFill>
              </a:rPr>
              <a:t>People learn about the past by engaging with stories, images, objects and </a:t>
            </a:r>
            <a:r>
              <a:rPr lang="en-US" sz="1200" dirty="0"/>
              <a:t>sites.</a:t>
            </a:r>
          </a:p>
          <a:p>
            <a:endParaRPr lang="en-US" sz="1200" dirty="0">
              <a:solidFill>
                <a:srgbClr val="444444"/>
              </a:solidFill>
            </a:endParaRPr>
          </a:p>
          <a:p>
            <a:r>
              <a:rPr lang="en-US" sz="1200" dirty="0"/>
              <a:t>There are 2 content groups covered: </a:t>
            </a:r>
            <a:endParaRPr lang="en-US" sz="1200" dirty="0">
              <a:solidFill>
                <a:srgbClr val="444444"/>
              </a:solidFill>
            </a:endParaRPr>
          </a:p>
          <a:p>
            <a:pPr marL="285750" indent="-285750">
              <a:buFont typeface="Arial"/>
              <a:buChar char="•"/>
            </a:pPr>
            <a:r>
              <a:rPr lang="en-US" sz="1200" dirty="0"/>
              <a:t>The way people communicate has changed over time, and</a:t>
            </a:r>
            <a:endParaRPr lang="en-US" sz="1200" dirty="0">
              <a:solidFill>
                <a:srgbClr val="444444"/>
              </a:solidFill>
            </a:endParaRPr>
          </a:p>
          <a:p>
            <a:pPr marL="285750" indent="-285750">
              <a:buFont typeface="Arial"/>
              <a:buChar char="•"/>
            </a:pPr>
            <a:r>
              <a:rPr lang="en-US" sz="1200" dirty="0"/>
              <a:t>Sequencing ideas in written texts supports understanding of the past.</a:t>
            </a:r>
            <a:endParaRPr lang="en-US" sz="1200" dirty="0">
              <a:solidFill>
                <a:srgbClr val="444444"/>
              </a:solidFill>
            </a:endParaRPr>
          </a:p>
          <a:p>
            <a:pPr marL="285750" indent="-285750">
              <a:buFont typeface="Arial"/>
              <a:buChar char="•"/>
            </a:pPr>
            <a:endParaRPr lang="en-US" sz="1200" dirty="0">
              <a:solidFill>
                <a:srgbClr val="444444"/>
              </a:solidFill>
            </a:endParaRPr>
          </a:p>
          <a:p>
            <a:r>
              <a:rPr lang="en-US" sz="1200" dirty="0"/>
              <a:t>Take a moment to read through the content points on the slide. </a:t>
            </a:r>
          </a:p>
          <a:p>
            <a:endParaRPr lang="en-US" sz="1200" dirty="0">
              <a:solidFill>
                <a:srgbClr val="444444"/>
              </a:solidFill>
            </a:endParaRPr>
          </a:p>
          <a:p>
            <a:pPr marL="0" marR="0" lvl="0" indent="0" algn="l" defTabSz="1219170">
              <a:lnSpc>
                <a:spcPct val="100000"/>
              </a:lnSpc>
              <a:spcBef>
                <a:spcPts val="0"/>
              </a:spcBef>
              <a:spcAft>
                <a:spcPts val="0"/>
              </a:spcAft>
              <a:buNone/>
              <a:tabLst/>
              <a:defRPr/>
            </a:pPr>
            <a:r>
              <a:rPr lang="en-AU" sz="1200" b="1" dirty="0">
                <a:solidFill>
                  <a:srgbClr val="242424"/>
                </a:solidFill>
              </a:rPr>
              <a:t>[NEXT SLIDE]</a:t>
            </a:r>
            <a:endParaRPr lang="en-AU" sz="1200" dirty="0">
              <a:solidFill>
                <a:srgbClr val="242424"/>
              </a:solidFil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98B2ACED-40CD-E3AA-6AA5-F003F776E7F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05387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85292-AB80-9DFF-E767-2AFBF4655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27AA8-D04A-7233-FE10-98A8DCB2A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904912-8A1B-5559-738E-4B9117B45F0C}"/>
              </a:ext>
            </a:extLst>
          </p:cNvPr>
          <p:cNvSpPr>
            <a:spLocks noGrp="1"/>
          </p:cNvSpPr>
          <p:nvPr>
            <p:ph type="body" idx="1"/>
          </p:nvPr>
        </p:nvSpPr>
        <p:spPr/>
        <p:txBody>
          <a:bodyPr/>
          <a:lstStyle/>
          <a:p>
            <a:r>
              <a:rPr lang="en-AU" sz="1200" b="1" dirty="0">
                <a:solidFill>
                  <a:srgbClr val="242424"/>
                </a:solidFill>
              </a:rPr>
              <a:t>38. Purpose: </a:t>
            </a:r>
            <a:r>
              <a:rPr lang="en-AU" sz="1200" b="0" dirty="0">
                <a:solidFill>
                  <a:srgbClr val="242424"/>
                </a:solidFill>
              </a:rPr>
              <a:t>T</a:t>
            </a:r>
            <a:r>
              <a:rPr lang="en-AU" sz="1200" dirty="0">
                <a:solidFill>
                  <a:srgbClr val="242424"/>
                </a:solidFill>
              </a:rPr>
              <a:t>o outline the outcomes and content 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1 minute</a:t>
            </a:r>
            <a:endParaRPr lang="en-US" sz="1200" dirty="0">
              <a:solidFill>
                <a:srgbClr val="444444"/>
              </a:solidFill>
            </a:endParaRPr>
          </a:p>
          <a:p>
            <a:endParaRPr lang="en-AU" sz="1200" b="1" dirty="0">
              <a:solidFill>
                <a:srgbClr val="242424"/>
              </a:solidFill>
            </a:endParaRPr>
          </a:p>
          <a:p>
            <a:r>
              <a:rPr lang="en-AU" sz="1200" b="1" dirty="0">
                <a:solidFill>
                  <a:srgbClr val="242424"/>
                </a:solidFill>
              </a:rPr>
              <a:t>Presenter notes:</a:t>
            </a:r>
          </a:p>
          <a:p>
            <a:r>
              <a:rPr lang="en-US" sz="1200" dirty="0"/>
              <a:t>Unit 5 addresses the focus area '</a:t>
            </a:r>
            <a:r>
              <a:rPr lang="en-US" sz="1200" dirty="0">
                <a:solidFill>
                  <a:srgbClr val="000000"/>
                </a:solidFill>
              </a:rPr>
              <a:t>People learn about the past by engaging with stories, images, objects and </a:t>
            </a:r>
            <a:r>
              <a:rPr lang="en-US" sz="1200" dirty="0"/>
              <a:t>sites.</a:t>
            </a:r>
          </a:p>
          <a:p>
            <a:endParaRPr lang="en-US" sz="1200" dirty="0">
              <a:solidFill>
                <a:srgbClr val="444444"/>
              </a:solidFill>
            </a:endParaRPr>
          </a:p>
          <a:p>
            <a:r>
              <a:rPr lang="en-US" sz="1200" dirty="0"/>
              <a:t>There are 2 content groups covered: </a:t>
            </a:r>
            <a:endParaRPr lang="en-US" sz="1200" dirty="0">
              <a:solidFill>
                <a:srgbClr val="444444"/>
              </a:solidFill>
            </a:endParaRPr>
          </a:p>
          <a:p>
            <a:pPr marL="285750" indent="-285750">
              <a:buFont typeface="Arial"/>
              <a:buChar char="•"/>
            </a:pPr>
            <a:r>
              <a:rPr lang="en-US" sz="1200" dirty="0"/>
              <a:t>The way people communicate has changed over time, and</a:t>
            </a:r>
            <a:endParaRPr lang="en-US" sz="1200" dirty="0">
              <a:solidFill>
                <a:srgbClr val="444444"/>
              </a:solidFill>
            </a:endParaRPr>
          </a:p>
          <a:p>
            <a:pPr marL="285750" indent="-285750">
              <a:buFont typeface="Arial"/>
              <a:buChar char="•"/>
            </a:pPr>
            <a:r>
              <a:rPr lang="en-US" sz="1200" dirty="0"/>
              <a:t>Sequencing ideas in written texts supports understanding of the past.</a:t>
            </a:r>
            <a:endParaRPr lang="en-US" sz="1200" dirty="0">
              <a:solidFill>
                <a:srgbClr val="444444"/>
              </a:solidFill>
            </a:endParaRPr>
          </a:p>
          <a:p>
            <a:pPr marL="285750" indent="-285750">
              <a:buFont typeface="Arial"/>
              <a:buChar char="•"/>
            </a:pPr>
            <a:endParaRPr lang="en-US" sz="1200" dirty="0">
              <a:solidFill>
                <a:srgbClr val="444444"/>
              </a:solidFill>
            </a:endParaRPr>
          </a:p>
          <a:p>
            <a:r>
              <a:rPr lang="en-US" sz="1200" dirty="0"/>
              <a:t>Take a moment to read through the content points on the slide.</a:t>
            </a:r>
          </a:p>
          <a:p>
            <a:endParaRPr lang="en-US" sz="1200" dirty="0">
              <a:solidFill>
                <a:srgbClr val="444444"/>
              </a:solidFill>
            </a:endParaRPr>
          </a:p>
          <a:p>
            <a:pPr marL="0" marR="0" lvl="0" indent="0" algn="l" defTabSz="1219170">
              <a:lnSpc>
                <a:spcPct val="100000"/>
              </a:lnSpc>
              <a:spcBef>
                <a:spcPts val="0"/>
              </a:spcBef>
              <a:spcAft>
                <a:spcPts val="0"/>
              </a:spcAft>
              <a:buNone/>
              <a:tabLst/>
              <a:defRPr/>
            </a:pPr>
            <a:r>
              <a:rPr lang="en-AU" sz="1200" b="1" dirty="0">
                <a:solidFill>
                  <a:srgbClr val="242424"/>
                </a:solidFill>
              </a:rPr>
              <a:t>[NEXT SLIDE]</a:t>
            </a:r>
            <a:endParaRPr lang="en-AU" sz="1200" dirty="0">
              <a:solidFill>
                <a:srgbClr val="242424"/>
              </a:solidFil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CA82E2A5-1C41-56B4-82AB-C71B3EB6DFE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88002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2E104-CCD4-188A-C646-1E61B3453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7C260-6E2F-D1F1-9039-17B8B9F60B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BE756-0A7C-BFB2-2E4C-3920159A2752}"/>
              </a:ext>
            </a:extLst>
          </p:cNvPr>
          <p:cNvSpPr>
            <a:spLocks noGrp="1"/>
          </p:cNvSpPr>
          <p:nvPr>
            <p:ph type="body" idx="1"/>
          </p:nvPr>
        </p:nvSpPr>
        <p:spPr/>
        <p:txBody>
          <a:bodyPr/>
          <a:lstStyle/>
          <a:p>
            <a:r>
              <a:rPr lang="en-AU" sz="1200" b="1" dirty="0">
                <a:solidFill>
                  <a:srgbClr val="242424"/>
                </a:solidFill>
              </a:rPr>
              <a:t>39. Purpose: </a:t>
            </a:r>
            <a:r>
              <a:rPr lang="en-AU" sz="1200" b="0" dirty="0">
                <a:solidFill>
                  <a:srgbClr val="242424"/>
                </a:solidFill>
              </a:rPr>
              <a:t>To</a:t>
            </a:r>
            <a:r>
              <a:rPr lang="en-AU" sz="1200" dirty="0">
                <a:solidFill>
                  <a:srgbClr val="242424"/>
                </a:solidFill>
              </a:rPr>
              <a:t> outline the skills students, learn and apply during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1 minute 30 seconds</a:t>
            </a:r>
            <a:endParaRPr lang="en-AU" sz="1200" dirty="0">
              <a:solidFill>
                <a:srgbClr val="444444"/>
              </a:solidFill>
            </a:endParaRPr>
          </a:p>
          <a:p>
            <a:endParaRPr lang="en-AU" sz="1200" b="1" dirty="0">
              <a:solidFill>
                <a:srgbClr val="242424"/>
              </a:solidFill>
            </a:endParaRPr>
          </a:p>
          <a:p>
            <a:r>
              <a:rPr lang="en-AU" sz="1200" b="1" dirty="0">
                <a:solidFill>
                  <a:srgbClr val="242424"/>
                </a:solidFill>
              </a:rPr>
              <a:t>Presenter notes:</a:t>
            </a:r>
          </a:p>
          <a:p>
            <a:r>
              <a:rPr lang="en-US" sz="1200" dirty="0"/>
              <a:t>Throughout this unit, students are provided with opportunities to learn and apply historical skills whilst building their </a:t>
            </a:r>
            <a:r>
              <a:rPr lang="en-US" sz="1200" dirty="0">
                <a:solidFill>
                  <a:srgbClr val="22272B"/>
                </a:solidFill>
              </a:rPr>
              <a:t>knowledge and understanding.</a:t>
            </a:r>
            <a:endParaRPr lang="en-US" sz="1200" dirty="0">
              <a:solidFill>
                <a:srgbClr val="444444"/>
              </a:solidFill>
            </a:endParaRPr>
          </a:p>
          <a:p>
            <a:r>
              <a:rPr lang="en-US" sz="1200" dirty="0"/>
              <a:t>In Unit 5, students: </a:t>
            </a:r>
            <a:endParaRPr lang="en-US" sz="1200" dirty="0">
              <a:solidFill>
                <a:srgbClr val="444444"/>
              </a:solidFill>
            </a:endParaRPr>
          </a:p>
          <a:p>
            <a:pPr marL="285750" indent="-285750">
              <a:lnSpc>
                <a:spcPct val="150000"/>
              </a:lnSpc>
              <a:spcAft>
                <a:spcPts val="1200"/>
              </a:spcAft>
              <a:buFont typeface="arial"/>
              <a:buChar char="•"/>
            </a:pPr>
            <a:r>
              <a:rPr lang="en-AU" sz="1200" dirty="0">
                <a:solidFill>
                  <a:srgbClr val="22272B"/>
                </a:solidFill>
              </a:rPr>
              <a:t>identify ways people communicate with each other in the past and present using images and stories as evidence</a:t>
            </a:r>
            <a:endParaRPr lang="en-US" sz="1200" dirty="0">
              <a:solidFill>
                <a:srgbClr val="22272B"/>
              </a:solidFill>
            </a:endParaRPr>
          </a:p>
          <a:p>
            <a:pPr marL="285750" indent="-285750">
              <a:lnSpc>
                <a:spcPct val="150000"/>
              </a:lnSpc>
              <a:spcAft>
                <a:spcPts val="1200"/>
              </a:spcAft>
              <a:buFont typeface="arial"/>
              <a:buChar char="•"/>
            </a:pPr>
            <a:r>
              <a:rPr lang="en-AU" sz="1200" dirty="0">
                <a:solidFill>
                  <a:srgbClr val="22272B"/>
                </a:solidFill>
              </a:rPr>
              <a:t>examine storytelling as an ancient and enduring form of communication</a:t>
            </a:r>
            <a:endParaRPr lang="en-US" sz="1200" dirty="0">
              <a:solidFill>
                <a:srgbClr val="22272B"/>
              </a:solidFill>
            </a:endParaRPr>
          </a:p>
          <a:p>
            <a:pPr marL="285750" indent="-285750">
              <a:lnSpc>
                <a:spcPct val="150000"/>
              </a:lnSpc>
              <a:spcAft>
                <a:spcPts val="1200"/>
              </a:spcAft>
              <a:buFont typeface="arial"/>
              <a:buChar char="•"/>
            </a:pPr>
            <a:r>
              <a:rPr lang="en-AU" sz="1200" dirty="0">
                <a:solidFill>
                  <a:srgbClr val="22272B"/>
                </a:solidFill>
              </a:rPr>
              <a:t>examine evidence to acquire information about the past</a:t>
            </a:r>
            <a:endParaRPr lang="en-US" sz="1200" dirty="0">
              <a:solidFill>
                <a:srgbClr val="22272B"/>
              </a:solidFill>
            </a:endParaRPr>
          </a:p>
          <a:p>
            <a:pPr marL="285750" indent="-285750">
              <a:lnSpc>
                <a:spcPct val="150000"/>
              </a:lnSpc>
              <a:spcAft>
                <a:spcPts val="1200"/>
              </a:spcAft>
              <a:buFont typeface="arial"/>
              <a:buChar char="•"/>
            </a:pPr>
            <a:r>
              <a:rPr lang="en-AU" sz="1200" dirty="0">
                <a:solidFill>
                  <a:srgbClr val="22272B"/>
                </a:solidFill>
              </a:rPr>
              <a:t>describe ways Aboriginal and Torres Strait Islander Peoples have communicated over time </a:t>
            </a:r>
            <a:r>
              <a:rPr lang="en-AU" sz="1200" dirty="0">
                <a:solidFill>
                  <a:srgbClr val="000000"/>
                </a:solidFill>
              </a:rPr>
              <a:t>using images, stories and sites as evidence</a:t>
            </a:r>
            <a:endParaRPr lang="en-US" sz="1200" dirty="0">
              <a:solidFill>
                <a:srgbClr val="22272B"/>
              </a:solidFill>
            </a:endParaRPr>
          </a:p>
          <a:p>
            <a:pPr marL="285750" indent="-285750">
              <a:lnSpc>
                <a:spcPct val="150000"/>
              </a:lnSpc>
              <a:spcAft>
                <a:spcPts val="1200"/>
              </a:spcAft>
              <a:buFont typeface="arial"/>
              <a:buChar char="•"/>
            </a:pPr>
            <a:r>
              <a:rPr lang="en-AU" sz="1200" dirty="0">
                <a:solidFill>
                  <a:srgbClr val="22272B"/>
                </a:solidFill>
              </a:rPr>
              <a:t>sequence changes in communication over time, including phones, written and postal communication</a:t>
            </a:r>
          </a:p>
          <a:p>
            <a:pPr marL="285750" indent="-285750">
              <a:lnSpc>
                <a:spcPct val="150000"/>
              </a:lnSpc>
              <a:spcAft>
                <a:spcPts val="1200"/>
              </a:spcAft>
              <a:buFont typeface="arial"/>
              <a:buChar char="•"/>
            </a:pPr>
            <a:r>
              <a:rPr lang="en-AU" sz="1200" dirty="0">
                <a:solidFill>
                  <a:srgbClr val="22272B"/>
                </a:solidFill>
              </a:rPr>
              <a:t>compare past and present writing implements</a:t>
            </a:r>
            <a:endParaRPr lang="en-US" sz="1200" dirty="0">
              <a:solidFill>
                <a:srgbClr val="22272B"/>
              </a:solidFill>
            </a:endParaRPr>
          </a:p>
          <a:p>
            <a:pPr marL="285750" indent="-285750">
              <a:lnSpc>
                <a:spcPct val="150000"/>
              </a:lnSpc>
              <a:spcAft>
                <a:spcPts val="1200"/>
              </a:spcAft>
              <a:buFont typeface="arial"/>
              <a:buChar char="•"/>
            </a:pPr>
            <a:r>
              <a:rPr lang="en-AU" sz="1200" dirty="0">
                <a:solidFill>
                  <a:srgbClr val="22272B"/>
                </a:solidFill>
              </a:rPr>
              <a:t>draw conclusions about the changes from the past to the present </a:t>
            </a:r>
            <a:r>
              <a:rPr lang="en-AU" sz="1200" dirty="0">
                <a:solidFill>
                  <a:srgbClr val="000000"/>
                </a:solidFill>
              </a:rPr>
              <a:t>For example, messengers on horseback, horseback/coaches, international mail service via ship, airmail, and</a:t>
            </a:r>
            <a:endParaRPr lang="en-AU" sz="1200" dirty="0"/>
          </a:p>
          <a:p>
            <a:pPr marL="285750" indent="-285750">
              <a:buFont typeface="arial"/>
              <a:buChar char="•"/>
            </a:pPr>
            <a:r>
              <a:rPr lang="en-AU" sz="1200" dirty="0"/>
              <a:t>draw conclusions, using Tier 2 and Tier 3 vocabulary, about why communication methods have changed over time and the impact of these changes.  Students construct a written text which describes or explains how communication has changed over time.</a:t>
            </a:r>
            <a:endParaRPr lang="en-US" sz="1200" dirty="0">
              <a:solidFill>
                <a:srgbClr val="000000"/>
              </a:solidFill>
            </a:endParaRPr>
          </a:p>
          <a:p>
            <a:pPr marL="285750" indent="-285750">
              <a:buFont typeface="arial"/>
              <a:buChar char="•"/>
            </a:pPr>
            <a:endParaRPr lang="en-US" sz="1200" kern="1200" dirty="0">
              <a:solidFill>
                <a:schemeClr val="tx1"/>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C33EE99C-4ABA-82C6-673F-7493072797C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55457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996AA-9AB3-4992-C7BE-EBA97BDF4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67B2AB-8A65-0A71-19CD-6052DDC7B43E}"/>
              </a:ext>
            </a:extLst>
          </p:cNvPr>
          <p:cNvSpPr>
            <a:spLocks noGrp="1" noRot="1" noChangeAspect="1"/>
          </p:cNvSpPr>
          <p:nvPr>
            <p:ph type="sldImg"/>
          </p:nvPr>
        </p:nvSpPr>
        <p:spPr>
          <a:xfrm>
            <a:off x="1898650" y="282575"/>
            <a:ext cx="3060700" cy="1720850"/>
          </a:xfrm>
        </p:spPr>
      </p:sp>
      <p:sp>
        <p:nvSpPr>
          <p:cNvPr id="3" name="Notes Placeholder 2">
            <a:extLst>
              <a:ext uri="{FF2B5EF4-FFF2-40B4-BE49-F238E27FC236}">
                <a16:creationId xmlns:a16="http://schemas.microsoft.com/office/drawing/2014/main" id="{1C93D203-ECCE-1403-D134-BAAADF89A42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solidFill>
                  <a:prstClr val="black"/>
                </a:solidFill>
                <a:cs typeface="Calibri"/>
              </a:rPr>
              <a:t>4. Purpose:</a:t>
            </a:r>
            <a:r>
              <a:rPr lang="en-AU" sz="1200" dirty="0">
                <a:solidFill>
                  <a:prstClr val="black"/>
                </a:solidFill>
                <a:cs typeface="Calibri"/>
              </a:rPr>
              <a:t> </a:t>
            </a:r>
            <a:r>
              <a:rPr lang="en-AU" sz="1200" b="0" i="0" u="none" strike="noStrike" kern="1200" cap="none" spc="0" normalizeH="0" baseline="0" noProof="0" dirty="0">
                <a:ln>
                  <a:noFill/>
                </a:ln>
                <a:solidFill>
                  <a:prstClr val="black"/>
                </a:solidFill>
                <a:effectLst/>
                <a:uLnTx/>
                <a:uFillTx/>
                <a:cs typeface="Calibri"/>
              </a:rPr>
              <a:t>To introduce the </a:t>
            </a:r>
            <a:r>
              <a:rPr lang="en-AU" sz="1200" dirty="0">
                <a:solidFill>
                  <a:prstClr val="black"/>
                </a:solidFill>
                <a:cs typeface="Calibri"/>
              </a:rPr>
              <a:t>purpose</a:t>
            </a:r>
            <a:r>
              <a:rPr lang="en-AU" sz="1200" b="0" i="0" u="none" strike="noStrike" kern="1200" cap="none" spc="0" normalizeH="0" baseline="0" noProof="0" dirty="0">
                <a:ln>
                  <a:noFill/>
                </a:ln>
                <a:solidFill>
                  <a:prstClr val="black"/>
                </a:solidFill>
                <a:effectLst/>
                <a:uLnTx/>
                <a:uFillTx/>
                <a:cs typeface="Calibri"/>
              </a:rPr>
              <a:t> and outcomes for the workshop.</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u="none" strike="noStrike" kern="1200" cap="none" spc="0" normalizeH="0" baseline="0" noProof="0" dirty="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u="none" strike="noStrike" kern="1200" cap="none" spc="0" normalizeH="0" baseline="0" noProof="0" dirty="0">
                <a:ln>
                  <a:noFill/>
                </a:ln>
                <a:solidFill>
                  <a:prstClr val="black"/>
                </a:solidFill>
                <a:effectLst/>
                <a:uLnTx/>
                <a:uFillTx/>
                <a:cs typeface="Calibri"/>
              </a:rPr>
              <a:t>Time: </a:t>
            </a:r>
            <a:r>
              <a:rPr lang="en-AU" sz="1200" b="0" i="0" u="none" strike="noStrike" kern="1200" cap="none" spc="0" normalizeH="0" baseline="0" noProof="0" dirty="0">
                <a:ln>
                  <a:noFill/>
                </a:ln>
                <a:solidFill>
                  <a:prstClr val="black"/>
                </a:solidFill>
                <a:effectLst/>
                <a:uLnTx/>
                <a:uFillTx/>
                <a:cs typeface="Calibri"/>
              </a:rPr>
              <a:t>2 minutes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i="0" u="none" strike="noStrike" kern="1200" cap="none" spc="0" normalizeH="0" baseline="0" noProof="0" dirty="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u="none" strike="noStrike" kern="1200" cap="none" spc="0" normalizeH="0" baseline="0" noProof="0" dirty="0">
                <a:ln>
                  <a:noFill/>
                </a:ln>
                <a:solidFill>
                  <a:prstClr val="black"/>
                </a:solidFill>
                <a:effectLst/>
                <a:uLnTx/>
                <a:uFillTx/>
                <a:cs typeface="Calibri"/>
              </a:rPr>
              <a:t>Presenter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u="none" strike="noStrike" kern="1200" cap="none" spc="0" normalizeH="0" baseline="0" noProof="0" dirty="0">
                <a:ln>
                  <a:noFill/>
                </a:ln>
                <a:solidFill>
                  <a:prstClr val="black"/>
                </a:solidFill>
                <a:effectLst/>
                <a:uLnTx/>
                <a:uFillTx/>
                <a:cs typeface="Calibri"/>
              </a:rPr>
              <a:t>On the screen you can see the </a:t>
            </a:r>
            <a:r>
              <a:rPr lang="en-AU" sz="1200" dirty="0">
                <a:solidFill>
                  <a:prstClr val="black"/>
                </a:solidFill>
                <a:cs typeface="Calibri"/>
              </a:rPr>
              <a:t>purpose</a:t>
            </a:r>
            <a:r>
              <a:rPr lang="en-AU" sz="1200" b="0" i="0" u="none" strike="noStrike" kern="1200" cap="none" spc="0" normalizeH="0" baseline="0" noProof="0" dirty="0">
                <a:ln>
                  <a:noFill/>
                </a:ln>
                <a:solidFill>
                  <a:prstClr val="black"/>
                </a:solidFill>
                <a:effectLst/>
                <a:uLnTx/>
                <a:uFillTx/>
                <a:cs typeface="Calibri"/>
              </a:rPr>
              <a:t> and outcomes of the session.</a:t>
            </a:r>
            <a:endParaRPr lang="en-AU" sz="1200" b="1" i="1" u="none" strike="noStrike" kern="1200" cap="none" spc="0" normalizeH="0" baseline="0" noProof="0" dirty="0">
              <a:ln>
                <a:noFill/>
              </a:ln>
              <a:solidFill>
                <a:prstClr val="black"/>
              </a:solidFill>
              <a:effectLst/>
              <a:uLnTx/>
              <a:uFillTx/>
              <a:cs typeface="Calibri"/>
            </a:endParaRPr>
          </a:p>
          <a:p>
            <a:endParaRPr lang="en-AU" sz="1200" dirty="0"/>
          </a:p>
          <a:p>
            <a:pPr rtl="0"/>
            <a:r>
              <a:rPr lang="en-AU" sz="1200" b="0" i="0" kern="1200" dirty="0">
                <a:solidFill>
                  <a:schemeClr val="tx1"/>
                </a:solidFill>
                <a:effectLst/>
                <a:ea typeface="+mn-ea"/>
                <a:cs typeface="+mn-cs"/>
              </a:rPr>
              <a:t>Today, the professional learning will explore sample units across the four key learning areas to understand the common lesson structure that supports effective teaching and learning. Then examine how key unit features guide our planning for assessment and differentiation, ensuring all students’ needs are met. Additionally, discuss the organisation of school-ready resources for Term 1, 2026, so that teaching materials are readily accessible. Then highlight the importance of key vocabulary lists to support EAL/D students and enhance whole-class planning. Last, identify next steps for 2026 readiness at both year and stage levels, outlining clear actions for leaders and classroom teachers to ensure a smooth and successful start</a:t>
            </a:r>
          </a:p>
          <a:p>
            <a:pPr rtl="0"/>
            <a:endParaRPr lang="en-AU" sz="1200" dirty="0"/>
          </a:p>
          <a:p>
            <a:pPr rtl="0"/>
            <a:r>
              <a:rPr lang="en-AU" sz="1200" dirty="0"/>
              <a:t>For multi-age schools, implementation of the new syllabuses can be deferred until they are mandatory in 2027. Early adoption is possible, though supporting resources may be limited. Primary Curriculum acknowledge the unique challenges of multi-age settings and will provide ongoing communication and support to assist with planning and integration. The extended familiarisation period offers time to adapt units thoughtfully to diverse classroom contexts while preparing for mandatory implementation.</a:t>
            </a:r>
          </a:p>
          <a:p>
            <a:pPr rtl="0"/>
            <a:endParaRPr lang="en-AU" sz="1200" dirty="0"/>
          </a:p>
          <a:p>
            <a:r>
              <a:rPr lang="en-AU" sz="1200" b="1" kern="1200" dirty="0">
                <a:solidFill>
                  <a:schemeClr val="tx1"/>
                </a:solidFill>
                <a:effectLst/>
                <a:ea typeface="+mn-ea"/>
                <a:cs typeface="+mn-cs"/>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solidFill>
                <a:prstClr val="black"/>
              </a:solidFill>
              <a:cs typeface="Calibri"/>
            </a:endParaRPr>
          </a:p>
        </p:txBody>
      </p:sp>
      <p:sp>
        <p:nvSpPr>
          <p:cNvPr id="4" name="Slide Number Placeholder 3">
            <a:extLst>
              <a:ext uri="{FF2B5EF4-FFF2-40B4-BE49-F238E27FC236}">
                <a16:creationId xmlns:a16="http://schemas.microsoft.com/office/drawing/2014/main" id="{00FEA3DD-629D-3F31-871D-C4C8AF9354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CC790-B39B-3749-AD09-DE446100E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686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E3EB1-3F86-4FED-E0CA-A71732FCC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643EF-7889-0FC4-D70F-EA71BEF0EA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E1D23A-E6CA-49C8-9099-4960E9254CA9}"/>
              </a:ext>
            </a:extLst>
          </p:cNvPr>
          <p:cNvSpPr>
            <a:spLocks noGrp="1"/>
          </p:cNvSpPr>
          <p:nvPr>
            <p:ph type="body" idx="1"/>
          </p:nvPr>
        </p:nvSpPr>
        <p:spPr/>
        <p:txBody>
          <a:bodyPr/>
          <a:lstStyle/>
          <a:p>
            <a:r>
              <a:rPr lang="en-AU" sz="1200" b="1" dirty="0">
                <a:solidFill>
                  <a:srgbClr val="242424"/>
                </a:solidFill>
              </a:rPr>
              <a:t>40. Purpose: </a:t>
            </a:r>
            <a:r>
              <a:rPr lang="en-AU" sz="1200" b="0" dirty="0">
                <a:solidFill>
                  <a:srgbClr val="242424"/>
                </a:solidFill>
              </a:rPr>
              <a:t>T</a:t>
            </a:r>
            <a:r>
              <a:rPr lang="en-AU" sz="1200" dirty="0">
                <a:solidFill>
                  <a:srgbClr val="242424"/>
                </a:solidFill>
              </a:rPr>
              <a:t>o outline the Teaching advice being incorporated into lessons throughout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1 minute</a:t>
            </a:r>
            <a:endParaRPr lang="en-AU" sz="1200" dirty="0">
              <a:solidFill>
                <a:srgbClr val="444444"/>
              </a:solidFill>
            </a:endParaRPr>
          </a:p>
          <a:p>
            <a:endParaRPr lang="en-AU" sz="1200" b="1" dirty="0">
              <a:solidFill>
                <a:srgbClr val="242424"/>
              </a:solidFill>
            </a:endParaRPr>
          </a:p>
          <a:p>
            <a:r>
              <a:rPr lang="en-AU" sz="1200" b="1" dirty="0">
                <a:solidFill>
                  <a:srgbClr val="242424"/>
                </a:solidFill>
              </a:rPr>
              <a:t>Presenter notes:</a:t>
            </a:r>
            <a:endParaRPr lang="en-AU" sz="1200" dirty="0">
              <a:solidFill>
                <a:srgbClr val="24242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The NESA teaching advice calls out that “Venn diagrams, charts, timelines and tables provide a scaffold for organising and comparing ideas. Through presenting information in this way, students can be supported to see that communication is a constant while the mode and media may have changed.”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Throughout the unit students are provided with engaging activities some of which are displayed on the screen. For example, Resource 8c a Venn diagram, Resource 13b a chart and Resource 11 a table to investigate changes in communication over time.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An additional activity is a class timeline that is updated with different forms of communication as they are introduced. Students sequence these items, creating a visual reference to support their learning. This timeline helps activate prior knowledge and builds schema throughout the lessons.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a:extLst>
              <a:ext uri="{FF2B5EF4-FFF2-40B4-BE49-F238E27FC236}">
                <a16:creationId xmlns:a16="http://schemas.microsoft.com/office/drawing/2014/main" id="{2C67A039-7751-9C52-E908-11566316543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05074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solidFill>
                  <a:srgbClr val="242424"/>
                </a:solidFill>
              </a:rPr>
              <a:t>41. Purpose: </a:t>
            </a:r>
            <a:r>
              <a:rPr lang="en-AU" sz="1200" b="0" dirty="0">
                <a:solidFill>
                  <a:srgbClr val="242424"/>
                </a:solidFill>
              </a:rPr>
              <a:t>To outline the Teaching advice being incorporated into lessons throughout the unit.</a:t>
            </a:r>
            <a:endParaRPr lang="en-AU" sz="1200" dirty="0">
              <a:solidFill>
                <a:srgbClr val="24242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50 seconds</a:t>
            </a:r>
            <a:endParaRPr lang="en-AU" sz="1200" dirty="0">
              <a:solidFill>
                <a:srgbClr val="444444"/>
              </a:solidFill>
            </a:endParaRPr>
          </a:p>
          <a:p>
            <a:endParaRPr lang="en-AU" sz="1200" b="1" dirty="0">
              <a:solidFill>
                <a:srgbClr val="242424"/>
              </a:solidFill>
            </a:endParaRPr>
          </a:p>
          <a:p>
            <a:r>
              <a:rPr lang="en-AU" sz="1200" b="1" dirty="0">
                <a:solidFill>
                  <a:srgbClr val="242424"/>
                </a:solidFill>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dirty="0"/>
              <a:t>Continuing to look at communication, throughout the unit students will use a variety of artefacts and sources as evidence to explore how communication has changed over time. Through hands-on activities, students explore different types of communication methods and use these artefacts to investigate how communication methods have evolved.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solidFill>
                  <a:srgbClr val="000000"/>
                </a:solidFill>
              </a:rPr>
              <a:t>One activity features a communication display designed to help students observe and describe changes over time. It begins with present communication methods and following a guest speaker, who shares changes they've witnessed in their lifetime, moves to looking at the recent and ancient past. </a:t>
            </a:r>
          </a:p>
          <a:p>
            <a:endParaRPr lang="en-AU" sz="1200" b="1" dirty="0">
              <a:solidFill>
                <a:srgbClr val="242424"/>
              </a:solidFill>
            </a:endParaRPr>
          </a:p>
          <a:p>
            <a:r>
              <a:rPr lang="en-AU" sz="1200" b="0" dirty="0">
                <a:solidFill>
                  <a:srgbClr val="242424"/>
                </a:solidFill>
              </a:rPr>
              <a:t>The images on screen are from a lesson where students examine ancient communication forms including the clay tablet, papyrus and quill. They use images, stories, video clips and Venn diagrams to </a:t>
            </a:r>
            <a:r>
              <a:rPr lang="en-AU" sz="1200" b="0" kern="1200" dirty="0">
                <a:solidFill>
                  <a:schemeClr val="tx1"/>
                </a:solidFill>
                <a:effectLst/>
              </a:rPr>
              <a:t>compare evidence to describe changes in written communication over time.  These images are sequenced on a class timeline and compared to written communication methods today. </a:t>
            </a:r>
          </a:p>
          <a:p>
            <a:endParaRPr lang="en-AU" sz="1200" b="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solidFill>
                  <a:srgbClr val="242424"/>
                </a:solidFill>
              </a:rPr>
              <a:t>[NEXT SLIDE]</a:t>
            </a:r>
            <a:endParaRPr lang="en-US" sz="1200" dirty="0"/>
          </a:p>
          <a:p>
            <a:endParaRPr lang="en-AU" b="0"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651358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solidFill>
                  <a:srgbClr val="242424"/>
                </a:solidFill>
              </a:rPr>
              <a:t>42. Purpose: </a:t>
            </a:r>
            <a:r>
              <a:rPr lang="en-AU" sz="1200" b="0" dirty="0">
                <a:solidFill>
                  <a:srgbClr val="242424"/>
                </a:solidFill>
              </a:rPr>
              <a:t>To</a:t>
            </a:r>
            <a:r>
              <a:rPr lang="en-AU" sz="1200" dirty="0">
                <a:solidFill>
                  <a:srgbClr val="242424"/>
                </a:solidFill>
              </a:rPr>
              <a:t> explore enduring communication forms.</a:t>
            </a:r>
          </a:p>
          <a:p>
            <a:endParaRPr lang="en-AU" sz="1200" b="1" dirty="0">
              <a:solidFill>
                <a:srgbClr val="242424"/>
              </a:solidFill>
            </a:endParaRPr>
          </a:p>
          <a:p>
            <a:r>
              <a:rPr lang="en-AU" sz="1200" b="1" dirty="0">
                <a:solidFill>
                  <a:srgbClr val="242424"/>
                </a:solidFill>
              </a:rPr>
              <a:t>Time: </a:t>
            </a:r>
            <a:r>
              <a:rPr lang="en-AU" sz="1200" dirty="0">
                <a:solidFill>
                  <a:srgbClr val="242424"/>
                </a:solidFill>
              </a:rPr>
              <a:t>30 seconds</a:t>
            </a:r>
            <a:endParaRPr lang="en-AU" sz="1200" dirty="0">
              <a:solidFill>
                <a:srgbClr val="444444"/>
              </a:solidFill>
            </a:endParaRPr>
          </a:p>
          <a:p>
            <a:endParaRPr lang="en-AU" sz="1200" b="1" dirty="0">
              <a:solidFill>
                <a:srgbClr val="242424"/>
              </a:solidFill>
            </a:endParaRPr>
          </a:p>
          <a:p>
            <a:r>
              <a:rPr lang="en-AU" sz="1200" b="1" dirty="0">
                <a:solidFill>
                  <a:srgbClr val="242424"/>
                </a:solidFill>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In addition to exploring how communication has changed over time globally, the unit also guides students to examine enduring forms of Aboriginal communication as powerful ways of sharing knowledge across generations.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Students examine evidence of storytelling as a continuous form of oral communication and evidence </a:t>
            </a:r>
            <a:r>
              <a:rPr lang="en-US" sz="1200" dirty="0"/>
              <a:t>that stories and knowledge were shared through pictures created on Country.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dirty="0"/>
          </a:p>
          <a:p>
            <a:r>
              <a:rPr lang="en-AU" sz="1200" dirty="0"/>
              <a:t>One lesson in the unit explores rock art, focusing on handprints as an early form of communication that often indicated who was present. Students then make a meaningful connection by creating their own handprints to represent the number of people present in the class.</a:t>
            </a:r>
          </a:p>
          <a:p>
            <a:endParaRPr lang="en-US"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solidFill>
                  <a:srgbClr val="242424"/>
                </a:solidFill>
              </a:rPr>
              <a:t>[NEXT SLIDE]</a:t>
            </a:r>
            <a:endParaRPr lang="en-US" sz="1200" dirty="0"/>
          </a:p>
          <a:p>
            <a:endParaRPr lang="en-US" sz="1600"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73910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F8809-CF9C-9907-C831-38B1254F93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955C4F-F8A8-72FC-7F89-BAC55D741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585D8C-C294-04DF-67AD-08F5880EE55E}"/>
              </a:ext>
            </a:extLst>
          </p:cNvPr>
          <p:cNvSpPr>
            <a:spLocks noGrp="1"/>
          </p:cNvSpPr>
          <p:nvPr>
            <p:ph type="body" idx="1"/>
          </p:nvPr>
        </p:nvSpPr>
        <p:spPr/>
        <p:txBody>
          <a:bodyPr/>
          <a:lstStyle/>
          <a:p>
            <a:r>
              <a:rPr lang="en-AU" sz="1200" b="1" dirty="0">
                <a:solidFill>
                  <a:srgbClr val="242424"/>
                </a:solidFill>
              </a:rPr>
              <a:t>43. Purpose: </a:t>
            </a:r>
            <a:r>
              <a:rPr lang="en-AU" sz="1200" b="0" dirty="0">
                <a:solidFill>
                  <a:srgbClr val="242424"/>
                </a:solidFill>
              </a:rPr>
              <a:t>T</a:t>
            </a:r>
            <a:r>
              <a:rPr lang="en-AU" sz="1200" dirty="0">
                <a:solidFill>
                  <a:srgbClr val="242424"/>
                </a:solidFill>
              </a:rPr>
              <a:t>o highlight activities within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1 minute</a:t>
            </a:r>
          </a:p>
          <a:p>
            <a:endParaRPr lang="en-AU" sz="1200" dirty="0">
              <a:solidFill>
                <a:srgbClr val="242424"/>
              </a:solidFill>
            </a:endParaRPr>
          </a:p>
          <a:p>
            <a:r>
              <a:rPr lang="en-AU" sz="1200" b="1" dirty="0">
                <a:solidFill>
                  <a:srgbClr val="242424"/>
                </a:solidFill>
              </a:rPr>
              <a:t>Presenter notes:</a:t>
            </a:r>
          </a:p>
          <a:p>
            <a:r>
              <a:rPr lang="en-AU" sz="1200" b="0" i="1" dirty="0">
                <a:solidFill>
                  <a:srgbClr val="242424"/>
                </a:solidFill>
              </a:rPr>
              <a:t>Press play to start the onscreen video this will play in background (there is no sound). Presenter to pause while the video begins and then read below presenter notes.</a:t>
            </a:r>
          </a:p>
          <a:p>
            <a:endParaRPr lang="en-AU" sz="1200" dirty="0">
              <a:solidFill>
                <a:srgbClr val="444444"/>
              </a:solidFill>
            </a:endParaRPr>
          </a:p>
          <a:p>
            <a:r>
              <a:rPr lang="en-AU" sz="1200" dirty="0">
                <a:solidFill>
                  <a:srgbClr val="000000"/>
                </a:solidFill>
              </a:rPr>
              <a:t>As a final activity students explore the significant changes in communication technologies that have connected Australia to the world, focusing on examples such as computers, satellites and internet technology. They sequence them and add them to a timeline to understand the progression of communication methods over time. Using a range of evidence, students discuss how communication via the internet has affected people’s lives and draw conclusions about why communication has changed. Throughout the lesson, they apply Tier 2 and Tier 3 vocabulary to articulate their understanding of these technological advancements and their impact on peoples' lives. This allows students to synthesise their understanding of both traditional and present communication methods, recognising the significance of cultural continuity alongside technological advancement and drawing informed conclusions about how and why communication continues to evolve.</a:t>
            </a:r>
          </a:p>
          <a:p>
            <a:endParaRPr lang="en-AU" sz="1200" dirty="0"/>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7A8D47C8-EAC6-449B-FF4B-B8503C624EF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000640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44. Purpose: </a:t>
            </a:r>
            <a:r>
              <a:rPr lang="en-AU" dirty="0"/>
              <a:t>To reflect on the units presented and take notes. </a:t>
            </a:r>
          </a:p>
          <a:p>
            <a:endParaRPr lang="en-AU" dirty="0"/>
          </a:p>
          <a:p>
            <a:r>
              <a:rPr lang="en-AU" b="1" dirty="0"/>
              <a:t>Time: </a:t>
            </a:r>
            <a:r>
              <a:rPr lang="en-AU" dirty="0"/>
              <a:t>5 minutes</a:t>
            </a:r>
          </a:p>
          <a:p>
            <a:endParaRPr lang="en-AU" dirty="0"/>
          </a:p>
          <a:p>
            <a:r>
              <a:rPr lang="en-AU" b="1" dirty="0"/>
              <a:t>Presenter notes: </a:t>
            </a:r>
          </a:p>
          <a:p>
            <a:r>
              <a:rPr lang="en-AU" b="0" dirty="0"/>
              <a:t>We would like to give you some time now to reflect on what you have seen, make some notes and start to think about what this could look like in your school context. </a:t>
            </a:r>
          </a:p>
          <a:p>
            <a:endParaRPr lang="en-AU" b="0" dirty="0"/>
          </a:p>
          <a:p>
            <a:r>
              <a:rPr lang="en-AU" b="0" dirty="0"/>
              <a:t>In your participant workbook you will find the reflection section and a heading for each KLA. </a:t>
            </a:r>
          </a:p>
          <a:p>
            <a:endParaRPr lang="en-AU" dirty="0"/>
          </a:p>
          <a:p>
            <a:r>
              <a:rPr lang="en-AU" dirty="0"/>
              <a:t>You will have 5minutes to add some notes.</a:t>
            </a:r>
          </a:p>
          <a:p>
            <a:endParaRPr lang="en-AU" dirty="0"/>
          </a:p>
          <a:p>
            <a:r>
              <a:rPr lang="en-AU" b="0" i="1" dirty="0"/>
              <a:t>After 5 minutes</a:t>
            </a:r>
          </a:p>
          <a:p>
            <a:endParaRPr lang="en-AU" dirty="0"/>
          </a:p>
          <a:p>
            <a:r>
              <a:rPr lang="en-AU" dirty="0"/>
              <a:t>We will be referring to this activity again after each KLA unit walkthrough. </a:t>
            </a:r>
          </a:p>
          <a:p>
            <a:endParaRPr lang="en-AU" dirty="0"/>
          </a:p>
          <a:p>
            <a:r>
              <a:rPr lang="en-AU" b="1" dirty="0"/>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134158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1940A-8F83-864D-F08E-F08E05A5B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B2D81-D833-E361-956F-59EDFCA1F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8833B-D861-55F7-7884-6985A710B530}"/>
              </a:ext>
            </a:extLst>
          </p:cNvPr>
          <p:cNvSpPr>
            <a:spLocks noGrp="1"/>
          </p:cNvSpPr>
          <p:nvPr>
            <p:ph type="body" idx="1"/>
          </p:nvPr>
        </p:nvSpPr>
        <p:spPr/>
        <p:txBody>
          <a:bodyPr/>
          <a:lstStyle/>
          <a:p>
            <a:r>
              <a:rPr lang="en-US" sz="1200" b="1" dirty="0">
                <a:ea typeface="Calibri"/>
                <a:cs typeface="Calibri"/>
              </a:rPr>
              <a:t>45. Purpose: </a:t>
            </a:r>
            <a:r>
              <a:rPr lang="en-AU" sz="1200" b="0" dirty="0">
                <a:ea typeface="Calibri"/>
                <a:cs typeface="Calibri"/>
              </a:rPr>
              <a:t>To preview the first 2 Science and technology Stage 1 Units.</a:t>
            </a:r>
            <a:endParaRPr lang="en-US" sz="1200" b="0" dirty="0">
              <a:ea typeface="Calibri"/>
              <a:cs typeface="Calibri"/>
            </a:endParaRPr>
          </a:p>
          <a:p>
            <a:endParaRPr lang="en-US" sz="1200" b="1" dirty="0">
              <a:ea typeface="Calibri"/>
              <a:cs typeface="Calibri"/>
            </a:endParaRPr>
          </a:p>
          <a:p>
            <a:r>
              <a:rPr lang="en-US" sz="1200" b="1" dirty="0">
                <a:ea typeface="Calibri"/>
                <a:cs typeface="Calibri"/>
              </a:rPr>
              <a:t>Time: </a:t>
            </a:r>
            <a:r>
              <a:rPr lang="en-US" sz="1200" dirty="0">
                <a:ea typeface="Calibri"/>
                <a:cs typeface="Calibri"/>
              </a:rPr>
              <a:t>5</a:t>
            </a:r>
            <a:r>
              <a:rPr lang="en-US" sz="1200" b="0" dirty="0">
                <a:ea typeface="Calibri"/>
                <a:cs typeface="Calibri"/>
              </a:rPr>
              <a:t> seconds</a:t>
            </a:r>
          </a:p>
          <a:p>
            <a:endParaRPr lang="en-US" sz="1200" b="1" dirty="0">
              <a:ea typeface="Calibri"/>
              <a:cs typeface="Calibri"/>
            </a:endParaRPr>
          </a:p>
          <a:p>
            <a:r>
              <a:rPr lang="en-US" sz="1200" b="1" dirty="0">
                <a:ea typeface="Calibri"/>
                <a:cs typeface="Calibri"/>
              </a:rPr>
              <a:t>Presenter notes:</a:t>
            </a:r>
          </a:p>
          <a:p>
            <a:r>
              <a:rPr lang="en-AU" sz="1200" b="0" dirty="0">
                <a:ea typeface="Calibri"/>
                <a:cs typeface="Calibri"/>
              </a:rPr>
              <a:t>Let’s explore Science and technology Unit 1.</a:t>
            </a:r>
            <a:endParaRPr lang="en-AU" sz="1200" b="1" dirty="0">
              <a:ea typeface="Calibri"/>
              <a:cs typeface="Calibri"/>
            </a:endParaRP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6D360B24-BDAF-A098-47BF-4DE92D4144A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871893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D9CED-DBDA-F267-908D-5620D726D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C83BD-34A2-55EA-54D2-233307844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9D2E7-69D7-268F-3AE7-FD507F16BEA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ea typeface="Calibri"/>
                <a:cs typeface="Calibri"/>
              </a:rPr>
              <a:t>46. Purpose: </a:t>
            </a:r>
            <a:r>
              <a:rPr lang="en-GB" sz="1200" b="0" kern="1200" dirty="0">
                <a:solidFill>
                  <a:schemeClr val="tx1"/>
                </a:solidFill>
                <a:effectLst/>
                <a:ea typeface="Calibri"/>
                <a:cs typeface="Calibri"/>
              </a:rPr>
              <a:t>T</a:t>
            </a:r>
            <a:r>
              <a:rPr lang="en-GB" sz="1200" b="0" kern="1200" dirty="0">
                <a:solidFill>
                  <a:schemeClr val="tx1"/>
                </a:solidFill>
                <a:effectLst/>
              </a:rPr>
              <a:t>o provide an overview of the unit</a:t>
            </a:r>
            <a:endParaRPr lang="en-US" sz="1200" b="1"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dirty="0">
              <a:ea typeface="Calibri"/>
              <a:cs typeface="Calibri"/>
            </a:endParaRPr>
          </a:p>
          <a:p>
            <a:r>
              <a:rPr lang="en-US" sz="1200" b="1" dirty="0">
                <a:ea typeface="Calibri"/>
                <a:cs typeface="Calibri"/>
              </a:rPr>
              <a:t>Time: </a:t>
            </a:r>
            <a:r>
              <a:rPr lang="en-US" sz="1200" dirty="0">
                <a:ea typeface="Calibri"/>
                <a:cs typeface="Calibri"/>
              </a:rPr>
              <a:t>30</a:t>
            </a:r>
            <a:r>
              <a:rPr lang="en-US" sz="1200" b="0" dirty="0">
                <a:ea typeface="Calibri"/>
                <a:cs typeface="Calibri"/>
              </a:rPr>
              <a:t> seconds</a:t>
            </a:r>
          </a:p>
          <a:p>
            <a:endParaRPr lang="en-US" sz="1200" b="1" dirty="0">
              <a:ea typeface="Calibri"/>
              <a:cs typeface="Calibri"/>
            </a:endParaRPr>
          </a:p>
          <a:p>
            <a:r>
              <a:rPr lang="en-US" sz="1200" b="1" dirty="0">
                <a:ea typeface="Calibri"/>
                <a:cs typeface="Calibri"/>
              </a:rPr>
              <a:t>Presenter notes:</a:t>
            </a:r>
          </a:p>
          <a:p>
            <a:r>
              <a:rPr lang="en-AU" sz="1200" dirty="0">
                <a:ea typeface="Calibri"/>
                <a:cs typeface="Calibri"/>
              </a:rPr>
              <a:t>This unit marks the beginning of students’ science and technology learning in Stage 1. They investigate the life cycles of plants and animals, exploring how living things grow and change. Students also learn how both scientists and Aboriginal Peoples have observed, recorded and passed on knowledge about these changes over time. As part of their inquiry, students collect and group data from a local habitat and use digital tools to record their observations. They also create simple sequential algorithms to control digital devices. Finally, students examine how scientists use evidence from the past to investigate plants and animals that are now extinct, building their understanding of how the natural world has changed over time.</a:t>
            </a:r>
            <a:endParaRPr lang="en-GB" sz="1200" dirty="0">
              <a:ea typeface="Calibri"/>
              <a:cs typeface="Calibri"/>
            </a:endParaRPr>
          </a:p>
          <a:p>
            <a:endParaRPr lang="en-AU" sz="12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Image Credit: Canva Education. 2025. Images via Canva. </a:t>
            </a:r>
            <a:r>
              <a:rPr lang="en-AU" sz="1200" dirty="0">
                <a:hlinkClick r:id="rId3"/>
              </a:rPr>
              <a:t>https://www.canva.com/</a:t>
            </a:r>
            <a:r>
              <a:rPr lang="en-AU" sz="1200" dirty="0"/>
              <a:t> accessed 30 Sept 2025.</a:t>
            </a:r>
            <a:endParaRPr lang="en-AU" sz="1200" b="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endParaRPr lang="en-AU" b="0" dirty="0"/>
          </a:p>
          <a:p>
            <a:endParaRPr lang="en-AU" dirty="0"/>
          </a:p>
        </p:txBody>
      </p:sp>
      <p:sp>
        <p:nvSpPr>
          <p:cNvPr id="4" name="Slide Number Placeholder 3">
            <a:extLst>
              <a:ext uri="{FF2B5EF4-FFF2-40B4-BE49-F238E27FC236}">
                <a16:creationId xmlns:a16="http://schemas.microsoft.com/office/drawing/2014/main" id="{F753784D-8C28-AE22-E882-58D509D4B6C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228790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7B6C7-90EB-9049-AA57-3C8117A44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FDF4F-21D6-D45F-D4B0-A5D12A2EA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39EC6-738D-B8D3-D0E2-0AF3D2D7D1AB}"/>
              </a:ext>
            </a:extLst>
          </p:cNvPr>
          <p:cNvSpPr>
            <a:spLocks noGrp="1"/>
          </p:cNvSpPr>
          <p:nvPr>
            <p:ph type="body" idx="1"/>
          </p:nvPr>
        </p:nvSpPr>
        <p:spPr/>
        <p:txBody>
          <a:bodyPr/>
          <a:lstStyle/>
          <a:p>
            <a:r>
              <a:rPr lang="en-AU" sz="1200" b="1" dirty="0">
                <a:solidFill>
                  <a:srgbClr val="242424"/>
                </a:solidFill>
              </a:rPr>
              <a:t>47. Purpose: </a:t>
            </a:r>
            <a:r>
              <a:rPr lang="en-AU" sz="1200" b="0" dirty="0">
                <a:solidFill>
                  <a:srgbClr val="242424"/>
                </a:solidFill>
              </a:rPr>
              <a:t>To</a:t>
            </a:r>
            <a:r>
              <a:rPr lang="en-AU" sz="1200" dirty="0">
                <a:solidFill>
                  <a:srgbClr val="242424"/>
                </a:solidFill>
              </a:rPr>
              <a:t> outline the outcomes and content 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1 minute</a:t>
            </a:r>
            <a:endParaRPr lang="en-AU" sz="1200" dirty="0">
              <a:solidFill>
                <a:srgbClr val="242424"/>
              </a:solidFill>
            </a:endParaRPr>
          </a:p>
          <a:p>
            <a:endParaRPr lang="en-US" sz="1200" dirty="0">
              <a:solidFill>
                <a:srgbClr val="444444"/>
              </a:solidFill>
            </a:endParaRPr>
          </a:p>
          <a:p>
            <a:r>
              <a:rPr lang="en-AU" sz="1200" b="1" dirty="0">
                <a:solidFill>
                  <a:srgbClr val="242424"/>
                </a:solidFill>
              </a:rPr>
              <a:t>Presenter notes:</a:t>
            </a:r>
          </a:p>
          <a:p>
            <a:r>
              <a:rPr lang="en-GB" sz="1200" dirty="0">
                <a:solidFill>
                  <a:srgbClr val="000000"/>
                </a:solidFill>
              </a:rPr>
              <a:t>The science focus area for the whole of Stage 1 is </a:t>
            </a:r>
            <a:r>
              <a:rPr lang="en-GB" sz="1200" i="1" dirty="0">
                <a:solidFill>
                  <a:srgbClr val="000000"/>
                </a:solidFill>
              </a:rPr>
              <a:t>Investigations of change provide knowledge and understanding.</a:t>
            </a:r>
            <a:endParaRPr lang="en-AU" sz="1200" dirty="0">
              <a:solidFill>
                <a:srgbClr val="444444"/>
              </a:solidFill>
            </a:endParaRPr>
          </a:p>
          <a:p>
            <a:r>
              <a:rPr lang="en-GB" sz="1200" dirty="0">
                <a:solidFill>
                  <a:srgbClr val="000000"/>
                </a:solidFill>
              </a:rPr>
              <a:t> </a:t>
            </a:r>
            <a:endParaRPr lang="en-AU" sz="1200" dirty="0">
              <a:solidFill>
                <a:srgbClr val="444444"/>
              </a:solidFill>
            </a:endParaRPr>
          </a:p>
          <a:p>
            <a:r>
              <a:rPr lang="en-GB" sz="1200" dirty="0">
                <a:solidFill>
                  <a:srgbClr val="000000"/>
                </a:solidFill>
              </a:rPr>
              <a:t>The Stage 1 Technologies focus area is </a:t>
            </a:r>
            <a:r>
              <a:rPr lang="en-GB" sz="1200" i="1" dirty="0">
                <a:solidFill>
                  <a:srgbClr val="000000"/>
                </a:solidFill>
              </a:rPr>
              <a:t>Design and digital solutions are created through knowledge and understanding</a:t>
            </a:r>
            <a:r>
              <a:rPr lang="en-GB" sz="1200" dirty="0">
                <a:solidFill>
                  <a:srgbClr val="000000"/>
                </a:solidFill>
              </a:rPr>
              <a:t>.</a:t>
            </a:r>
            <a:endParaRPr lang="en-AU" sz="1200" dirty="0">
              <a:solidFill>
                <a:srgbClr val="444444"/>
              </a:solidFill>
            </a:endParaRPr>
          </a:p>
          <a:p>
            <a:r>
              <a:rPr lang="en-GB" sz="1200" dirty="0">
                <a:solidFill>
                  <a:srgbClr val="000000"/>
                </a:solidFill>
              </a:rPr>
              <a:t> </a:t>
            </a:r>
            <a:endParaRPr lang="en-AU" sz="1200" dirty="0">
              <a:solidFill>
                <a:srgbClr val="444444"/>
              </a:solidFill>
            </a:endParaRPr>
          </a:p>
          <a:p>
            <a:r>
              <a:rPr lang="en-GB" sz="1200" dirty="0">
                <a:solidFill>
                  <a:srgbClr val="000000"/>
                </a:solidFill>
              </a:rPr>
              <a:t>It is important to keep the wording of each focus area front of mind as we unpack the content of the Stage 1 sample units.</a:t>
            </a:r>
            <a:endParaRPr lang="en-AU" sz="1200" dirty="0">
              <a:solidFill>
                <a:srgbClr val="444444"/>
              </a:solidFill>
            </a:endParaRPr>
          </a:p>
          <a:p>
            <a:endParaRPr lang="en-AU" sz="1200" dirty="0">
              <a:solidFill>
                <a:srgbClr val="444444"/>
              </a:solidFill>
            </a:endParaRPr>
          </a:p>
          <a:p>
            <a:r>
              <a:rPr lang="en-AU" sz="1200" dirty="0">
                <a:solidFill>
                  <a:srgbClr val="444444"/>
                </a:solidFill>
              </a:rPr>
              <a:t>Here are the outcomes for this unit. As the content is multi-faceted, we have bolded the aspects covered in this unit.</a:t>
            </a:r>
            <a:endParaRPr lang="en-AU" sz="1200" dirty="0"/>
          </a:p>
          <a:p>
            <a:endParaRPr lang="en-AU" sz="1200" dirty="0">
              <a:solidFill>
                <a:srgbClr val="444444"/>
              </a:solidFill>
            </a:endParaRPr>
          </a:p>
          <a:p>
            <a:r>
              <a:rPr lang="en-AU" sz="1200" dirty="0">
                <a:solidFill>
                  <a:srgbClr val="444444"/>
                </a:solidFill>
              </a:rPr>
              <a:t>As it is still early in the students Stage 1 learning journey, students may only demonstrate achievement of relevant parts of an outcome.</a:t>
            </a:r>
          </a:p>
          <a:p>
            <a:endParaRPr lang="en-AU" sz="1200" dirty="0">
              <a:solidFill>
                <a:srgbClr val="444444"/>
              </a:solidFill>
            </a:endParaRPr>
          </a:p>
          <a:p>
            <a:r>
              <a:rPr lang="en-AU" sz="1200" dirty="0">
                <a:solidFill>
                  <a:srgbClr val="444444"/>
                </a:solidFill>
              </a:rPr>
              <a:t>Just a reminder here that in science and technology, there is no requirement for an equal allocation of time between science and technology.</a:t>
            </a:r>
          </a:p>
          <a:p>
            <a:pPr marL="0" indent="0">
              <a:buFont typeface="Arial"/>
              <a:buNone/>
            </a:pPr>
            <a:endParaRPr lang="en-US" sz="1200" dirty="0">
              <a:ea typeface="Calibri"/>
              <a:cs typeface="Calibri"/>
            </a:endParaRPr>
          </a:p>
          <a:p>
            <a:r>
              <a:rPr lang="en-US" sz="1200" dirty="0">
                <a:ea typeface="Calibri"/>
                <a:cs typeface="Calibri"/>
              </a:rPr>
              <a:t>Take a moment to read through the content points covered in this unit. </a:t>
            </a:r>
          </a:p>
          <a:p>
            <a:endParaRPr lang="en-US" sz="1200" i="1" dirty="0">
              <a:solidFill>
                <a:srgbClr val="000000"/>
              </a:solidFill>
              <a:ea typeface="Calibri"/>
              <a:cs typeface="Calibri"/>
            </a:endParaRPr>
          </a:p>
          <a:p>
            <a:endParaRPr lang="en-US" sz="1200" dirty="0">
              <a:solidFill>
                <a:srgbClr val="000000"/>
              </a:solidFill>
              <a:ea typeface="Calibri"/>
              <a:cs typeface="Calibri"/>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46A0E129-8402-2760-7474-ED7D6AFBF2A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6284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A7ED0-D4DD-1E1D-11F6-C70498C09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E044B-0793-E771-5039-E5F233195A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5CBB8-157A-09FB-211B-0E11DF43CA5D}"/>
              </a:ext>
            </a:extLst>
          </p:cNvPr>
          <p:cNvSpPr>
            <a:spLocks noGrp="1"/>
          </p:cNvSpPr>
          <p:nvPr>
            <p:ph type="body" idx="1"/>
          </p:nvPr>
        </p:nvSpPr>
        <p:spPr/>
        <p:txBody>
          <a:bodyPr/>
          <a:lstStyle/>
          <a:p>
            <a:r>
              <a:rPr lang="en-AU" sz="1200" b="1" dirty="0">
                <a:solidFill>
                  <a:srgbClr val="242424"/>
                </a:solidFill>
              </a:rPr>
              <a:t>48. Purpose: </a:t>
            </a:r>
            <a:r>
              <a:rPr lang="en-AU" sz="1200" b="0" dirty="0">
                <a:solidFill>
                  <a:srgbClr val="242424"/>
                </a:solidFill>
              </a:rPr>
              <a:t>To</a:t>
            </a:r>
            <a:r>
              <a:rPr lang="en-AU" sz="1200" dirty="0">
                <a:solidFill>
                  <a:srgbClr val="242424"/>
                </a:solidFill>
              </a:rPr>
              <a:t> outline the outcomes and content 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1 minute</a:t>
            </a:r>
            <a:endParaRPr lang="en-AU" sz="1200" dirty="0">
              <a:solidFill>
                <a:srgbClr val="242424"/>
              </a:solidFill>
            </a:endParaRPr>
          </a:p>
          <a:p>
            <a:endParaRPr lang="en-US" sz="1200" dirty="0">
              <a:solidFill>
                <a:srgbClr val="444444"/>
              </a:solidFill>
            </a:endParaRPr>
          </a:p>
          <a:p>
            <a:r>
              <a:rPr lang="en-AU" sz="1200" b="1" dirty="0">
                <a:solidFill>
                  <a:srgbClr val="242424"/>
                </a:solidFill>
              </a:rPr>
              <a:t>Presenter notes:</a:t>
            </a:r>
          </a:p>
          <a:p>
            <a:r>
              <a:rPr lang="en-GB" sz="1200" dirty="0">
                <a:solidFill>
                  <a:srgbClr val="000000"/>
                </a:solidFill>
              </a:rPr>
              <a:t>The science focus area for the whole of Stage 1 is </a:t>
            </a:r>
            <a:r>
              <a:rPr lang="en-GB" sz="1200" i="1" dirty="0">
                <a:solidFill>
                  <a:srgbClr val="000000"/>
                </a:solidFill>
              </a:rPr>
              <a:t>Investigations of change provide knowledge and understanding.</a:t>
            </a:r>
            <a:endParaRPr lang="en-AU" sz="1200" dirty="0">
              <a:solidFill>
                <a:srgbClr val="444444"/>
              </a:solidFill>
            </a:endParaRPr>
          </a:p>
          <a:p>
            <a:r>
              <a:rPr lang="en-GB" sz="1200" dirty="0">
                <a:solidFill>
                  <a:srgbClr val="000000"/>
                </a:solidFill>
              </a:rPr>
              <a:t> </a:t>
            </a:r>
            <a:endParaRPr lang="en-AU" sz="1200" dirty="0">
              <a:solidFill>
                <a:srgbClr val="444444"/>
              </a:solidFill>
            </a:endParaRPr>
          </a:p>
          <a:p>
            <a:r>
              <a:rPr lang="en-GB" sz="1200" dirty="0">
                <a:solidFill>
                  <a:srgbClr val="000000"/>
                </a:solidFill>
              </a:rPr>
              <a:t>The Stage 1 Technologies focus area is </a:t>
            </a:r>
            <a:r>
              <a:rPr lang="en-GB" sz="1200" i="1" dirty="0">
                <a:solidFill>
                  <a:srgbClr val="000000"/>
                </a:solidFill>
              </a:rPr>
              <a:t>Design and digital solutions are created through knowledge and understanding</a:t>
            </a:r>
            <a:r>
              <a:rPr lang="en-GB" sz="1200" dirty="0">
                <a:solidFill>
                  <a:srgbClr val="000000"/>
                </a:solidFill>
              </a:rPr>
              <a:t>.</a:t>
            </a:r>
            <a:endParaRPr lang="en-AU" sz="1200" dirty="0">
              <a:solidFill>
                <a:srgbClr val="444444"/>
              </a:solidFill>
            </a:endParaRPr>
          </a:p>
          <a:p>
            <a:r>
              <a:rPr lang="en-GB" sz="1200" dirty="0">
                <a:solidFill>
                  <a:srgbClr val="000000"/>
                </a:solidFill>
              </a:rPr>
              <a:t> </a:t>
            </a:r>
            <a:endParaRPr lang="en-AU" sz="1200" dirty="0">
              <a:solidFill>
                <a:srgbClr val="444444"/>
              </a:solidFill>
            </a:endParaRPr>
          </a:p>
          <a:p>
            <a:r>
              <a:rPr lang="en-GB" sz="1200" dirty="0">
                <a:solidFill>
                  <a:srgbClr val="000000"/>
                </a:solidFill>
              </a:rPr>
              <a:t>It is important to keep the wording of each focus area front of mind as we unpack the content of the Stage 1 sample units.</a:t>
            </a:r>
            <a:endParaRPr lang="en-AU" sz="1200" dirty="0">
              <a:solidFill>
                <a:srgbClr val="444444"/>
              </a:solidFill>
            </a:endParaRPr>
          </a:p>
          <a:p>
            <a:endParaRPr lang="en-AU" sz="1200" dirty="0">
              <a:solidFill>
                <a:srgbClr val="444444"/>
              </a:solidFill>
            </a:endParaRPr>
          </a:p>
          <a:p>
            <a:r>
              <a:rPr lang="en-AU" sz="1200" dirty="0">
                <a:solidFill>
                  <a:srgbClr val="444444"/>
                </a:solidFill>
              </a:rPr>
              <a:t>Here are the outcomes for this unit. As the content is multi-faceted, we have bolded the aspects covered in this unit.</a:t>
            </a:r>
            <a:endParaRPr lang="en-AU" sz="1200" dirty="0"/>
          </a:p>
          <a:p>
            <a:endParaRPr lang="en-AU" sz="1200" dirty="0">
              <a:solidFill>
                <a:srgbClr val="444444"/>
              </a:solidFill>
            </a:endParaRPr>
          </a:p>
          <a:p>
            <a:r>
              <a:rPr lang="en-AU" sz="1200" dirty="0">
                <a:solidFill>
                  <a:srgbClr val="444444"/>
                </a:solidFill>
              </a:rPr>
              <a:t>As it is still early in the students Stage 1 learning journey, students may only demonstrate achievement of relevant parts of an outcome.</a:t>
            </a:r>
          </a:p>
          <a:p>
            <a:endParaRPr lang="en-AU" sz="1200" dirty="0">
              <a:solidFill>
                <a:srgbClr val="444444"/>
              </a:solidFill>
            </a:endParaRPr>
          </a:p>
          <a:p>
            <a:r>
              <a:rPr lang="en-AU" sz="1200" dirty="0">
                <a:solidFill>
                  <a:srgbClr val="444444"/>
                </a:solidFill>
              </a:rPr>
              <a:t>Just a reminder here that in science and technology, there is no requirement for an equal allocation of time between science and technology.</a:t>
            </a:r>
          </a:p>
          <a:p>
            <a:pPr marL="0" indent="0">
              <a:buFont typeface="Arial"/>
              <a:buNone/>
            </a:pPr>
            <a:endParaRPr lang="en-US" sz="1200" dirty="0">
              <a:ea typeface="Calibri"/>
              <a:cs typeface="Calibri"/>
            </a:endParaRPr>
          </a:p>
          <a:p>
            <a:r>
              <a:rPr lang="en-US" sz="1200" dirty="0">
                <a:ea typeface="Calibri"/>
                <a:cs typeface="Calibri"/>
              </a:rPr>
              <a:t>Take a moment to read through the content points covered in this unit.</a:t>
            </a:r>
            <a:endParaRPr lang="en-US" sz="1200" i="1" dirty="0">
              <a:solidFill>
                <a:srgbClr val="000000"/>
              </a:solidFill>
              <a:ea typeface="Calibri"/>
              <a:cs typeface="Calibri"/>
            </a:endParaRPr>
          </a:p>
          <a:p>
            <a:endParaRPr lang="en-US" sz="1200" dirty="0">
              <a:solidFill>
                <a:srgbClr val="000000"/>
              </a:solidFill>
              <a:ea typeface="Calibri"/>
              <a:cs typeface="Calibri"/>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C0EEBD6B-FDD5-1AA3-094B-B454E934631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661319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0239E-A5FB-F0C9-07DD-5AE919C973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9F759-EDA0-0827-AA9C-60EEB66964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1F567B-C406-4A68-ABAD-D301D16746A2}"/>
              </a:ext>
            </a:extLst>
          </p:cNvPr>
          <p:cNvSpPr>
            <a:spLocks noGrp="1"/>
          </p:cNvSpPr>
          <p:nvPr>
            <p:ph type="body" idx="1"/>
          </p:nvPr>
        </p:nvSpPr>
        <p:spPr/>
        <p:txBody>
          <a:bodyPr/>
          <a:lstStyle/>
          <a:p>
            <a:r>
              <a:rPr lang="en-AU" sz="1200" b="1" dirty="0">
                <a:solidFill>
                  <a:srgbClr val="242424"/>
                </a:solidFill>
              </a:rPr>
              <a:t>49. Purpose: </a:t>
            </a:r>
            <a:r>
              <a:rPr lang="en-AU" sz="1200" b="0" dirty="0">
                <a:solidFill>
                  <a:srgbClr val="242424"/>
                </a:solidFill>
              </a:rPr>
              <a:t>To</a:t>
            </a:r>
            <a:r>
              <a:rPr lang="en-AU" sz="1200" dirty="0">
                <a:solidFill>
                  <a:srgbClr val="242424"/>
                </a:solidFill>
              </a:rPr>
              <a:t> outline the outcomes and content 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30</a:t>
            </a:r>
            <a:r>
              <a:rPr lang="en-AU" sz="1200" dirty="0">
                <a:solidFill>
                  <a:srgbClr val="242424"/>
                </a:solidFill>
              </a:rPr>
              <a:t> seconds</a:t>
            </a:r>
          </a:p>
          <a:p>
            <a:endParaRPr lang="en-US" sz="1200" dirty="0">
              <a:solidFill>
                <a:srgbClr val="444444"/>
              </a:solidFill>
            </a:endParaRPr>
          </a:p>
          <a:p>
            <a:r>
              <a:rPr lang="en-AU" sz="1200" b="1" dirty="0">
                <a:solidFill>
                  <a:srgbClr val="242424"/>
                </a:solidFill>
              </a:rPr>
              <a:t>Presenter notes:</a:t>
            </a:r>
            <a:endParaRPr lang="en-AU" sz="1200" dirty="0">
              <a:solidFill>
                <a:srgbClr val="444444"/>
              </a:solidFill>
            </a:endParaRPr>
          </a:p>
          <a:p>
            <a:r>
              <a:rPr lang="en-US" sz="1200" dirty="0">
                <a:ea typeface="Calibri"/>
                <a:cs typeface="Calibri"/>
              </a:rPr>
              <a:t>On screen you can see the content that sits under the focus area: Design and digital solutions are created through knowledge and understanding.</a:t>
            </a:r>
            <a:endParaRPr lang="en-US" sz="1200" i="1" dirty="0">
              <a:solidFill>
                <a:srgbClr val="000000"/>
              </a:solidFill>
              <a:ea typeface="Calibri"/>
              <a:cs typeface="Calibri"/>
            </a:endParaRPr>
          </a:p>
          <a:p>
            <a:endParaRPr lang="en-US" sz="1200" dirty="0">
              <a:solidFill>
                <a:srgbClr val="000000"/>
              </a:solidFill>
              <a:ea typeface="Calibri"/>
              <a:cs typeface="Calibri"/>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E77CA7BB-6306-1739-9FB0-1ED171B562E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8611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6. </a:t>
            </a:r>
            <a:r>
              <a:rPr lang="en-AU" sz="1200" b="1" dirty="0"/>
              <a:t>Purpose: </a:t>
            </a:r>
            <a:r>
              <a:rPr lang="en-AU" sz="1200" b="0" dirty="0"/>
              <a:t>To engage with participants through questioning and reaction buttons. </a:t>
            </a:r>
          </a:p>
          <a:p>
            <a:endParaRPr lang="en-AU" sz="1200" b="0" dirty="0"/>
          </a:p>
          <a:p>
            <a:r>
              <a:rPr lang="en-AU" sz="1200" b="1" dirty="0"/>
              <a:t>Time: </a:t>
            </a:r>
            <a:r>
              <a:rPr lang="en-AU" sz="1200" b="0" dirty="0"/>
              <a:t>5 minutes</a:t>
            </a:r>
          </a:p>
          <a:p>
            <a:endParaRPr lang="en-AU" sz="1200" b="1" dirty="0"/>
          </a:p>
          <a:p>
            <a:r>
              <a:rPr lang="en-AU" sz="1200" b="1" dirty="0"/>
              <a:t>Presenter notes: </a:t>
            </a:r>
          </a:p>
          <a:p>
            <a:r>
              <a:rPr lang="en-AU" sz="1200" b="0" i="0" kern="1200" dirty="0">
                <a:solidFill>
                  <a:schemeClr val="tx1"/>
                </a:solidFill>
                <a:effectLst/>
                <a:ea typeface="+mn-ea"/>
                <a:cs typeface="+mn-cs"/>
              </a:rPr>
              <a:t>To begin our session, I’d like to get a sense of where everyone is at, in relation to the new CHPS syllabuses. I will ask some questions to help understand your current engagement and experiences. </a:t>
            </a:r>
          </a:p>
          <a:p>
            <a:endParaRPr lang="en-AU" sz="1200" b="0" i="0" kern="1200" dirty="0">
              <a:solidFill>
                <a:schemeClr val="tx1"/>
              </a:solidFill>
              <a:effectLst/>
              <a:ea typeface="+mn-ea"/>
              <a:cs typeface="+mn-cs"/>
            </a:endParaRPr>
          </a:p>
          <a:p>
            <a:pPr rtl="0"/>
            <a:r>
              <a:rPr lang="en-AU" sz="1200" b="0" i="0" kern="1200" dirty="0">
                <a:solidFill>
                  <a:schemeClr val="tx1"/>
                </a:solidFill>
                <a:effectLst/>
                <a:ea typeface="+mn-ea"/>
                <a:cs typeface="+mn-cs"/>
              </a:rPr>
              <a:t>[CLICK] Have you reviewed any of the sample English and mathematics units released? </a:t>
            </a:r>
            <a:r>
              <a:rPr lang="en-AU" sz="1200" b="0" i="1" kern="1200" dirty="0">
                <a:solidFill>
                  <a:schemeClr val="tx1"/>
                </a:solidFill>
                <a:effectLst/>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ea typeface="+mn-ea"/>
                <a:cs typeface="+mn-cs"/>
              </a:rPr>
              <a:t>[CLICK] Are you currently implementing any aspects of the new syllabus, or do you plan to do so soon? </a:t>
            </a:r>
            <a:r>
              <a:rPr lang="en-AU" sz="1200" b="0" i="1" kern="1200" dirty="0">
                <a:solidFill>
                  <a:schemeClr val="tx1"/>
                </a:solidFill>
                <a:effectLst/>
                <a:ea typeface="+mn-ea"/>
                <a:cs typeface="+mn-cs"/>
              </a:rPr>
              <a:t> </a:t>
            </a:r>
            <a:endParaRPr lang="en-AU" sz="1200" b="0" i="0" kern="1200" dirty="0">
              <a:solidFill>
                <a:schemeClr val="tx1"/>
              </a:solidFill>
              <a:effectLst/>
              <a:ea typeface="+mn-ea"/>
              <a:cs typeface="+mn-cs"/>
            </a:endParaRPr>
          </a:p>
          <a:p>
            <a:pPr rtl="0"/>
            <a:endParaRPr lang="en-AU" sz="1200" b="0" i="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ea typeface="+mn-ea"/>
                <a:cs typeface="+mn-cs"/>
              </a:rPr>
              <a:t>[CLICK] Have you ever thought about how the Department develops these sample units?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i="0" kern="1200" dirty="0">
              <a:solidFill>
                <a:schemeClr val="tx1"/>
              </a:solidFill>
              <a:effectLst/>
              <a:ea typeface="+mn-ea"/>
              <a:cs typeface="+mn-cs"/>
            </a:endParaRPr>
          </a:p>
          <a:p>
            <a:r>
              <a:rPr lang="en-AU" sz="1600" b="1" i="0" kern="1200" dirty="0">
                <a:solidFill>
                  <a:schemeClr val="tx1"/>
                </a:solidFill>
                <a:effectLst/>
                <a:ea typeface="+mn-ea"/>
                <a:cs typeface="+mn-cs"/>
              </a:rPr>
              <a:t>[NEXT SLIDE]</a:t>
            </a:r>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3225915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2BBD5-5376-2A14-B9C3-CA648ACC6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02A08-F3C0-1EF9-0B14-A0F033FF7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A1C6B9-B159-F775-C556-643134532DBA}"/>
              </a:ext>
            </a:extLst>
          </p:cNvPr>
          <p:cNvSpPr>
            <a:spLocks noGrp="1"/>
          </p:cNvSpPr>
          <p:nvPr>
            <p:ph type="body" idx="1"/>
          </p:nvPr>
        </p:nvSpPr>
        <p:spPr/>
        <p:txBody>
          <a:bodyPr/>
          <a:lstStyle/>
          <a:p>
            <a:r>
              <a:rPr lang="en-US" sz="1200" b="1" dirty="0">
                <a:ea typeface="Calibri"/>
                <a:cs typeface="Calibri"/>
              </a:rPr>
              <a:t>50. Purpose: </a:t>
            </a:r>
            <a:r>
              <a:rPr lang="en-US" sz="1200" b="0" dirty="0">
                <a:ea typeface="Calibri"/>
                <a:cs typeface="Calibri"/>
              </a:rPr>
              <a:t>To</a:t>
            </a:r>
            <a:r>
              <a:rPr lang="en-US" sz="1200" b="1" dirty="0">
                <a:ea typeface="Calibri"/>
                <a:cs typeface="Calibri"/>
              </a:rPr>
              <a:t> </a:t>
            </a:r>
            <a:r>
              <a:rPr lang="en-GB" sz="1200" b="0" kern="1200" dirty="0">
                <a:solidFill>
                  <a:schemeClr val="tx1"/>
                </a:solidFill>
                <a:effectLst/>
                <a:ea typeface="+mn-ea"/>
                <a:cs typeface="+mn-cs"/>
              </a:rPr>
              <a:t>explain teacher support for posing questions outcomes</a:t>
            </a:r>
            <a:endParaRPr lang="en-US" sz="1200" b="1" dirty="0">
              <a:ea typeface="Calibri"/>
              <a:cs typeface="Calibri"/>
            </a:endParaRPr>
          </a:p>
          <a:p>
            <a:endParaRPr lang="en-US" sz="1200" b="1" dirty="0">
              <a:ea typeface="Calibri"/>
              <a:cs typeface="Calibri"/>
            </a:endParaRPr>
          </a:p>
          <a:p>
            <a:r>
              <a:rPr lang="en-US" sz="1200" b="1" dirty="0">
                <a:ea typeface="Calibri"/>
                <a:cs typeface="Calibri"/>
              </a:rPr>
              <a:t>Time: </a:t>
            </a:r>
            <a:r>
              <a:rPr lang="en-US" sz="1200" b="0" dirty="0">
                <a:ea typeface="Calibri"/>
                <a:cs typeface="Calibri"/>
              </a:rPr>
              <a:t>1 minute </a:t>
            </a:r>
            <a:r>
              <a:rPr lang="en-US" sz="1200" dirty="0">
                <a:ea typeface="Calibri"/>
                <a:cs typeface="Calibri"/>
              </a:rPr>
              <a:t>10</a:t>
            </a:r>
            <a:r>
              <a:rPr lang="en-US" sz="1200" b="0" dirty="0">
                <a:ea typeface="Calibri"/>
                <a:cs typeface="Calibri"/>
              </a:rPr>
              <a:t> seconds</a:t>
            </a:r>
          </a:p>
          <a:p>
            <a:endParaRPr lang="en-US" sz="1200" b="1" dirty="0">
              <a:ea typeface="Calibri"/>
              <a:cs typeface="Calibri"/>
            </a:endParaRPr>
          </a:p>
          <a:p>
            <a:r>
              <a:rPr lang="en-US" sz="1200" b="1" dirty="0">
                <a:ea typeface="Calibri"/>
                <a:cs typeface="Calibri"/>
              </a:rPr>
              <a:t>Presenter notes:</a:t>
            </a:r>
          </a:p>
          <a:p>
            <a:r>
              <a:rPr lang="en-GB" sz="1200" b="0" kern="1200" dirty="0">
                <a:solidFill>
                  <a:schemeClr val="tx1"/>
                </a:solidFill>
                <a:effectLst/>
                <a:ea typeface="+mn-ea"/>
                <a:cs typeface="+mn-cs"/>
              </a:rPr>
              <a:t>New to the 2024 Science and Technology syllabus for each stage are posing questions outcomes. </a:t>
            </a:r>
            <a:endParaRPr lang="en-AU" sz="1200" kern="1200" dirty="0">
              <a:solidFill>
                <a:schemeClr val="tx1"/>
              </a:solidFill>
              <a:effectLst/>
              <a:ea typeface="+mn-ea"/>
              <a:cs typeface="+mn-cs"/>
            </a:endParaRPr>
          </a:p>
          <a:p>
            <a:r>
              <a:rPr lang="en-GB" sz="1200" b="0" kern="1200" dirty="0">
                <a:solidFill>
                  <a:schemeClr val="tx1"/>
                </a:solidFill>
                <a:effectLst/>
              </a:rPr>
              <a:t> </a:t>
            </a:r>
          </a:p>
          <a:p>
            <a:r>
              <a:rPr lang="en-GB" sz="1200" b="0" kern="1200" dirty="0">
                <a:solidFill>
                  <a:schemeClr val="tx1"/>
                </a:solidFill>
                <a:effectLst/>
              </a:rPr>
              <a:t>Right from the beginning of Early Stage 1 students are developing their questioning, observation and data analysis skills in a</a:t>
            </a:r>
            <a:r>
              <a:rPr lang="en-GB" sz="1200" b="1" kern="1200" dirty="0">
                <a:solidFill>
                  <a:schemeClr val="tx1"/>
                </a:solidFill>
                <a:effectLst/>
              </a:rPr>
              <a:t> </a:t>
            </a:r>
            <a:r>
              <a:rPr lang="en-GB" sz="1200" b="0" kern="1200" dirty="0">
                <a:solidFill>
                  <a:schemeClr val="tx1"/>
                </a:solidFill>
                <a:effectLst/>
              </a:rPr>
              <a:t>sequential way. This learning supports the introduction of Working Scientifically outcomes in Stage 4.</a:t>
            </a:r>
          </a:p>
          <a:p>
            <a:endParaRPr lang="en-GB" sz="1200" b="0" kern="1200" dirty="0">
              <a:solidFill>
                <a:schemeClr val="tx1"/>
              </a:solidFill>
              <a:effectLst/>
              <a:ea typeface="+mn-ea"/>
              <a:cs typeface="+mn-cs"/>
            </a:endParaRPr>
          </a:p>
          <a:p>
            <a:r>
              <a:rPr lang="en-AU" sz="1200" b="0" kern="1200" dirty="0">
                <a:solidFill>
                  <a:schemeClr val="tx1"/>
                </a:solidFill>
                <a:effectLst/>
                <a:ea typeface="+mn-ea"/>
                <a:cs typeface="+mn-cs"/>
              </a:rPr>
              <a:t>To supplement the syllabus teaching advice, the department has created an information document for posing questions. This will be available on the department’s website.</a:t>
            </a:r>
          </a:p>
          <a:p>
            <a:endParaRPr lang="en-AU" sz="1200" b="0" kern="1200" dirty="0">
              <a:solidFill>
                <a:schemeClr val="tx1"/>
              </a:solidFill>
              <a:effectLst/>
              <a:ea typeface="+mn-ea"/>
              <a:cs typeface="+mn-cs"/>
            </a:endParaRPr>
          </a:p>
          <a:p>
            <a:r>
              <a:rPr lang="en-AU" sz="1200" b="0" kern="1200" dirty="0">
                <a:solidFill>
                  <a:schemeClr val="tx1"/>
                </a:solidFill>
                <a:effectLst/>
                <a:ea typeface="+mn-ea"/>
                <a:cs typeface="+mn-cs"/>
              </a:rPr>
              <a:t>In Stage 1 learning is scaffolded to build students skills in posing questions to investigate cause and effect. </a:t>
            </a:r>
          </a:p>
          <a:p>
            <a:endParaRPr lang="en-AU" sz="1200" b="0" kern="1200" dirty="0">
              <a:solidFill>
                <a:schemeClr val="tx1"/>
              </a:solidFill>
              <a:effectLst/>
              <a:ea typeface="+mn-ea"/>
              <a:cs typeface="+mn-cs"/>
            </a:endParaRPr>
          </a:p>
          <a:p>
            <a:r>
              <a:rPr lang="en-AU" sz="1200" b="0" kern="1200" dirty="0">
                <a:solidFill>
                  <a:schemeClr val="tx1"/>
                </a:solidFill>
                <a:effectLst/>
                <a:ea typeface="+mn-ea"/>
                <a:cs typeface="+mn-cs"/>
              </a:rPr>
              <a:t>In Stage 1 Unit 1, students are learning to pose questions based on observations. The skill of posing questions to investigate cause and effect will continue to be developed in future Stage 1 units. </a:t>
            </a:r>
          </a:p>
          <a:p>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74F231EA-E579-8ECB-7649-05DAEF62F4F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251661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17462-B6B2-2E93-3FC0-525DE4487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B5B5B-14F1-4F36-204C-476528EFB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7886C8-41B9-47E4-2403-20599147CDF5}"/>
              </a:ext>
            </a:extLst>
          </p:cNvPr>
          <p:cNvSpPr>
            <a:spLocks noGrp="1"/>
          </p:cNvSpPr>
          <p:nvPr>
            <p:ph type="body" idx="1"/>
          </p:nvPr>
        </p:nvSpPr>
        <p:spPr/>
        <p:txBody>
          <a:bodyPr/>
          <a:lstStyle/>
          <a:p>
            <a:r>
              <a:rPr lang="en-AU" sz="1200" b="1" dirty="0">
                <a:solidFill>
                  <a:srgbClr val="242424"/>
                </a:solidFill>
              </a:rPr>
              <a:t>51. Purpose: </a:t>
            </a:r>
            <a:r>
              <a:rPr lang="en-AU" sz="1200" b="0" dirty="0">
                <a:solidFill>
                  <a:srgbClr val="242424"/>
                </a:solidFill>
              </a:rPr>
              <a:t>To h</a:t>
            </a:r>
            <a:r>
              <a:rPr lang="en-AU" sz="1200" dirty="0">
                <a:solidFill>
                  <a:srgbClr val="242424"/>
                </a:solidFill>
              </a:rPr>
              <a:t>ighlight activities within the unit</a:t>
            </a:r>
          </a:p>
          <a:p>
            <a:endParaRPr lang="en-US" sz="1200" dirty="0">
              <a:solidFill>
                <a:srgbClr val="444444"/>
              </a:solidFill>
            </a:endParaRPr>
          </a:p>
          <a:p>
            <a:r>
              <a:rPr lang="en-AU" sz="1200" b="1" dirty="0">
                <a:solidFill>
                  <a:srgbClr val="242424"/>
                </a:solidFill>
              </a:rPr>
              <a:t>Time: </a:t>
            </a:r>
            <a:r>
              <a:rPr lang="en-AU" sz="1200" dirty="0">
                <a:solidFill>
                  <a:srgbClr val="242424"/>
                </a:solidFill>
              </a:rPr>
              <a:t>40</a:t>
            </a:r>
            <a:r>
              <a:rPr lang="en-AU" sz="1200" b="0" dirty="0">
                <a:solidFill>
                  <a:srgbClr val="242424"/>
                </a:solidFill>
              </a:rPr>
              <a:t> seconds</a:t>
            </a:r>
          </a:p>
          <a:p>
            <a:endParaRPr lang="en-AU" sz="1200" b="0" dirty="0">
              <a:solidFill>
                <a:srgbClr val="242424"/>
              </a:solidFill>
            </a:endParaRPr>
          </a:p>
          <a:p>
            <a:r>
              <a:rPr lang="en-AU" sz="1200" b="1" dirty="0">
                <a:solidFill>
                  <a:srgbClr val="242424"/>
                </a:solidFill>
              </a:rPr>
              <a:t>Presenter notes:</a:t>
            </a:r>
            <a:endParaRPr lang="en-AU" sz="1200" dirty="0">
              <a:solidFill>
                <a:srgbClr val="444444"/>
              </a:solidFill>
            </a:endParaRPr>
          </a:p>
          <a:p>
            <a:r>
              <a:rPr lang="en-AU" sz="1200" b="0" i="1" kern="1200" dirty="0">
                <a:solidFill>
                  <a:schemeClr val="tx1"/>
                </a:solidFill>
                <a:effectLst/>
              </a:rPr>
              <a:t>CLICK and </a:t>
            </a:r>
            <a:r>
              <a:rPr lang="en-AU" sz="1200" i="1" kern="1200" dirty="0">
                <a:solidFill>
                  <a:schemeClr val="tx1"/>
                </a:solidFill>
                <a:effectLst/>
              </a:rPr>
              <a:t>video will start. There is no sound, it will play as presenter is reading the notes below. </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The first activity we would like to highlight from this unit is plant growing. This activity is introduced in Lesson 1, and the observation activities are included at the beginning of Lessons 4-8. </a:t>
            </a:r>
          </a:p>
          <a:p>
            <a:endParaRPr lang="en-AU" sz="1200" b="0" i="0" kern="1200" dirty="0">
              <a:solidFill>
                <a:schemeClr val="tx1"/>
              </a:solidFill>
              <a:effectLst/>
              <a:ea typeface="+mn-ea"/>
              <a:cs typeface="+mn-cs"/>
            </a:endParaRPr>
          </a:p>
          <a:p>
            <a:r>
              <a:rPr lang="en-AU" sz="1200" b="0" i="0" kern="1200" dirty="0">
                <a:solidFill>
                  <a:schemeClr val="tx1"/>
                </a:solidFill>
                <a:effectLst/>
              </a:rPr>
              <a:t>The plant growing activities in this unit complement those set out in the Teaching advice (additional): Stage 1 – Investigations of changes provide knowledge and understanding (NESA 2024).  Students observe their plant growing kits and capture and store an image using a digital device or as a sketch with labels to describe the changes they observe.</a:t>
            </a:r>
          </a:p>
          <a:p>
            <a:endParaRPr lang="en-AU" sz="1200" b="0" i="0" kern="1200" dirty="0">
              <a:solidFill>
                <a:schemeClr val="tx1"/>
              </a:solidFill>
              <a:effectLst/>
            </a:endParaRPr>
          </a:p>
          <a:p>
            <a:r>
              <a:rPr lang="en-AU" sz="1200" kern="1200" dirty="0">
                <a:solidFill>
                  <a:schemeClr val="tx1"/>
                </a:solidFill>
                <a:effectLst/>
                <a:ea typeface="+mn-ea"/>
                <a:cs typeface="+mn-cs"/>
              </a:rPr>
              <a:t>The next few slides will focus on activities within the unit.</a:t>
            </a:r>
            <a:endParaRPr lang="en-GB" sz="1200" i="0" kern="1200" dirty="0">
              <a:solidFill>
                <a:schemeClr val="tx1"/>
              </a:solidFill>
              <a:effectLst/>
            </a:endParaRPr>
          </a:p>
          <a:p>
            <a:endParaRPr lang="en-GB" sz="1200" i="0" kern="1200" dirty="0">
              <a:solidFill>
                <a:schemeClr val="tx1"/>
              </a:solidFill>
              <a:effectLst/>
              <a:ea typeface="+mn-ea"/>
              <a:cs typeface="+mn-cs"/>
            </a:endParaRPr>
          </a:p>
          <a:p>
            <a:r>
              <a:rPr lang="en-AU" sz="1200" b="1" dirty="0">
                <a:solidFill>
                  <a:srgbClr val="242424"/>
                </a:solidFill>
              </a:rPr>
              <a:t>[NEXT SLIDE]</a:t>
            </a:r>
          </a:p>
          <a:p>
            <a:endParaRPr lang="en-AU" sz="1200" b="1" dirty="0">
              <a:solidFill>
                <a:srgbClr val="24242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rPr>
              <a:t>Video credit: </a:t>
            </a:r>
            <a:r>
              <a:rPr lang="en-GB" sz="1200" kern="1200" dirty="0" err="1">
                <a:solidFill>
                  <a:schemeClr val="tx1"/>
                </a:solidFill>
                <a:effectLst/>
              </a:rPr>
              <a:t>Rapidlapse</a:t>
            </a:r>
            <a:r>
              <a:rPr lang="en-GB" sz="1200" kern="1200" dirty="0">
                <a:solidFill>
                  <a:schemeClr val="tx1"/>
                </a:solidFill>
                <a:effectLst/>
              </a:rPr>
              <a:t> (28 April 2021) </a:t>
            </a:r>
            <a:r>
              <a:rPr lang="en-GB" sz="1200" u="sng" kern="1200" dirty="0">
                <a:solidFill>
                  <a:schemeClr val="tx1"/>
                </a:solidFill>
                <a:effectLst/>
                <a:hlinkClick r:id="rId3"/>
              </a:rPr>
              <a:t>Growing radish from seed to harvest - 31 days’ time lapse [video]</a:t>
            </a:r>
            <a:r>
              <a:rPr lang="en-GB" sz="1200" kern="1200" dirty="0">
                <a:solidFill>
                  <a:schemeClr val="tx1"/>
                </a:solidFill>
                <a:effectLst/>
              </a:rPr>
              <a:t>, </a:t>
            </a:r>
            <a:r>
              <a:rPr lang="en-GB" sz="1200" i="1" kern="1200" dirty="0" err="1">
                <a:solidFill>
                  <a:schemeClr val="tx1"/>
                </a:solidFill>
                <a:effectLst/>
              </a:rPr>
              <a:t>Rapidlapse</a:t>
            </a:r>
            <a:r>
              <a:rPr lang="en-GB" sz="1200" kern="1200" dirty="0">
                <a:solidFill>
                  <a:schemeClr val="tx1"/>
                </a:solidFill>
                <a:effectLst/>
              </a:rPr>
              <a:t>, YouTube, accessed 7 July 2025.</a:t>
            </a:r>
            <a:r>
              <a:rPr lang="en-AU" sz="1200" kern="1200" dirty="0">
                <a:solidFill>
                  <a:schemeClr val="tx1"/>
                </a:solidFill>
                <a:effectLst/>
              </a:rPr>
              <a:t> </a:t>
            </a:r>
          </a:p>
          <a:p>
            <a:endParaRPr lang="en-US" dirty="0"/>
          </a:p>
        </p:txBody>
      </p:sp>
      <p:sp>
        <p:nvSpPr>
          <p:cNvPr id="4" name="Slide Number Placeholder 3">
            <a:extLst>
              <a:ext uri="{FF2B5EF4-FFF2-40B4-BE49-F238E27FC236}">
                <a16:creationId xmlns:a16="http://schemas.microsoft.com/office/drawing/2014/main" id="{D4B5AC85-FD8E-D317-1896-4A4125726D3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327046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CFE2C-5704-1A04-4215-C5E8AB4F3C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C6B71-4FDA-AD49-3108-2442781C0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1AD28-4590-3BCA-D62F-CF7A1917476A}"/>
              </a:ext>
            </a:extLst>
          </p:cNvPr>
          <p:cNvSpPr>
            <a:spLocks noGrp="1"/>
          </p:cNvSpPr>
          <p:nvPr>
            <p:ph type="body" idx="1"/>
          </p:nvPr>
        </p:nvSpPr>
        <p:spPr/>
        <p:txBody>
          <a:bodyPr/>
          <a:lstStyle/>
          <a:p>
            <a:r>
              <a:rPr lang="en-AU" sz="1200" b="1" dirty="0">
                <a:solidFill>
                  <a:srgbClr val="242424"/>
                </a:solidFill>
              </a:rPr>
              <a:t>52. Purpose: </a:t>
            </a:r>
            <a:r>
              <a:rPr lang="en-AU" sz="1200" b="0" dirty="0">
                <a:solidFill>
                  <a:srgbClr val="242424"/>
                </a:solidFill>
              </a:rPr>
              <a:t>To</a:t>
            </a:r>
            <a:r>
              <a:rPr lang="en-AU" sz="1200" dirty="0">
                <a:solidFill>
                  <a:srgbClr val="242424"/>
                </a:solidFill>
              </a:rPr>
              <a:t> highlight activities within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2 minutes</a:t>
            </a:r>
          </a:p>
          <a:p>
            <a:endParaRPr lang="en-AU" sz="1200" b="0" dirty="0">
              <a:solidFill>
                <a:srgbClr val="242424"/>
              </a:solidFill>
            </a:endParaRPr>
          </a:p>
          <a:p>
            <a:r>
              <a:rPr lang="en-AU" sz="1200" b="1" dirty="0">
                <a:solidFill>
                  <a:srgbClr val="242424"/>
                </a:solidFill>
              </a:rPr>
              <a:t>Presenter notes:</a:t>
            </a:r>
            <a:endParaRPr lang="en-AU" sz="1200" dirty="0">
              <a:solidFill>
                <a:srgbClr val="444444"/>
              </a:solidFill>
            </a:endParaRPr>
          </a:p>
          <a:p>
            <a:r>
              <a:rPr lang="en-AU" sz="1200" b="0" i="0" kern="1200" dirty="0">
                <a:solidFill>
                  <a:schemeClr val="tx1"/>
                </a:solidFill>
                <a:effectLst/>
              </a:rPr>
              <a:t>This activity is at the beginning of the first extinct </a:t>
            </a:r>
            <a:r>
              <a:rPr lang="en-AU" sz="1200" dirty="0"/>
              <a:t>animals</a:t>
            </a:r>
            <a:r>
              <a:rPr lang="en-AU" sz="1200" b="0" i="0" kern="1200" dirty="0">
                <a:solidFill>
                  <a:schemeClr val="tx1"/>
                </a:solidFill>
                <a:effectLst/>
              </a:rPr>
              <a:t> lessons. Students are asked to decide which animal does not belong to a group made by the other animals. It is explained that there may be more than one answer, or more than one reason.  Which one doesn’t belong is a flexible thinking routine. Students may make a case for why any one item is excluded by a characteristic possessed by the other items. Students may focus on observable characteristics or have relevant background knowledge. It is a great tool because the focus is not on the answer, but on the student being able to communicate their reasoning and justification. </a:t>
            </a:r>
          </a:p>
          <a:p>
            <a:endParaRPr lang="en-AU" sz="1200" b="0" i="0" kern="1200" dirty="0">
              <a:solidFill>
                <a:schemeClr val="tx1"/>
              </a:solidFill>
              <a:effectLst/>
              <a:ea typeface="+mn-ea"/>
              <a:cs typeface="+mn-cs"/>
            </a:endParaRPr>
          </a:p>
          <a:p>
            <a:r>
              <a:rPr lang="en-AU" sz="1200" b="1" dirty="0">
                <a:solidFill>
                  <a:srgbClr val="242424"/>
                </a:solidFill>
              </a:rPr>
              <a:t>[NEXT SLIDE]</a:t>
            </a:r>
          </a:p>
          <a:p>
            <a:endParaRPr lang="en-AU" sz="1200" b="1" dirty="0">
              <a:solidFill>
                <a:srgbClr val="24242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Image Credit: Canva Education. 2025. Images via Canva. </a:t>
            </a:r>
            <a:r>
              <a:rPr lang="en-AU" sz="1200" dirty="0">
                <a:hlinkClick r:id="rId3"/>
              </a:rPr>
              <a:t>https://www.canva.com/</a:t>
            </a:r>
            <a:r>
              <a:rPr lang="en-AU" sz="1200" dirty="0"/>
              <a:t> accessed 30 Sept 2025.</a:t>
            </a:r>
            <a:endParaRPr lang="en-AU" sz="1200" b="0" dirty="0">
              <a:ea typeface="Calibri"/>
              <a:cs typeface="Calibri"/>
            </a:endParaRPr>
          </a:p>
          <a:p>
            <a:endParaRPr lang="en-US" sz="1200" dirty="0"/>
          </a:p>
        </p:txBody>
      </p:sp>
      <p:sp>
        <p:nvSpPr>
          <p:cNvPr id="4" name="Slide Number Placeholder 3">
            <a:extLst>
              <a:ext uri="{FF2B5EF4-FFF2-40B4-BE49-F238E27FC236}">
                <a16:creationId xmlns:a16="http://schemas.microsoft.com/office/drawing/2014/main" id="{B06DD031-64E5-4794-447A-2AF0DDEC74B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462475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AAB46-F05B-7A71-A743-0586E9833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177E4-B80F-55E3-8F53-61FD0FC57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C624B-B30F-74F4-FBDE-D4ED532FB2E7}"/>
              </a:ext>
            </a:extLst>
          </p:cNvPr>
          <p:cNvSpPr>
            <a:spLocks noGrp="1"/>
          </p:cNvSpPr>
          <p:nvPr>
            <p:ph type="body" idx="1"/>
          </p:nvPr>
        </p:nvSpPr>
        <p:spPr/>
        <p:txBody>
          <a:bodyPr/>
          <a:lstStyle/>
          <a:p>
            <a:r>
              <a:rPr lang="en-AU" sz="1200" b="1" dirty="0">
                <a:solidFill>
                  <a:srgbClr val="242424"/>
                </a:solidFill>
              </a:rPr>
              <a:t>55. Purpose: </a:t>
            </a:r>
            <a:r>
              <a:rPr lang="en-AU" sz="1200" b="0" dirty="0">
                <a:solidFill>
                  <a:srgbClr val="242424"/>
                </a:solidFill>
              </a:rPr>
              <a:t>To</a:t>
            </a:r>
            <a:r>
              <a:rPr lang="en-AU" sz="1200" dirty="0">
                <a:solidFill>
                  <a:srgbClr val="242424"/>
                </a:solidFill>
              </a:rPr>
              <a:t> highlight activities within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1 minute</a:t>
            </a:r>
          </a:p>
          <a:p>
            <a:endParaRPr lang="en-AU" sz="1200" b="0" dirty="0">
              <a:solidFill>
                <a:srgbClr val="242424"/>
              </a:solidFill>
            </a:endParaRPr>
          </a:p>
          <a:p>
            <a:r>
              <a:rPr lang="en-AU" sz="1200" b="1" dirty="0">
                <a:solidFill>
                  <a:srgbClr val="242424"/>
                </a:solidFill>
              </a:rPr>
              <a:t>Presenter notes:</a:t>
            </a:r>
            <a:endParaRPr lang="en-AU" sz="1200" dirty="0">
              <a:solidFill>
                <a:srgbClr val="444444"/>
              </a:solidFill>
            </a:endParaRPr>
          </a:p>
          <a:p>
            <a:r>
              <a:rPr lang="en-AU" sz="1200" dirty="0"/>
              <a:t>In</a:t>
            </a:r>
            <a:r>
              <a:rPr lang="en-AU" sz="1200" b="0" i="0" kern="1200" dirty="0">
                <a:solidFill>
                  <a:schemeClr val="tx1"/>
                </a:solidFill>
                <a:effectLst/>
              </a:rPr>
              <a:t> lesson </a:t>
            </a:r>
            <a:r>
              <a:rPr lang="en-AU" sz="1200" dirty="0"/>
              <a:t>14 students</a:t>
            </a:r>
            <a:r>
              <a:rPr lang="en-AU" sz="1200" b="0" i="0" kern="1200" dirty="0">
                <a:solidFill>
                  <a:schemeClr val="tx1"/>
                </a:solidFill>
                <a:effectLst/>
              </a:rPr>
              <a:t> learn to describe the observable changes in the life cycle of a kangaroo. They learn about how Aboriginal Peoples use Knowledges of the life cycles of various plants and animals.</a:t>
            </a:r>
          </a:p>
          <a:p>
            <a:endParaRPr lang="en-AU" sz="1200" b="0" i="0" kern="1200" dirty="0">
              <a:solidFill>
                <a:schemeClr val="tx1"/>
              </a:solidFill>
              <a:effectLst/>
              <a:ea typeface="+mn-ea"/>
              <a:cs typeface="+mn-cs"/>
            </a:endParaRPr>
          </a:p>
          <a:p>
            <a:r>
              <a:rPr lang="en-AU" sz="1200" b="0" i="0" kern="1200" dirty="0">
                <a:solidFill>
                  <a:schemeClr val="tx1"/>
                </a:solidFill>
                <a:effectLst/>
              </a:rPr>
              <a:t>The lesson revisits that Aboriginal Peoples, Australia's first scientists, have a deep understanding of animal life cycles. This knowledge helps them know when seasonal foods are ready, when animals are breeding, </a:t>
            </a:r>
            <a:r>
              <a:rPr lang="en-AU" sz="1200" b="0" kern="1200" dirty="0">
                <a:solidFill>
                  <a:srgbClr val="242424"/>
                </a:solidFill>
              </a:rPr>
              <a:t>and</a:t>
            </a:r>
            <a:r>
              <a:rPr lang="en-AU" sz="1200" b="0" i="0" kern="1200" dirty="0">
                <a:solidFill>
                  <a:schemeClr val="tx1"/>
                </a:solidFill>
                <a:effectLst/>
              </a:rPr>
              <a:t> when to carry out important land and sea management activities. </a:t>
            </a:r>
          </a:p>
          <a:p>
            <a:endParaRPr lang="en-AU" sz="1200" b="0" i="0" kern="1200" dirty="0">
              <a:solidFill>
                <a:schemeClr val="tx1"/>
              </a:solidFill>
              <a:effectLst/>
              <a:ea typeface="+mn-ea"/>
              <a:cs typeface="+mn-cs"/>
            </a:endParaRPr>
          </a:p>
          <a:p>
            <a:r>
              <a:rPr lang="en-AU" sz="1200" b="0" i="0" kern="1200" dirty="0">
                <a:solidFill>
                  <a:schemeClr val="tx1"/>
                </a:solidFill>
                <a:effectLst/>
              </a:rPr>
              <a:t>Students explore the Awabakal interactive seasonal calendar to explore how knowledge of animal and plant lifecycles are used by Aboriginal Peoples. They will notice the connection between animal and plant life cycles, such as when the </a:t>
            </a:r>
            <a:r>
              <a:rPr lang="en-AU" sz="1200" b="0" i="0" kern="1200" dirty="0" err="1">
                <a:solidFill>
                  <a:schemeClr val="tx1"/>
                </a:solidFill>
                <a:effectLst/>
              </a:rPr>
              <a:t>Watalong</a:t>
            </a:r>
            <a:r>
              <a:rPr lang="en-AU" sz="1200" b="0" i="0" kern="1200" dirty="0">
                <a:solidFill>
                  <a:schemeClr val="tx1"/>
                </a:solidFill>
                <a:effectLst/>
              </a:rPr>
              <a:t> (wattle) start to bloom late in the colder months, this signifies that </a:t>
            </a:r>
            <a:r>
              <a:rPr lang="en-AU" sz="1200" b="0" i="0" kern="1200" dirty="0" err="1">
                <a:solidFill>
                  <a:schemeClr val="tx1"/>
                </a:solidFill>
                <a:effectLst/>
              </a:rPr>
              <a:t>Tureya</a:t>
            </a:r>
            <a:r>
              <a:rPr lang="en-AU" sz="1200" b="0" i="0" kern="1200" dirty="0">
                <a:solidFill>
                  <a:schemeClr val="tx1"/>
                </a:solidFill>
                <a:effectLst/>
              </a:rPr>
              <a:t> (bream) will start to bite more. Teachers are encouraged to use seasonal calendars from the Country that their school is located on if available to provide local contextualised content.</a:t>
            </a:r>
          </a:p>
          <a:p>
            <a:endParaRPr lang="en-US" sz="1200" dirty="0">
              <a:ea typeface="Calibri"/>
              <a:cs typeface="Calibri"/>
            </a:endParaRPr>
          </a:p>
          <a:p>
            <a:r>
              <a:rPr lang="en-AU" sz="1200" b="1" dirty="0">
                <a:solidFill>
                  <a:srgbClr val="242424"/>
                </a:solidFill>
              </a:rPr>
              <a:t>[NEXT SLIDE]</a:t>
            </a:r>
          </a:p>
          <a:p>
            <a:endParaRPr lang="en-AU" sz="1200" b="1" dirty="0">
              <a:solidFill>
                <a:srgbClr val="24242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err="1">
                <a:solidFill>
                  <a:schemeClr val="tx1"/>
                </a:solidFill>
                <a:effectLst/>
              </a:rPr>
              <a:t>Miromaa</a:t>
            </a:r>
            <a:r>
              <a:rPr lang="en-AU" sz="1200" kern="1200" dirty="0">
                <a:solidFill>
                  <a:schemeClr val="tx1"/>
                </a:solidFill>
                <a:effectLst/>
              </a:rPr>
              <a:t> Aboriginal Language and Technology Centre (2025) </a:t>
            </a:r>
            <a:r>
              <a:rPr lang="en-AU" sz="1200" u="sng" kern="1200" dirty="0">
                <a:solidFill>
                  <a:schemeClr val="tx1"/>
                </a:solidFill>
                <a:effectLst/>
                <a:hlinkClick r:id="rId3"/>
              </a:rPr>
              <a:t>‘Interactive calendar’,</a:t>
            </a:r>
            <a:r>
              <a:rPr lang="en-AU" sz="1200" kern="1200" dirty="0">
                <a:solidFill>
                  <a:schemeClr val="tx1"/>
                </a:solidFill>
                <a:effectLst/>
              </a:rPr>
              <a:t> The Awabakal Seasonal Calendar website, accessed 30 September 2025.</a:t>
            </a:r>
            <a:r>
              <a:rPr lang="en-GB" sz="1200" kern="1200" dirty="0">
                <a:solidFill>
                  <a:schemeClr val="tx1"/>
                </a:solidFill>
                <a:effectLst/>
              </a:rPr>
              <a:t> </a:t>
            </a:r>
            <a:r>
              <a:rPr lang="en-AU" sz="1200" kern="1200" dirty="0">
                <a:solidFill>
                  <a:schemeClr val="tx1"/>
                </a:solidFill>
                <a:effectLst/>
              </a:rPr>
              <a:t> </a:t>
            </a:r>
          </a:p>
          <a:p>
            <a:endParaRPr lang="en-US" dirty="0"/>
          </a:p>
        </p:txBody>
      </p:sp>
      <p:sp>
        <p:nvSpPr>
          <p:cNvPr id="4" name="Slide Number Placeholder 3">
            <a:extLst>
              <a:ext uri="{FF2B5EF4-FFF2-40B4-BE49-F238E27FC236}">
                <a16:creationId xmlns:a16="http://schemas.microsoft.com/office/drawing/2014/main" id="{8DF573AD-5E51-D34A-4ED5-748D6CDDC1C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988831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F9C1C-DE44-8414-2EA8-41F1E72E0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A0E35-D532-1A46-5536-1F9D3387E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1B1BA3-AD75-DCCA-E361-1CCBF0109F21}"/>
              </a:ext>
            </a:extLst>
          </p:cNvPr>
          <p:cNvSpPr>
            <a:spLocks noGrp="1"/>
          </p:cNvSpPr>
          <p:nvPr>
            <p:ph type="body" idx="1"/>
          </p:nvPr>
        </p:nvSpPr>
        <p:spPr/>
        <p:txBody>
          <a:bodyPr/>
          <a:lstStyle/>
          <a:p>
            <a:r>
              <a:rPr lang="en-US" sz="1200" b="1" dirty="0">
                <a:ea typeface="Calibri"/>
                <a:cs typeface="Calibri"/>
              </a:rPr>
              <a:t>54. Purpose:  </a:t>
            </a:r>
            <a:r>
              <a:rPr lang="en-US" sz="1200" b="0" dirty="0">
                <a:ea typeface="Calibri"/>
                <a:cs typeface="Calibri"/>
              </a:rPr>
              <a:t>To highlight </a:t>
            </a:r>
            <a:r>
              <a:rPr lang="en-US" sz="1200" dirty="0">
                <a:ea typeface="Calibri"/>
                <a:cs typeface="Calibri"/>
              </a:rPr>
              <a:t>common misconceptions addressed in the unit.</a:t>
            </a:r>
          </a:p>
          <a:p>
            <a:endParaRPr lang="en-US" sz="1200" b="1" dirty="0">
              <a:ea typeface="Calibri"/>
              <a:cs typeface="Calibri"/>
            </a:endParaRPr>
          </a:p>
          <a:p>
            <a:r>
              <a:rPr lang="en-US" sz="1200" b="1" dirty="0">
                <a:ea typeface="Calibri"/>
                <a:cs typeface="Calibri"/>
              </a:rPr>
              <a:t>Time: </a:t>
            </a:r>
            <a:r>
              <a:rPr lang="en-US" sz="1200" dirty="0">
                <a:ea typeface="Calibri"/>
                <a:cs typeface="Calibri"/>
              </a:rPr>
              <a:t>40 seconds</a:t>
            </a:r>
            <a:endParaRPr lang="en-US" sz="1200" b="0" dirty="0">
              <a:ea typeface="Calibri"/>
              <a:cs typeface="Calibri"/>
            </a:endParaRPr>
          </a:p>
          <a:p>
            <a:endParaRPr lang="en-US" sz="1200" b="1" dirty="0">
              <a:ea typeface="Calibri"/>
              <a:cs typeface="Calibri"/>
            </a:endParaRPr>
          </a:p>
          <a:p>
            <a:r>
              <a:rPr lang="en-US" sz="1200" b="1" dirty="0">
                <a:ea typeface="Calibri"/>
                <a:cs typeface="Calibri"/>
              </a:rPr>
              <a:t>Presenter notes:</a:t>
            </a:r>
          </a:p>
          <a:p>
            <a:r>
              <a:rPr lang="en-GB" sz="1200" b="0" kern="1200" dirty="0">
                <a:solidFill>
                  <a:schemeClr val="tx1"/>
                </a:solidFill>
                <a:effectLst/>
              </a:rPr>
              <a:t>As with many areas of science education, part of the teacher's role is to understand and to address student misconceptions using evidence-based approaches.</a:t>
            </a:r>
          </a:p>
          <a:p>
            <a:endParaRPr lang="en-GB" sz="1200" b="0" kern="1200" dirty="0">
              <a:solidFill>
                <a:schemeClr val="tx1"/>
              </a:solidFill>
              <a:effectLst/>
              <a:ea typeface="+mn-ea"/>
              <a:cs typeface="+mn-cs"/>
            </a:endParaRPr>
          </a:p>
          <a:p>
            <a:r>
              <a:rPr lang="en-GB" sz="1200" b="0" kern="1200" dirty="0">
                <a:solidFill>
                  <a:schemeClr val="tx1"/>
                </a:solidFill>
                <a:effectLst/>
              </a:rPr>
              <a:t>Being aware of </a:t>
            </a:r>
            <a:r>
              <a:rPr lang="en-GB" sz="1200" b="1" kern="1200" dirty="0">
                <a:solidFill>
                  <a:srgbClr val="242424"/>
                </a:solidFill>
                <a:ea typeface="+mn-ea"/>
                <a:cs typeface="+mn-cs"/>
              </a:rPr>
              <a:t>common</a:t>
            </a:r>
            <a:r>
              <a:rPr lang="en-GB" sz="1200" b="0" kern="1200" dirty="0">
                <a:solidFill>
                  <a:schemeClr val="tx1"/>
                </a:solidFill>
                <a:effectLst/>
              </a:rPr>
              <a:t> misconceptions is the first step in addressing them. The sample units include note boxes to alert teachers to possible student misconceptions. </a:t>
            </a:r>
          </a:p>
          <a:p>
            <a:endParaRPr lang="en-GB" sz="1200" b="0" kern="1200" dirty="0">
              <a:solidFill>
                <a:schemeClr val="tx1"/>
              </a:solidFill>
              <a:effectLst/>
              <a:ea typeface="+mn-ea"/>
              <a:cs typeface="+mn-cs"/>
            </a:endParaRPr>
          </a:p>
          <a:p>
            <a:r>
              <a:rPr lang="en-GB" sz="1200" b="0" kern="1200" dirty="0">
                <a:solidFill>
                  <a:schemeClr val="tx1"/>
                </a:solidFill>
                <a:effectLst/>
              </a:rPr>
              <a:t>The lesson content uses evidence-based approaches to surfacing misconceptions and to addressing them.</a:t>
            </a:r>
            <a:endParaRPr lang="en-AU" sz="1200" kern="1200" dirty="0">
              <a:solidFill>
                <a:schemeClr val="tx1"/>
              </a:solidFill>
              <a:effectLst/>
            </a:endParaRPr>
          </a:p>
          <a:p>
            <a:r>
              <a:rPr lang="en-GB" sz="1200" b="0" kern="1200" dirty="0">
                <a:solidFill>
                  <a:schemeClr val="tx1"/>
                </a:solidFill>
                <a:effectLst/>
              </a:rPr>
              <a:t> </a:t>
            </a:r>
            <a:endParaRPr lang="en-AU" sz="1200" kern="1200" dirty="0">
              <a:solidFill>
                <a:schemeClr val="tx1"/>
              </a:solidFill>
              <a:effectLst/>
            </a:endParaRPr>
          </a:p>
          <a:p>
            <a:r>
              <a:rPr lang="en-AU" sz="1200" b="0" kern="1200" dirty="0">
                <a:solidFill>
                  <a:schemeClr val="tx1"/>
                </a:solidFill>
                <a:effectLst/>
              </a:rPr>
              <a:t>This sample unit seeks to address student misconceptions, including:</a:t>
            </a:r>
          </a:p>
          <a:p>
            <a:endParaRPr lang="en-AU" sz="1200" kern="1200" dirty="0">
              <a:solidFill>
                <a:schemeClr val="tx1"/>
              </a:solidFill>
              <a:effectLst/>
              <a:ea typeface="+mn-ea"/>
              <a:cs typeface="+mn-cs"/>
            </a:endParaRPr>
          </a:p>
          <a:p>
            <a:pPr marL="285750" lvl="0" indent="-285750">
              <a:buFont typeface="Arial" panose="020B0604020202020204" pitchFamily="34" charset="0"/>
              <a:buChar char="•"/>
            </a:pPr>
            <a:r>
              <a:rPr lang="en-AU" sz="1200" kern="1200" dirty="0">
                <a:solidFill>
                  <a:schemeClr val="tx1"/>
                </a:solidFill>
                <a:effectLst/>
              </a:rPr>
              <a:t>that observations are only things that can be seen </a:t>
            </a:r>
          </a:p>
          <a:p>
            <a:pPr marL="285750" lvl="0" indent="-285750">
              <a:buFont typeface="Arial" panose="020B0604020202020204" pitchFamily="34" charset="0"/>
              <a:buChar char="•"/>
            </a:pPr>
            <a:r>
              <a:rPr lang="en-AU" sz="1200" kern="1200" dirty="0">
                <a:solidFill>
                  <a:schemeClr val="tx1"/>
                </a:solidFill>
                <a:effectLst/>
              </a:rPr>
              <a:t>associating life with movement (e.g., clouds or car), energy (e.g., sun, fire, lightning), </a:t>
            </a:r>
          </a:p>
          <a:p>
            <a:pPr marL="285750" lvl="0" indent="-285750">
              <a:buFont typeface="Arial" panose="020B0604020202020204" pitchFamily="34" charset="0"/>
              <a:buChar char="•"/>
            </a:pPr>
            <a:r>
              <a:rPr lang="en-AU" sz="1200" kern="1200" dirty="0">
                <a:solidFill>
                  <a:schemeClr val="tx1"/>
                </a:solidFill>
                <a:effectLst/>
              </a:rPr>
              <a:t>that plants only refer to things in pots, excluding trees and grass</a:t>
            </a:r>
          </a:p>
          <a:p>
            <a:pPr marL="285750" lvl="0" indent="-285750">
              <a:buFont typeface="Arial" panose="020B0604020202020204" pitchFamily="34" charset="0"/>
              <a:buChar char="•"/>
            </a:pPr>
            <a:r>
              <a:rPr lang="en-AU" sz="1200" kern="1200" dirty="0">
                <a:solidFill>
                  <a:schemeClr val="tx1"/>
                </a:solidFill>
                <a:effectLst/>
              </a:rPr>
              <a:t>that humans, birds, fish, insects, worms and other invertebrates are not animals </a:t>
            </a:r>
          </a:p>
          <a:p>
            <a:pPr marL="285750" indent="-285750">
              <a:buFont typeface="Arial" panose="020B0604020202020204" pitchFamily="34" charset="0"/>
              <a:buChar cha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Image Credit: Canva Education. 2025. Images via Canva. </a:t>
            </a:r>
            <a:r>
              <a:rPr lang="en-AU" sz="1200" dirty="0">
                <a:hlinkClick r:id="rId3"/>
              </a:rPr>
              <a:t>https://www.canva.com/</a:t>
            </a:r>
            <a:r>
              <a:rPr lang="en-AU" sz="1200" dirty="0"/>
              <a:t> accessed 30 Sept 2025.</a:t>
            </a:r>
            <a:endParaRPr lang="en-AU" sz="1200" b="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endParaRPr lang="en-AU" dirty="0"/>
          </a:p>
        </p:txBody>
      </p:sp>
      <p:sp>
        <p:nvSpPr>
          <p:cNvPr id="4" name="Slide Number Placeholder 3">
            <a:extLst>
              <a:ext uri="{FF2B5EF4-FFF2-40B4-BE49-F238E27FC236}">
                <a16:creationId xmlns:a16="http://schemas.microsoft.com/office/drawing/2014/main" id="{3E1C0BB7-0A05-29EB-385E-E0AECC1BC41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322241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E6E91-5107-9B33-8A62-96E03E8B0E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BD7C1-4A5D-0A1E-A34B-946D4B31C2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B671CA-D174-DCD5-4452-28EAD047022E}"/>
              </a:ext>
            </a:extLst>
          </p:cNvPr>
          <p:cNvSpPr>
            <a:spLocks noGrp="1"/>
          </p:cNvSpPr>
          <p:nvPr>
            <p:ph type="body" idx="1"/>
          </p:nvPr>
        </p:nvSpPr>
        <p:spPr/>
        <p:txBody>
          <a:bodyPr/>
          <a:lstStyle/>
          <a:p>
            <a:r>
              <a:rPr lang="en-US" b="1" dirty="0">
                <a:ea typeface="Calibri"/>
                <a:cs typeface="Calibri"/>
              </a:rPr>
              <a:t>55. Purpose: </a:t>
            </a:r>
            <a:r>
              <a:rPr lang="en-US" b="0" dirty="0">
                <a:ea typeface="Calibri"/>
                <a:cs typeface="Calibri"/>
              </a:rPr>
              <a:t>To introduce Stage 1 Unit 5</a:t>
            </a:r>
          </a:p>
          <a:p>
            <a:endParaRPr lang="en-US" b="1" dirty="0">
              <a:ea typeface="Calibri"/>
              <a:cs typeface="Calibri"/>
            </a:endParaRPr>
          </a:p>
          <a:p>
            <a:r>
              <a:rPr lang="en-US" b="1" dirty="0">
                <a:ea typeface="Calibri"/>
                <a:cs typeface="Calibri"/>
              </a:rPr>
              <a:t>Time: </a:t>
            </a:r>
            <a:r>
              <a:rPr lang="en-US" dirty="0">
                <a:ea typeface="Calibri"/>
                <a:cs typeface="Calibri"/>
              </a:rPr>
              <a:t>5</a:t>
            </a:r>
            <a:r>
              <a:rPr lang="en-US" b="0" dirty="0">
                <a:ea typeface="Calibri"/>
                <a:cs typeface="Calibri"/>
              </a:rPr>
              <a:t> seconds</a:t>
            </a:r>
          </a:p>
          <a:p>
            <a:endParaRPr lang="en-US" b="1" dirty="0">
              <a:ea typeface="Calibri"/>
              <a:cs typeface="Calibri"/>
            </a:endParaRPr>
          </a:p>
          <a:p>
            <a:r>
              <a:rPr lang="en-US" b="1" dirty="0">
                <a:ea typeface="Calibri"/>
                <a:cs typeface="Calibri"/>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ea typeface="Calibri"/>
                <a:cs typeface="Calibri"/>
              </a:rPr>
              <a:t>We will now explore Unit 5.</a:t>
            </a:r>
            <a:r>
              <a:rPr lang="en-AU" b="1" dirty="0">
                <a:ea typeface="Calibri"/>
                <a:cs typeface="Calibri"/>
              </a:rPr>
              <a:t> </a:t>
            </a:r>
            <a:endParaRPr lang="en-AU" dirty="0"/>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a:extLst>
              <a:ext uri="{FF2B5EF4-FFF2-40B4-BE49-F238E27FC236}">
                <a16:creationId xmlns:a16="http://schemas.microsoft.com/office/drawing/2014/main" id="{E7F1A715-109A-BD32-090E-3D4E967FB65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833822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7948-830D-FD6B-4397-FA3C33488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57B09F-23C1-D85A-1C22-8A4CA0E74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FB7B43-1F0B-30A3-183C-240AB38B2CB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ea typeface="Calibri"/>
                <a:cs typeface="Calibri"/>
              </a:rPr>
              <a:t>56. Purpose: </a:t>
            </a:r>
            <a:r>
              <a:rPr lang="en-GB" sz="1200" b="0" kern="1200" dirty="0">
                <a:solidFill>
                  <a:schemeClr val="tx1"/>
                </a:solidFill>
                <a:effectLst/>
                <a:ea typeface="+mn-ea"/>
                <a:cs typeface="+mn-cs"/>
              </a:rPr>
              <a:t>To provide an overview of the unit</a:t>
            </a:r>
            <a:endParaRPr lang="en-US" sz="1200" b="1"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dirty="0">
              <a:ea typeface="Calibri"/>
              <a:cs typeface="Calibri"/>
            </a:endParaRPr>
          </a:p>
          <a:p>
            <a:r>
              <a:rPr lang="en-US" sz="1200" b="1" dirty="0">
                <a:ea typeface="Calibri"/>
                <a:cs typeface="Calibri"/>
              </a:rPr>
              <a:t>Time: </a:t>
            </a:r>
            <a:r>
              <a:rPr lang="en-US" sz="1200" b="0" dirty="0">
                <a:ea typeface="Calibri"/>
                <a:cs typeface="Calibri"/>
              </a:rPr>
              <a:t>2 minutes</a:t>
            </a:r>
          </a:p>
          <a:p>
            <a:endParaRPr lang="en-US" sz="1200" b="1" dirty="0">
              <a:ea typeface="Calibri"/>
              <a:cs typeface="Calibri"/>
            </a:endParaRPr>
          </a:p>
          <a:p>
            <a:r>
              <a:rPr lang="en-US" sz="1200" b="1" dirty="0">
                <a:ea typeface="Calibri"/>
                <a:cs typeface="Calibri"/>
              </a:rPr>
              <a:t>Presenter notes:</a:t>
            </a:r>
          </a:p>
          <a:p>
            <a:r>
              <a:rPr lang="en-AU" sz="1200" b="0" dirty="0">
                <a:ea typeface="Calibri"/>
                <a:cs typeface="Calibri"/>
              </a:rPr>
              <a:t>In this unit students explore how sound is produced and transmitted through various materials and recognise the role of vibrations in creating sound. Students will apply selected steps of a design process to create items that demonstrate how material properties affect sound production and transmission. There are strong content connections to creative arts, particularly the focus area of music. The following content points from Stage 1 music highlight these connections:</a:t>
            </a:r>
          </a:p>
          <a:p>
            <a:endParaRPr lang="en-AU" sz="1200" b="0" dirty="0">
              <a:ea typeface="Calibri"/>
              <a:cs typeface="Calibri"/>
            </a:endParaRPr>
          </a:p>
          <a:p>
            <a:pPr marL="285750" indent="-285750">
              <a:buFont typeface="Arial" panose="020B0604020202020204" pitchFamily="34" charset="0"/>
              <a:buChar char="•"/>
            </a:pPr>
            <a:r>
              <a:rPr lang="en-AU" sz="1200" b="0" dirty="0">
                <a:ea typeface="Calibri"/>
                <a:cs typeface="Calibri"/>
              </a:rPr>
              <a:t>explore changes in pitch and pitch patterns, indicating changes with gestures</a:t>
            </a:r>
          </a:p>
          <a:p>
            <a:pPr marL="285750" indent="-285750">
              <a:buFont typeface="Arial" panose="020B0604020202020204" pitchFamily="34" charset="0"/>
              <a:buChar char="•"/>
            </a:pPr>
            <a:r>
              <a:rPr lang="en-AU" sz="1200" b="0" dirty="0">
                <a:ea typeface="Calibri"/>
                <a:cs typeface="Calibri"/>
              </a:rPr>
              <a:t>use sound sources to experiment with dynamic effects, including gradual or sudden changes in volume</a:t>
            </a:r>
          </a:p>
          <a:p>
            <a:pPr marL="285750" lvl="0" indent="-285750">
              <a:buFont typeface="Arial" panose="020B0604020202020204" pitchFamily="34" charset="0"/>
              <a:buChar char="•"/>
            </a:pPr>
            <a:r>
              <a:rPr lang="en-AU" sz="1200" kern="1200" dirty="0">
                <a:solidFill>
                  <a:schemeClr val="tx1"/>
                </a:solidFill>
                <a:effectLst/>
                <a:ea typeface="+mn-ea"/>
                <a:cs typeface="+mn-cs"/>
              </a:rPr>
              <a:t>explore sound sources used in Aboriginal and/or Torres Strait Islander music.</a:t>
            </a:r>
            <a:endParaRPr lang="en-AU" sz="1200" b="0" dirty="0">
              <a:ea typeface="Calibri"/>
              <a:cs typeface="Calibri"/>
            </a:endParaRPr>
          </a:p>
          <a:p>
            <a:endParaRPr lang="en-AU" sz="1200" b="0" dirty="0">
              <a:ea typeface="Calibri"/>
              <a:cs typeface="Calibri"/>
            </a:endParaRPr>
          </a:p>
          <a:p>
            <a:r>
              <a:rPr lang="en-AU" sz="1200" b="0" dirty="0">
                <a:ea typeface="Calibri"/>
                <a:cs typeface="Calibri"/>
              </a:rPr>
              <a:t>This unit is aligned with Term 5 in our sample scope and sequence. It focuses on the content group: Light and sound interact with materials in different ways. In this unit as per the sample scope and sequence only sound has been scoped. Light is scoped for Term 6.</a:t>
            </a:r>
          </a:p>
          <a:p>
            <a:endParaRPr lang="en-AU" sz="1200" b="0" i="0" dirty="0">
              <a:ea typeface="Calibri"/>
              <a:cs typeface="Calibri"/>
            </a:endParaRPr>
          </a:p>
          <a:p>
            <a:r>
              <a:rPr lang="en-AU" sz="1200" b="0" i="0" dirty="0">
                <a:ea typeface="Calibri"/>
                <a:cs typeface="Calibri"/>
              </a:rPr>
              <a:t>This activity aligns closest with the first point, that sound can travel through air, water and some solids and is affected by those materials. In the activity the string is the solid that the sound is traveling through.</a:t>
            </a:r>
            <a:endParaRPr lang="en-AU" sz="1200" b="0" dirty="0"/>
          </a:p>
          <a:p>
            <a:endParaRPr lang="en-AU" sz="12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Image Credit: Canva Education. 2025. Images via Canva. </a:t>
            </a:r>
            <a:r>
              <a:rPr lang="en-AU" sz="1200" dirty="0">
                <a:hlinkClick r:id="rId3"/>
              </a:rPr>
              <a:t>https://www.canva.com/</a:t>
            </a:r>
            <a:r>
              <a:rPr lang="en-AU" sz="1200" dirty="0"/>
              <a:t> accessed 30 Sept 2025.</a:t>
            </a:r>
            <a:endParaRPr lang="en-AU" sz="1200" b="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endParaRPr lang="en-AU" b="0" dirty="0"/>
          </a:p>
          <a:p>
            <a:endParaRPr lang="en-AU" dirty="0"/>
          </a:p>
        </p:txBody>
      </p:sp>
      <p:sp>
        <p:nvSpPr>
          <p:cNvPr id="4" name="Slide Number Placeholder 3">
            <a:extLst>
              <a:ext uri="{FF2B5EF4-FFF2-40B4-BE49-F238E27FC236}">
                <a16:creationId xmlns:a16="http://schemas.microsoft.com/office/drawing/2014/main" id="{4CE4BE7A-E26C-15CF-739C-9628E2C5B8E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277534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29A5C-D14A-2297-82C1-DCFEE6025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F73994-4954-B2E1-2F60-783E6FB5A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19552F-F567-F396-D33E-19A1B91543D3}"/>
              </a:ext>
            </a:extLst>
          </p:cNvPr>
          <p:cNvSpPr>
            <a:spLocks noGrp="1"/>
          </p:cNvSpPr>
          <p:nvPr>
            <p:ph type="body" idx="1"/>
          </p:nvPr>
        </p:nvSpPr>
        <p:spPr/>
        <p:txBody>
          <a:bodyPr/>
          <a:lstStyle/>
          <a:p>
            <a:r>
              <a:rPr lang="en-AU" sz="1200" b="1" dirty="0">
                <a:solidFill>
                  <a:srgbClr val="242424"/>
                </a:solidFill>
              </a:rPr>
              <a:t>57. Purpose: </a:t>
            </a:r>
            <a:r>
              <a:rPr lang="en-AU" sz="1200" b="0" dirty="0">
                <a:solidFill>
                  <a:srgbClr val="242424"/>
                </a:solidFill>
              </a:rPr>
              <a:t>T</a:t>
            </a:r>
            <a:r>
              <a:rPr lang="en-AU" sz="1200" dirty="0">
                <a:solidFill>
                  <a:srgbClr val="242424"/>
                </a:solidFill>
              </a:rPr>
              <a:t>o outline the outcomes and content 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40</a:t>
            </a:r>
            <a:r>
              <a:rPr lang="en-AU" sz="1200" dirty="0">
                <a:solidFill>
                  <a:srgbClr val="242424"/>
                </a:solidFill>
              </a:rPr>
              <a:t> seconds</a:t>
            </a:r>
          </a:p>
          <a:p>
            <a:endParaRPr lang="en-US" sz="1200" dirty="0">
              <a:solidFill>
                <a:srgbClr val="444444"/>
              </a:solidFill>
            </a:endParaRPr>
          </a:p>
          <a:p>
            <a:r>
              <a:rPr lang="en-AU" sz="1200" b="1" dirty="0">
                <a:solidFill>
                  <a:srgbClr val="242424"/>
                </a:solidFill>
              </a:rPr>
              <a:t>Presenter notes:</a:t>
            </a:r>
            <a:endParaRPr lang="en-AU" sz="1200" dirty="0">
              <a:solidFill>
                <a:srgbClr val="444444"/>
              </a:solidFill>
            </a:endParaRPr>
          </a:p>
          <a:p>
            <a:r>
              <a:rPr lang="en-GB" sz="1200" dirty="0">
                <a:solidFill>
                  <a:srgbClr val="000000"/>
                </a:solidFill>
              </a:rPr>
              <a:t>The science focus area for the whole of Stage 1 is </a:t>
            </a:r>
            <a:r>
              <a:rPr lang="en-GB" sz="1200" i="1" dirty="0">
                <a:solidFill>
                  <a:srgbClr val="000000"/>
                </a:solidFill>
              </a:rPr>
              <a:t>Investigations of change provide knowledge and understanding.</a:t>
            </a:r>
            <a:endParaRPr lang="en-AU" sz="1200" dirty="0">
              <a:solidFill>
                <a:srgbClr val="444444"/>
              </a:solidFill>
            </a:endParaRPr>
          </a:p>
          <a:p>
            <a:r>
              <a:rPr lang="en-GB" sz="1200" dirty="0">
                <a:solidFill>
                  <a:srgbClr val="000000"/>
                </a:solidFill>
              </a:rPr>
              <a:t> </a:t>
            </a:r>
            <a:endParaRPr lang="en-AU" sz="1200" dirty="0">
              <a:solidFill>
                <a:srgbClr val="444444"/>
              </a:solidFill>
            </a:endParaRPr>
          </a:p>
          <a:p>
            <a:r>
              <a:rPr lang="en-AU" sz="1200" dirty="0">
                <a:solidFill>
                  <a:srgbClr val="444444"/>
                </a:solidFill>
              </a:rPr>
              <a:t>On the left of the slide are the outcomes for this unit. </a:t>
            </a:r>
          </a:p>
          <a:p>
            <a:endParaRPr lang="en-AU" sz="1200" dirty="0">
              <a:solidFill>
                <a:srgbClr val="444444"/>
              </a:solidFill>
            </a:endParaRPr>
          </a:p>
          <a:p>
            <a:r>
              <a:rPr lang="en-AU" sz="1200" dirty="0">
                <a:solidFill>
                  <a:srgbClr val="444444"/>
                </a:solidFill>
              </a:rPr>
              <a:t>The content group is Light and sound interact with materials in different ways.</a:t>
            </a:r>
          </a:p>
          <a:p>
            <a:endParaRPr lang="en-AU" sz="1200" dirty="0">
              <a:solidFill>
                <a:srgbClr val="444444"/>
              </a:solidFill>
            </a:endParaRPr>
          </a:p>
          <a:p>
            <a:r>
              <a:rPr lang="en-AU" sz="1200" dirty="0">
                <a:solidFill>
                  <a:srgbClr val="444444"/>
                </a:solidFill>
              </a:rPr>
              <a:t>As the content is multi-faceted, we have bolded the aspects covered in this unit.</a:t>
            </a:r>
            <a:endParaRPr lang="en-AU" sz="1200" dirty="0"/>
          </a:p>
          <a:p>
            <a:endParaRPr lang="en-AU" sz="1200" dirty="0">
              <a:solidFill>
                <a:srgbClr val="444444"/>
              </a:solidFill>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1FD5B231-0CB5-6752-24EF-4804B20199B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477054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63FA9-7AAD-ECA7-E674-B6FE3CCDF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68CE4-2882-9FD7-5C95-945F9042D4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70FD3-34FA-F88E-56BD-D55ACA9A5E6A}"/>
              </a:ext>
            </a:extLst>
          </p:cNvPr>
          <p:cNvSpPr>
            <a:spLocks noGrp="1"/>
          </p:cNvSpPr>
          <p:nvPr>
            <p:ph type="body" idx="1"/>
          </p:nvPr>
        </p:nvSpPr>
        <p:spPr/>
        <p:txBody>
          <a:bodyPr/>
          <a:lstStyle/>
          <a:p>
            <a:r>
              <a:rPr lang="en-AU" sz="1200" b="1" dirty="0">
                <a:solidFill>
                  <a:srgbClr val="242424"/>
                </a:solidFill>
              </a:rPr>
              <a:t>58. Purpose: </a:t>
            </a:r>
            <a:r>
              <a:rPr lang="en-AU" sz="1200" b="0" dirty="0">
                <a:solidFill>
                  <a:srgbClr val="242424"/>
                </a:solidFill>
              </a:rPr>
              <a:t>T</a:t>
            </a:r>
            <a:r>
              <a:rPr lang="en-AU" sz="1200" dirty="0">
                <a:solidFill>
                  <a:srgbClr val="242424"/>
                </a:solidFill>
              </a:rPr>
              <a:t>o outline the outcomes and content 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40</a:t>
            </a:r>
            <a:r>
              <a:rPr lang="en-AU" sz="1200" dirty="0">
                <a:solidFill>
                  <a:srgbClr val="242424"/>
                </a:solidFill>
              </a:rPr>
              <a:t> seconds</a:t>
            </a:r>
          </a:p>
          <a:p>
            <a:endParaRPr lang="en-US" sz="1200" dirty="0">
              <a:solidFill>
                <a:srgbClr val="444444"/>
              </a:solidFill>
            </a:endParaRPr>
          </a:p>
          <a:p>
            <a:r>
              <a:rPr lang="en-AU" sz="1200" b="1" dirty="0">
                <a:solidFill>
                  <a:srgbClr val="242424"/>
                </a:solidFill>
              </a:rPr>
              <a:t>Presenter notes:</a:t>
            </a:r>
            <a:endParaRPr lang="en-AU" sz="1200" dirty="0">
              <a:solidFill>
                <a:srgbClr val="444444"/>
              </a:solidFill>
            </a:endParaRPr>
          </a:p>
          <a:p>
            <a:r>
              <a:rPr lang="en-GB" sz="1200" dirty="0">
                <a:solidFill>
                  <a:srgbClr val="000000"/>
                </a:solidFill>
              </a:rPr>
              <a:t>The science focus area for the whole of Stage 1 is </a:t>
            </a:r>
            <a:r>
              <a:rPr lang="en-GB" sz="1200" i="1" dirty="0">
                <a:solidFill>
                  <a:srgbClr val="000000"/>
                </a:solidFill>
              </a:rPr>
              <a:t>Investigations of change provide knowledge and understanding.</a:t>
            </a:r>
            <a:endParaRPr lang="en-AU" sz="1200" dirty="0">
              <a:solidFill>
                <a:srgbClr val="444444"/>
              </a:solidFill>
            </a:endParaRPr>
          </a:p>
          <a:p>
            <a:r>
              <a:rPr lang="en-GB" sz="1200" dirty="0">
                <a:solidFill>
                  <a:srgbClr val="000000"/>
                </a:solidFill>
              </a:rPr>
              <a:t> </a:t>
            </a:r>
            <a:endParaRPr lang="en-AU" sz="1200" dirty="0">
              <a:solidFill>
                <a:srgbClr val="444444"/>
              </a:solidFill>
            </a:endParaRPr>
          </a:p>
          <a:p>
            <a:r>
              <a:rPr lang="en-AU" sz="1200" dirty="0">
                <a:solidFill>
                  <a:srgbClr val="444444"/>
                </a:solidFill>
              </a:rPr>
              <a:t>On the left of the slide are the outcomes for this unit. </a:t>
            </a:r>
          </a:p>
          <a:p>
            <a:endParaRPr lang="en-AU" sz="1200" dirty="0">
              <a:solidFill>
                <a:srgbClr val="444444"/>
              </a:solidFill>
            </a:endParaRPr>
          </a:p>
          <a:p>
            <a:r>
              <a:rPr lang="en-AU" sz="1200" dirty="0">
                <a:solidFill>
                  <a:srgbClr val="444444"/>
                </a:solidFill>
              </a:rPr>
              <a:t>The content group is Light and sound interact with materials in different ways.</a:t>
            </a:r>
          </a:p>
          <a:p>
            <a:endParaRPr lang="en-AU" sz="1200" dirty="0">
              <a:solidFill>
                <a:srgbClr val="444444"/>
              </a:solidFill>
            </a:endParaRPr>
          </a:p>
          <a:p>
            <a:r>
              <a:rPr lang="en-AU" sz="1200" dirty="0">
                <a:solidFill>
                  <a:srgbClr val="444444"/>
                </a:solidFill>
              </a:rPr>
              <a:t>As the content is multi-faceted, we have bolded the aspects covered in this unit.</a:t>
            </a:r>
            <a:endParaRPr lang="en-AU" sz="1200" dirty="0"/>
          </a:p>
          <a:p>
            <a:endParaRPr lang="en-AU" sz="1200" dirty="0">
              <a:solidFill>
                <a:srgbClr val="444444"/>
              </a:solidFill>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A12BDB0C-E1F5-FD5A-DE1C-7983D9565D3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55012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59BC7-3C31-2C6C-624A-4C83FBAF8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8FE36-30D6-A156-6978-C01E4F30A2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411A8-B3C8-17ED-A17A-31DB5772EFD5}"/>
              </a:ext>
            </a:extLst>
          </p:cNvPr>
          <p:cNvSpPr>
            <a:spLocks noGrp="1"/>
          </p:cNvSpPr>
          <p:nvPr>
            <p:ph type="body" idx="1"/>
          </p:nvPr>
        </p:nvSpPr>
        <p:spPr/>
        <p:txBody>
          <a:bodyPr/>
          <a:lstStyle/>
          <a:p>
            <a:r>
              <a:rPr lang="en-AU" sz="1200" b="1" dirty="0">
                <a:solidFill>
                  <a:srgbClr val="242424"/>
                </a:solidFill>
              </a:rPr>
              <a:t>59. Purpose: </a:t>
            </a:r>
            <a:r>
              <a:rPr lang="en-AU" sz="1200" b="0" dirty="0">
                <a:solidFill>
                  <a:srgbClr val="242424"/>
                </a:solidFill>
              </a:rPr>
              <a:t>To </a:t>
            </a:r>
            <a:r>
              <a:rPr lang="en-AU" sz="1200" dirty="0">
                <a:solidFill>
                  <a:srgbClr val="242424"/>
                </a:solidFill>
              </a:rPr>
              <a:t>outline the outcomes and content 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50</a:t>
            </a:r>
            <a:r>
              <a:rPr lang="en-AU" sz="1200" dirty="0">
                <a:solidFill>
                  <a:srgbClr val="242424"/>
                </a:solidFill>
              </a:rPr>
              <a:t> seconds</a:t>
            </a:r>
          </a:p>
          <a:p>
            <a:endParaRPr lang="en-US" sz="1200" dirty="0">
              <a:solidFill>
                <a:srgbClr val="444444"/>
              </a:solidFill>
            </a:endParaRPr>
          </a:p>
          <a:p>
            <a:r>
              <a:rPr lang="en-AU" sz="1200" b="1" dirty="0">
                <a:solidFill>
                  <a:srgbClr val="242424"/>
                </a:solidFill>
              </a:rPr>
              <a:t>Presenter notes:</a:t>
            </a:r>
            <a:endParaRPr lang="en-AU" sz="1200" dirty="0">
              <a:solidFill>
                <a:srgbClr val="444444"/>
              </a:solidFill>
            </a:endParaRPr>
          </a:p>
          <a:p>
            <a:r>
              <a:rPr lang="en-AU" sz="1200" dirty="0">
                <a:ea typeface="Calibri"/>
                <a:cs typeface="Calibri"/>
              </a:rPr>
              <a:t>Shifting our focus now to the Stage 1 Technologies focus area: Design and digital solutions are created through knowledge and understanding.</a:t>
            </a:r>
          </a:p>
          <a:p>
            <a:endParaRPr lang="en-AU" sz="1200" dirty="0">
              <a:ea typeface="Calibri"/>
              <a:cs typeface="Calibri"/>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00D9F699-CED6-3BFC-7B68-02F5AE7505A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14374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6. Purpose: </a:t>
            </a:r>
            <a:r>
              <a:rPr lang="en-AU" sz="1200" b="0" dirty="0"/>
              <a:t>To preview commonalities in CHPS units.</a:t>
            </a:r>
          </a:p>
          <a:p>
            <a:endParaRPr lang="en-AU" sz="1200" b="1" dirty="0"/>
          </a:p>
          <a:p>
            <a:r>
              <a:rPr lang="en-AU" sz="1200" b="1" dirty="0"/>
              <a:t>Time:</a:t>
            </a:r>
            <a:r>
              <a:rPr lang="en-AU" sz="1200" b="0" dirty="0"/>
              <a:t> 10 seconds</a:t>
            </a:r>
          </a:p>
          <a:p>
            <a:endParaRPr lang="en-AU" sz="1200" b="1" dirty="0"/>
          </a:p>
          <a:p>
            <a:r>
              <a:rPr lang="en-AU" sz="1200" b="1" dirty="0"/>
              <a:t>Presenter notes:</a:t>
            </a:r>
          </a:p>
          <a:p>
            <a:r>
              <a:rPr lang="en-AU" sz="1200" dirty="0"/>
              <a:t>The session will explore common lesson structures across the four key learning areas to show you their consistent look and feel and explain how the key sample unit features support explicit teaching, assessment and differentiation. </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ea typeface="+mn-ea"/>
                <a:cs typeface="+mn-cs"/>
              </a:rPr>
              <a:t>[NEXT SLIDE]</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9970622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7038A-EE0E-9BAD-385F-5A5B55E07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DEC25-C704-52AE-9E5F-6304B69B97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16CC6-2E5B-D5CA-F616-DEAE27E470CD}"/>
              </a:ext>
            </a:extLst>
          </p:cNvPr>
          <p:cNvSpPr>
            <a:spLocks noGrp="1"/>
          </p:cNvSpPr>
          <p:nvPr>
            <p:ph type="body" idx="1"/>
          </p:nvPr>
        </p:nvSpPr>
        <p:spPr/>
        <p:txBody>
          <a:bodyPr/>
          <a:lstStyle/>
          <a:p>
            <a:r>
              <a:rPr lang="en-AU" sz="1200" b="1" dirty="0">
                <a:solidFill>
                  <a:srgbClr val="242424"/>
                </a:solidFill>
              </a:rPr>
              <a:t>60. Purpose: </a:t>
            </a:r>
            <a:r>
              <a:rPr lang="en-AU" sz="1200" b="0" dirty="0">
                <a:solidFill>
                  <a:srgbClr val="242424"/>
                </a:solidFill>
              </a:rPr>
              <a:t>To</a:t>
            </a:r>
            <a:r>
              <a:rPr lang="en-AU" sz="1200" dirty="0">
                <a:solidFill>
                  <a:srgbClr val="242424"/>
                </a:solidFill>
              </a:rPr>
              <a:t> highlight activities within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50 seconds</a:t>
            </a:r>
          </a:p>
          <a:p>
            <a:endParaRPr lang="en-AU" sz="1200" b="0" dirty="0">
              <a:solidFill>
                <a:srgbClr val="242424"/>
              </a:solidFill>
            </a:endParaRPr>
          </a:p>
          <a:p>
            <a:r>
              <a:rPr lang="en-AU" sz="1200" b="1" dirty="0">
                <a:solidFill>
                  <a:srgbClr val="242424"/>
                </a:solidFill>
              </a:rPr>
              <a:t>Presenter notes:</a:t>
            </a:r>
            <a:endParaRPr lang="en-AU" sz="1200" dirty="0">
              <a:solidFill>
                <a:srgbClr val="444444"/>
              </a:solidFill>
            </a:endParaRPr>
          </a:p>
          <a:p>
            <a:r>
              <a:rPr lang="en-AU" sz="1200" b="0" i="0" kern="1200" dirty="0">
                <a:solidFill>
                  <a:schemeClr val="tx1"/>
                </a:solidFill>
                <a:effectLst/>
                <a:ea typeface="+mn-ea"/>
                <a:cs typeface="+mn-cs"/>
              </a:rPr>
              <a:t>The first activity we would like to highlight from this unit is the sound audit. This activity is in Lesson 1 and involves students observing a range of sounds in the classroom and school grounds using the senses of hearing and touch, while collecting data that describes the different sounds. </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Students will begin the sound audit by drawing themselves in the centre of the page. </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As they listen to the sounds around them, they illustrate each sound as an image. </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The size of each image represents the volume of the sound—louder sounds are drawn larger, and softer sounds are drawn smaller. </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The position of each image on the page reflects the direction the sound came from—sounds heard from the left are drawn on the left side of the page, and sounds from the right are drawn on the right.</a:t>
            </a:r>
          </a:p>
          <a:p>
            <a:endParaRPr lang="en-US" sz="1200" dirty="0">
              <a:ea typeface="Calibri"/>
              <a:cs typeface="Calibri"/>
            </a:endParaRPr>
          </a:p>
          <a:p>
            <a:r>
              <a:rPr lang="en-AU" sz="1200" b="1" dirty="0">
                <a:solidFill>
                  <a:srgbClr val="242424"/>
                </a:solidFill>
              </a:rPr>
              <a:t>[NEXT SLIDE]</a:t>
            </a:r>
          </a:p>
          <a:p>
            <a:endParaRPr lang="en-AU" sz="1200" b="1" dirty="0">
              <a:solidFill>
                <a:srgbClr val="24242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Image Credit: Canva Education. 2025. Images via Canva. </a:t>
            </a:r>
            <a:r>
              <a:rPr lang="en-AU" sz="1200" dirty="0">
                <a:hlinkClick r:id="rId3"/>
              </a:rPr>
              <a:t>https://www.canva.com/</a:t>
            </a:r>
            <a:r>
              <a:rPr lang="en-AU" sz="1200" dirty="0"/>
              <a:t> accessed 30 Sept 2025.</a:t>
            </a:r>
            <a:endParaRPr lang="en-AU" sz="1200" b="0" dirty="0">
              <a:ea typeface="Calibri"/>
              <a:cs typeface="Calibri"/>
            </a:endParaRPr>
          </a:p>
          <a:p>
            <a:endParaRPr lang="en-US" sz="1200" dirty="0"/>
          </a:p>
        </p:txBody>
      </p:sp>
      <p:sp>
        <p:nvSpPr>
          <p:cNvPr id="4" name="Slide Number Placeholder 3">
            <a:extLst>
              <a:ext uri="{FF2B5EF4-FFF2-40B4-BE49-F238E27FC236}">
                <a16:creationId xmlns:a16="http://schemas.microsoft.com/office/drawing/2014/main" id="{1F1C169B-FC98-00B2-A226-09286B0E551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376511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D02E1-73F9-E866-5F0B-4CC72AAA8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F97C1-8A0C-4555-DCC1-57A4B47BD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CCC33-0AF4-1817-0B6D-DBC07CD4E765}"/>
              </a:ext>
            </a:extLst>
          </p:cNvPr>
          <p:cNvSpPr>
            <a:spLocks noGrp="1"/>
          </p:cNvSpPr>
          <p:nvPr>
            <p:ph type="body" idx="1"/>
          </p:nvPr>
        </p:nvSpPr>
        <p:spPr/>
        <p:txBody>
          <a:bodyPr/>
          <a:lstStyle/>
          <a:p>
            <a:r>
              <a:rPr lang="en-AU" sz="1200" b="1" dirty="0">
                <a:solidFill>
                  <a:srgbClr val="242424"/>
                </a:solidFill>
              </a:rPr>
              <a:t>61. Purpose: </a:t>
            </a:r>
            <a:r>
              <a:rPr lang="en-AU" sz="1200" b="0" dirty="0">
                <a:solidFill>
                  <a:srgbClr val="242424"/>
                </a:solidFill>
              </a:rPr>
              <a:t>T</a:t>
            </a:r>
            <a:r>
              <a:rPr lang="en-AU" sz="1200" dirty="0">
                <a:solidFill>
                  <a:srgbClr val="242424"/>
                </a:solidFill>
              </a:rPr>
              <a:t>o highlight activities within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35 seconds</a:t>
            </a:r>
          </a:p>
          <a:p>
            <a:endParaRPr lang="en-AU" sz="1200" b="0" dirty="0">
              <a:solidFill>
                <a:srgbClr val="242424"/>
              </a:solidFill>
            </a:endParaRPr>
          </a:p>
          <a:p>
            <a:r>
              <a:rPr lang="en-AU" sz="1200" b="1" dirty="0">
                <a:solidFill>
                  <a:srgbClr val="242424"/>
                </a:solidFill>
              </a:rPr>
              <a:t>Presenter notes:</a:t>
            </a:r>
            <a:endParaRPr lang="en-AU" sz="1200" dirty="0">
              <a:solidFill>
                <a:srgbClr val="444444"/>
              </a:solidFill>
            </a:endParaRPr>
          </a:p>
          <a:p>
            <a:r>
              <a:rPr lang="en-GB" sz="1200" b="0" kern="1200" dirty="0">
                <a:solidFill>
                  <a:schemeClr val="tx1"/>
                </a:solidFill>
                <a:effectLst/>
                <a:ea typeface="+mn-ea"/>
                <a:cs typeface="+mn-cs"/>
              </a:rPr>
              <a:t>In lessons 10 and 11 students design and make an instrument for a specific purpose. </a:t>
            </a:r>
          </a:p>
          <a:p>
            <a:endParaRPr lang="en-GB" sz="1200" b="0" kern="1200" dirty="0">
              <a:solidFill>
                <a:schemeClr val="tx1"/>
              </a:solidFill>
              <a:effectLst/>
              <a:ea typeface="+mn-ea"/>
              <a:cs typeface="+mn-cs"/>
            </a:endParaRPr>
          </a:p>
          <a:p>
            <a:r>
              <a:rPr lang="en-GB" sz="1200" b="0" kern="1200" dirty="0">
                <a:solidFill>
                  <a:schemeClr val="tx1"/>
                </a:solidFill>
                <a:effectLst/>
                <a:ea typeface="+mn-ea"/>
                <a:cs typeface="+mn-cs"/>
              </a:rPr>
              <a:t>In lesson 10 students </a:t>
            </a:r>
            <a:r>
              <a:rPr lang="en-GB" sz="1200" kern="1200" dirty="0">
                <a:solidFill>
                  <a:schemeClr val="tx1"/>
                </a:solidFill>
                <a:effectLst/>
                <a:ea typeface="+mn-ea"/>
                <a:cs typeface="+mn-cs"/>
              </a:rPr>
              <a:t>begin to design their instrument by generating ideas from the available materials. They capture their ideas in a digital format to support making the instrument in the following lesson. </a:t>
            </a:r>
          </a:p>
          <a:p>
            <a:endParaRPr lang="en-AU" sz="1200" kern="1200" dirty="0">
              <a:solidFill>
                <a:schemeClr val="tx1"/>
              </a:solidFill>
              <a:effectLst/>
              <a:ea typeface="+mn-ea"/>
              <a:cs typeface="+mn-cs"/>
            </a:endParaRPr>
          </a:p>
          <a:p>
            <a:r>
              <a:rPr lang="en-GB" sz="1200" kern="1200" dirty="0">
                <a:solidFill>
                  <a:schemeClr val="tx1"/>
                </a:solidFill>
                <a:effectLst/>
                <a:ea typeface="+mn-ea"/>
                <a:cs typeface="+mn-cs"/>
              </a:rPr>
              <a:t>In lesson 11 students use their design plans to make the instrument. Students capture the making process at various steps using a digital device. </a:t>
            </a:r>
          </a:p>
          <a:p>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For example, photographing when all the materials are selected, when placing the shaker material in the container, and when attaching the lid to the container. </a:t>
            </a:r>
          </a:p>
          <a:p>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Images captured are used to support the optional assessment in the lesson.</a:t>
            </a:r>
          </a:p>
          <a:p>
            <a:endParaRPr lang="en-US" sz="1200" dirty="0">
              <a:ea typeface="Calibri"/>
              <a:cs typeface="Calibri"/>
            </a:endParaRPr>
          </a:p>
          <a:p>
            <a:r>
              <a:rPr lang="en-AU" sz="1200" b="1" dirty="0">
                <a:solidFill>
                  <a:srgbClr val="242424"/>
                </a:solidFill>
              </a:rPr>
              <a:t>[NEXT SLIDE]</a:t>
            </a:r>
          </a:p>
          <a:p>
            <a:endParaRPr lang="en-AU" sz="1200" b="1" dirty="0">
              <a:solidFill>
                <a:srgbClr val="24242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Image Credit: Canva Education. 2025. Images via Canva. </a:t>
            </a:r>
            <a:r>
              <a:rPr lang="en-AU" sz="1200" dirty="0">
                <a:hlinkClick r:id="rId3"/>
              </a:rPr>
              <a:t>https://www.canva.com/</a:t>
            </a:r>
            <a:r>
              <a:rPr lang="en-AU" sz="1200" dirty="0"/>
              <a:t> accessed 30 Sept 2025.</a:t>
            </a:r>
            <a:endParaRPr lang="en-AU" sz="1200" b="0" dirty="0">
              <a:ea typeface="Calibri"/>
              <a:cs typeface="Calibri"/>
            </a:endParaRPr>
          </a:p>
          <a:p>
            <a:endParaRPr lang="en-US" sz="1200" dirty="0"/>
          </a:p>
        </p:txBody>
      </p:sp>
      <p:sp>
        <p:nvSpPr>
          <p:cNvPr id="4" name="Slide Number Placeholder 3">
            <a:extLst>
              <a:ext uri="{FF2B5EF4-FFF2-40B4-BE49-F238E27FC236}">
                <a16:creationId xmlns:a16="http://schemas.microsoft.com/office/drawing/2014/main" id="{28CD3DD9-CA4B-E1A4-8FC0-80D0D6080AB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7954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63434-DD2B-4935-8AF6-92B6AB97D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2AB772-5498-6DA3-DB1A-8D9983D68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78394-EF42-EF22-A2AD-29B818B5BBCF}"/>
              </a:ext>
            </a:extLst>
          </p:cNvPr>
          <p:cNvSpPr>
            <a:spLocks noGrp="1"/>
          </p:cNvSpPr>
          <p:nvPr>
            <p:ph type="body" idx="1"/>
          </p:nvPr>
        </p:nvSpPr>
        <p:spPr/>
        <p:txBody>
          <a:bodyPr/>
          <a:lstStyle/>
          <a:p>
            <a:r>
              <a:rPr lang="en-AU" sz="1200" b="1" dirty="0">
                <a:solidFill>
                  <a:srgbClr val="242424"/>
                </a:solidFill>
              </a:rPr>
              <a:t>62. Purpose: </a:t>
            </a:r>
            <a:r>
              <a:rPr lang="en-AU" sz="1200" b="0" dirty="0">
                <a:solidFill>
                  <a:srgbClr val="242424"/>
                </a:solidFill>
              </a:rPr>
              <a:t>T</a:t>
            </a:r>
            <a:r>
              <a:rPr lang="en-AU" sz="1200" dirty="0">
                <a:solidFill>
                  <a:srgbClr val="242424"/>
                </a:solidFill>
              </a:rPr>
              <a:t>o highlight activities within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1 minute 30 seconds</a:t>
            </a:r>
          </a:p>
          <a:p>
            <a:endParaRPr lang="en-AU" sz="1200" b="0" dirty="0">
              <a:solidFill>
                <a:srgbClr val="242424"/>
              </a:solidFill>
            </a:endParaRPr>
          </a:p>
          <a:p>
            <a:r>
              <a:rPr lang="en-AU" sz="1200" b="1" dirty="0">
                <a:solidFill>
                  <a:srgbClr val="242424"/>
                </a:solidFill>
              </a:rPr>
              <a:t>Presenter notes:</a:t>
            </a:r>
            <a:endParaRPr lang="en-AU" sz="1200" dirty="0">
              <a:solidFill>
                <a:srgbClr val="444444"/>
              </a:solidFill>
            </a:endParaRPr>
          </a:p>
          <a:p>
            <a:r>
              <a:rPr lang="en-AU" sz="1200" b="0" i="0" kern="1200" dirty="0">
                <a:solidFill>
                  <a:schemeClr val="tx1"/>
                </a:solidFill>
                <a:effectLst/>
                <a:ea typeface="+mn-ea"/>
                <a:cs typeface="+mn-cs"/>
              </a:rPr>
              <a:t>In this activity students use the sounds of the orchestra to identify and categorise blowing, plucking, striking and shaking instruments. They match instruments to the actions that make the sound.</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We are going to give you a minute to categorise the action that produces sound as blowing, plucking, striking or shaking for the 8 instruments on screen. Record your responses on paper.</a:t>
            </a:r>
          </a:p>
          <a:p>
            <a:endParaRPr lang="en-AU" sz="1200" b="0" i="0" kern="1200" dirty="0">
              <a:solidFill>
                <a:schemeClr val="tx1"/>
              </a:solidFill>
              <a:effectLst/>
              <a:ea typeface="+mn-ea"/>
              <a:cs typeface="+mn-cs"/>
            </a:endParaRPr>
          </a:p>
          <a:p>
            <a:r>
              <a:rPr lang="en-AU" sz="1200" b="0" i="1" kern="1200" dirty="0">
                <a:solidFill>
                  <a:schemeClr val="tx1"/>
                </a:solidFill>
                <a:effectLst/>
                <a:ea typeface="+mn-ea"/>
                <a:cs typeface="+mn-cs"/>
              </a:rPr>
              <a:t>Pause for 1 minute to give participants time to categorise the instruments.</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Provide correct categories:</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Striking- drum, cymbals, triangle, xylophone</a:t>
            </a:r>
          </a:p>
          <a:p>
            <a:r>
              <a:rPr lang="en-AU" sz="1200" b="0" i="0" kern="1200" dirty="0">
                <a:solidFill>
                  <a:schemeClr val="tx1"/>
                </a:solidFill>
                <a:effectLst/>
                <a:ea typeface="+mn-ea"/>
                <a:cs typeface="+mn-cs"/>
              </a:rPr>
              <a:t>Blowing- recorder</a:t>
            </a:r>
          </a:p>
          <a:p>
            <a:r>
              <a:rPr lang="en-AU" sz="1200" b="0" i="0" kern="1200" dirty="0">
                <a:solidFill>
                  <a:schemeClr val="tx1"/>
                </a:solidFill>
                <a:effectLst/>
                <a:ea typeface="+mn-ea"/>
                <a:cs typeface="+mn-cs"/>
              </a:rPr>
              <a:t>Shaking- maracas, tambourine</a:t>
            </a:r>
          </a:p>
          <a:p>
            <a:r>
              <a:rPr lang="en-AU" sz="1200" b="0" i="0" kern="1200" dirty="0">
                <a:solidFill>
                  <a:schemeClr val="tx1"/>
                </a:solidFill>
                <a:effectLst/>
                <a:ea typeface="+mn-ea"/>
                <a:cs typeface="+mn-cs"/>
              </a:rPr>
              <a:t>Plucking- guitar</a:t>
            </a:r>
          </a:p>
          <a:p>
            <a:endParaRPr lang="en-US" sz="1200" dirty="0">
              <a:ea typeface="Calibri"/>
              <a:cs typeface="Calibri"/>
            </a:endParaRPr>
          </a:p>
          <a:p>
            <a:r>
              <a:rPr lang="en-AU" sz="1200" b="1" dirty="0">
                <a:solidFill>
                  <a:srgbClr val="242424"/>
                </a:solidFill>
              </a:rPr>
              <a:t>[NEXT SLIDE]</a:t>
            </a:r>
          </a:p>
          <a:p>
            <a:endParaRPr lang="en-AU" sz="1200" b="1" dirty="0">
              <a:solidFill>
                <a:srgbClr val="24242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Image Credit: Canva Education. 2025. Images via Canva. </a:t>
            </a:r>
            <a:r>
              <a:rPr lang="en-AU" sz="1200" dirty="0">
                <a:hlinkClick r:id="rId3"/>
              </a:rPr>
              <a:t>https://www.canva.com/</a:t>
            </a:r>
            <a:r>
              <a:rPr lang="en-AU" sz="1200" dirty="0"/>
              <a:t> accessed 30 Sept 2025.</a:t>
            </a:r>
            <a:endParaRPr lang="en-AU" sz="1200" b="0" dirty="0">
              <a:ea typeface="Calibri"/>
              <a:cs typeface="Calibri"/>
            </a:endParaRPr>
          </a:p>
          <a:p>
            <a:endParaRPr lang="en-US" sz="1200" dirty="0"/>
          </a:p>
        </p:txBody>
      </p:sp>
      <p:sp>
        <p:nvSpPr>
          <p:cNvPr id="4" name="Slide Number Placeholder 3">
            <a:extLst>
              <a:ext uri="{FF2B5EF4-FFF2-40B4-BE49-F238E27FC236}">
                <a16:creationId xmlns:a16="http://schemas.microsoft.com/office/drawing/2014/main" id="{8DDA9753-75F3-4385-8E4E-3589F4FECB7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865328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CD85D-7DC9-BB6B-BEB0-C8EFCE73B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45D50-CB41-7811-CF44-E7E9C35465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3735D0-7E8A-E6FF-58B3-EBC79D7C6192}"/>
              </a:ext>
            </a:extLst>
          </p:cNvPr>
          <p:cNvSpPr>
            <a:spLocks noGrp="1"/>
          </p:cNvSpPr>
          <p:nvPr>
            <p:ph type="body" idx="1"/>
          </p:nvPr>
        </p:nvSpPr>
        <p:spPr/>
        <p:txBody>
          <a:bodyPr/>
          <a:lstStyle/>
          <a:p>
            <a:r>
              <a:rPr lang="en-US" sz="1200" b="1" dirty="0">
                <a:ea typeface="Calibri"/>
                <a:cs typeface="Calibri"/>
              </a:rPr>
              <a:t>63. Purpose: </a:t>
            </a:r>
            <a:r>
              <a:rPr lang="en-US" sz="1200" b="0" dirty="0">
                <a:ea typeface="Calibri"/>
                <a:cs typeface="Calibri"/>
              </a:rPr>
              <a:t>To highlight </a:t>
            </a:r>
            <a:r>
              <a:rPr lang="en-AU" sz="1200" b="0" dirty="0">
                <a:ea typeface="Calibri"/>
                <a:cs typeface="Calibri"/>
              </a:rPr>
              <a:t>common misconceptions addressed in the unit </a:t>
            </a:r>
            <a:endParaRPr lang="en-US" sz="1200" b="1" dirty="0">
              <a:ea typeface="Calibri"/>
              <a:cs typeface="Calibri"/>
            </a:endParaRPr>
          </a:p>
          <a:p>
            <a:endParaRPr lang="en-US" sz="1200" b="1" dirty="0">
              <a:ea typeface="Calibri"/>
              <a:cs typeface="Calibri"/>
            </a:endParaRPr>
          </a:p>
          <a:p>
            <a:r>
              <a:rPr lang="en-US" sz="1200" b="1" dirty="0">
                <a:ea typeface="Calibri"/>
                <a:cs typeface="Calibri"/>
              </a:rPr>
              <a:t>Time: </a:t>
            </a:r>
            <a:r>
              <a:rPr lang="en-US" sz="1200" b="0" dirty="0">
                <a:ea typeface="Calibri"/>
                <a:cs typeface="Calibri"/>
              </a:rPr>
              <a:t>1 minute</a:t>
            </a:r>
          </a:p>
          <a:p>
            <a:endParaRPr lang="en-US" sz="1200" b="1" dirty="0">
              <a:ea typeface="Calibri"/>
              <a:cs typeface="Calibri"/>
            </a:endParaRPr>
          </a:p>
          <a:p>
            <a:r>
              <a:rPr lang="en-US" sz="1200" b="1" dirty="0">
                <a:ea typeface="Calibri"/>
                <a:cs typeface="Calibri"/>
              </a:rPr>
              <a:t>Presenter notes:</a:t>
            </a:r>
          </a:p>
          <a:p>
            <a:r>
              <a:rPr lang="en-GB" sz="1200" b="0" kern="1200" dirty="0">
                <a:solidFill>
                  <a:schemeClr val="tx1"/>
                </a:solidFill>
                <a:effectLst/>
                <a:ea typeface="+mn-ea"/>
                <a:cs typeface="+mn-cs"/>
              </a:rPr>
              <a:t>There are also student misconceptions called out in the content scoped for Unit 5,</a:t>
            </a:r>
            <a:r>
              <a:rPr lang="en-AU" sz="1200" b="0" kern="1200" dirty="0">
                <a:solidFill>
                  <a:schemeClr val="tx1"/>
                </a:solidFill>
                <a:effectLst/>
                <a:ea typeface="+mn-ea"/>
                <a:cs typeface="+mn-cs"/>
              </a:rPr>
              <a:t> it is important that educators identify and respond to student misconceptions using strategies grounded in evidence and research-informed practice.</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 </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One common misconception is that </a:t>
            </a:r>
            <a:r>
              <a:rPr lang="en-GB" sz="1200" kern="1200" dirty="0">
                <a:solidFill>
                  <a:schemeClr val="tx1"/>
                </a:solidFill>
                <a:effectLst/>
                <a:ea typeface="+mn-ea"/>
                <a:cs typeface="+mn-cs"/>
              </a:rPr>
              <a:t>sound cannot travel through solid matter</a:t>
            </a:r>
            <a:r>
              <a:rPr lang="en-GB" sz="1200" b="0" kern="1200" dirty="0">
                <a:solidFill>
                  <a:schemeClr val="tx1"/>
                </a:solidFill>
                <a:effectLst/>
                <a:ea typeface="+mn-ea"/>
                <a:cs typeface="+mn-cs"/>
              </a:rPr>
              <a:t>. In the unit there are many hands-on activities which allow students to observe sound travelling through solid matter. </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 </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Other common misunderstandings include:</a:t>
            </a:r>
          </a:p>
          <a:p>
            <a:endParaRPr lang="en-AU" sz="1200" kern="1200" dirty="0">
              <a:solidFill>
                <a:schemeClr val="tx1"/>
              </a:solidFill>
              <a:effectLst/>
              <a:ea typeface="+mn-ea"/>
              <a:cs typeface="+mn-cs"/>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ea typeface="+mn-ea"/>
                <a:cs typeface="+mn-cs"/>
              </a:rPr>
              <a:t>loudness, and pitch are the same thing. In Lesson 8 this misconception is addressed by </a:t>
            </a:r>
            <a:r>
              <a:rPr lang="en-AU" sz="1200" b="0" kern="1200" dirty="0">
                <a:solidFill>
                  <a:schemeClr val="tx1"/>
                </a:solidFill>
                <a:effectLst/>
                <a:ea typeface="+mn-ea"/>
                <a:cs typeface="+mn-cs"/>
              </a:rPr>
              <a:t>modelling a think aloud to explain </a:t>
            </a:r>
            <a:r>
              <a:rPr lang="en-AU" sz="1200" kern="1200" dirty="0">
                <a:solidFill>
                  <a:schemeClr val="tx1"/>
                </a:solidFill>
                <a:effectLst/>
                <a:ea typeface="+mn-ea"/>
                <a:cs typeface="+mn-cs"/>
              </a:rPr>
              <a:t>the change in pitch. For example, ‘when the bottle is full of water, it creates a high pitch sound. As the water in the bottle is reduced the sound becomes lower in pitch. When the water bottle is empty it creates the lowest pitch sound. Students participate in hands on activities at sound stations to explore pitch and volume. A check for understanding has been included that involves reading statements about changes in pitch and volume. Students show thumbs up for true statements and thumbs down for false. The teacher </a:t>
            </a:r>
            <a:r>
              <a:rPr lang="en-AU" sz="1200" b="0" kern="1200" dirty="0">
                <a:solidFill>
                  <a:schemeClr val="tx1"/>
                </a:solidFill>
                <a:effectLst/>
                <a:ea typeface="+mn-ea"/>
                <a:cs typeface="+mn-cs"/>
              </a:rPr>
              <a:t>provides feedback </a:t>
            </a:r>
            <a:r>
              <a:rPr lang="en-AU" sz="1200" kern="1200" dirty="0">
                <a:solidFill>
                  <a:schemeClr val="tx1"/>
                </a:solidFill>
                <a:effectLst/>
                <a:ea typeface="+mn-ea"/>
                <a:cs typeface="+mn-cs"/>
              </a:rPr>
              <a:t>and addresses any misconceptions as each statement is discussed.</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a:solidFill>
                <a:schemeClr val="tx1"/>
              </a:solidFill>
              <a:effectLst/>
              <a:ea typeface="+mn-ea"/>
              <a:cs typeface="+mn-cs"/>
            </a:endParaRPr>
          </a:p>
          <a:p>
            <a:pPr marL="285750" lvl="0" indent="-285750">
              <a:buFont typeface="Arial" panose="020B0604020202020204" pitchFamily="34" charset="0"/>
              <a:buChar char="•"/>
            </a:pPr>
            <a:r>
              <a:rPr lang="en-GB" sz="1200" kern="1200" dirty="0">
                <a:solidFill>
                  <a:schemeClr val="tx1"/>
                </a:solidFill>
                <a:effectLst/>
                <a:ea typeface="+mn-ea"/>
                <a:cs typeface="+mn-cs"/>
              </a:rPr>
              <a:t>another misconception is that nothing passes between the source of a sound and a person’s ears. In Lesson 2 students explore what happens when a sound travels through air – they discover that it can be affected (blocked or muffled) by different materials. </a:t>
            </a:r>
          </a:p>
          <a:p>
            <a:pPr marL="0" lvl="0" indent="0">
              <a:buFont typeface="Arial" panose="020B0604020202020204" pitchFamily="34" charset="0"/>
              <a:buNone/>
            </a:pPr>
            <a:endParaRPr lang="en-AU" sz="1200" dirty="0"/>
          </a:p>
          <a:p>
            <a:pPr marL="0" lvl="0" indent="0">
              <a:buFont typeface="Arial" panose="020B0604020202020204" pitchFamily="34" charset="0"/>
              <a:buNone/>
            </a:pPr>
            <a:r>
              <a:rPr lang="en-AU" sz="1200" dirty="0"/>
              <a:t>Addressing common misconceptions is essential for building accurate scientific understanding, ensuring that students develop a strong conceptual foundation and are better equipped to engage with more complex ideas in future stages of learning.</a:t>
            </a:r>
            <a:endParaRPr lang="en-GB" sz="1200" kern="1200" dirty="0">
              <a:solidFill>
                <a:schemeClr val="tx1"/>
              </a:solidFill>
              <a:effectLst/>
              <a:ea typeface="+mn-ea"/>
              <a:cs typeface="+mn-cs"/>
            </a:endParaRPr>
          </a:p>
          <a:p>
            <a:pPr marL="0" lvl="0" indent="0">
              <a:buFont typeface="Arial" panose="020B0604020202020204" pitchFamily="34" charset="0"/>
              <a:buNone/>
            </a:pPr>
            <a:endParaRPr lang="en-GB" sz="1200" kern="1200" dirty="0">
              <a:solidFill>
                <a:schemeClr val="tx1"/>
              </a:solidFill>
              <a:effectLst/>
              <a:ea typeface="+mn-ea"/>
              <a:cs typeface="+mn-cs"/>
            </a:endParaRPr>
          </a:p>
          <a:p>
            <a:r>
              <a:rPr lang="en-AU" sz="1200" b="1" dirty="0"/>
              <a:t>[NEXT SLIDE]</a:t>
            </a:r>
          </a:p>
          <a:p>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Image Credit: Canva Education. 2025. Images via Canva. </a:t>
            </a:r>
            <a:r>
              <a:rPr lang="en-AU" sz="1200" dirty="0">
                <a:hlinkClick r:id="rId3"/>
              </a:rPr>
              <a:t>https://www.canva.com/</a:t>
            </a:r>
            <a:r>
              <a:rPr lang="en-AU" sz="1200" dirty="0"/>
              <a:t> accessed 30 Sept 2025.</a:t>
            </a:r>
            <a:endParaRPr lang="en-AU" sz="1200" b="0" dirty="0">
              <a:ea typeface="Calibri"/>
              <a:cs typeface="Calibri"/>
            </a:endParaRPr>
          </a:p>
          <a:p>
            <a:endParaRPr lang="en-AU" b="1" dirty="0"/>
          </a:p>
          <a:p>
            <a:endParaRPr lang="en-AU" b="1" dirty="0"/>
          </a:p>
        </p:txBody>
      </p:sp>
      <p:sp>
        <p:nvSpPr>
          <p:cNvPr id="4" name="Slide Number Placeholder 3">
            <a:extLst>
              <a:ext uri="{FF2B5EF4-FFF2-40B4-BE49-F238E27FC236}">
                <a16:creationId xmlns:a16="http://schemas.microsoft.com/office/drawing/2014/main" id="{3A11931B-E3FF-C4E5-4586-CDB3B2D931E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49992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DA0A7-0DB5-830D-3DE1-80A2923F3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D1E33A-EA68-C35E-8218-11F739108E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B438CD-451C-2DA7-E810-61009AE91BF1}"/>
              </a:ext>
            </a:extLst>
          </p:cNvPr>
          <p:cNvSpPr>
            <a:spLocks noGrp="1"/>
          </p:cNvSpPr>
          <p:nvPr>
            <p:ph type="body" idx="1"/>
          </p:nvPr>
        </p:nvSpPr>
        <p:spPr/>
        <p:txBody>
          <a:bodyPr/>
          <a:lstStyle/>
          <a:p>
            <a:r>
              <a:rPr lang="en-AU" b="1" dirty="0"/>
              <a:t>64. Purpose: </a:t>
            </a:r>
            <a:r>
              <a:rPr lang="en-AU" dirty="0"/>
              <a:t>To reflect on the units presented and take notes. </a:t>
            </a:r>
          </a:p>
          <a:p>
            <a:endParaRPr lang="en-AU" dirty="0"/>
          </a:p>
          <a:p>
            <a:r>
              <a:rPr lang="en-AU" b="1" dirty="0"/>
              <a:t>Time: </a:t>
            </a:r>
            <a:r>
              <a:rPr lang="en-AU" dirty="0"/>
              <a:t>5 minutes</a:t>
            </a:r>
          </a:p>
          <a:p>
            <a:endParaRPr lang="en-AU" dirty="0"/>
          </a:p>
          <a:p>
            <a:r>
              <a:rPr lang="en-AU" b="1" dirty="0"/>
              <a:t>Presenter notes: </a:t>
            </a:r>
          </a:p>
          <a:p>
            <a:r>
              <a:rPr lang="en-AU" b="0" dirty="0"/>
              <a:t>Take a moment now to consider what you’ve observed record any thoughts and begin to imagine how this might be applied within your own school setting.</a:t>
            </a:r>
          </a:p>
          <a:p>
            <a:endParaRPr lang="en-AU" b="0" dirty="0"/>
          </a:p>
          <a:p>
            <a:r>
              <a:rPr lang="en-AU" b="0" dirty="0"/>
              <a:t>Return to your participant workbook reflection section.</a:t>
            </a:r>
            <a:endParaRPr lang="en-AU" b="1" dirty="0"/>
          </a:p>
          <a:p>
            <a:endParaRPr lang="en-AU" dirty="0"/>
          </a:p>
          <a:p>
            <a:r>
              <a:rPr lang="en-AU" dirty="0"/>
              <a:t>You will again have 5 minutes to add some notes.</a:t>
            </a:r>
          </a:p>
          <a:p>
            <a:endParaRPr lang="en-AU" dirty="0"/>
          </a:p>
          <a:p>
            <a:r>
              <a:rPr lang="en-AU" b="0" i="1" dirty="0"/>
              <a:t>After 5 minutes</a:t>
            </a:r>
          </a:p>
          <a:p>
            <a:endParaRPr lang="en-AU" dirty="0"/>
          </a:p>
          <a:p>
            <a:r>
              <a:rPr lang="en-AU" dirty="0"/>
              <a:t>Let’s continue. </a:t>
            </a:r>
          </a:p>
          <a:p>
            <a:endParaRPr lang="en-AU" dirty="0"/>
          </a:p>
          <a:p>
            <a:r>
              <a:rPr lang="en-AU" b="1" dirty="0"/>
              <a:t>[NEXT SLIDE]</a:t>
            </a:r>
          </a:p>
          <a:p>
            <a:endParaRPr lang="en-AU" dirty="0"/>
          </a:p>
        </p:txBody>
      </p:sp>
      <p:sp>
        <p:nvSpPr>
          <p:cNvPr id="4" name="Slide Number Placeholder 3">
            <a:extLst>
              <a:ext uri="{FF2B5EF4-FFF2-40B4-BE49-F238E27FC236}">
                <a16:creationId xmlns:a16="http://schemas.microsoft.com/office/drawing/2014/main" id="{7FF5AE58-6019-5F2F-E41C-990BC3429785}"/>
              </a:ext>
            </a:extLst>
          </p:cNvPr>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22388850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78810-EAA8-8ACD-2A5F-AC9AACD57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A46F2-4DBC-CDAE-11A5-7084E76ECA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19C620-88FF-A6D5-27E3-FE05B2D3E56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ea typeface="Calibri"/>
                <a:cs typeface="Calibri"/>
              </a:rPr>
              <a:t>65. Purpose: </a:t>
            </a:r>
            <a:r>
              <a:rPr lang="en-AU" dirty="0"/>
              <a:t>Divider slide to introduce Creative arts units</a:t>
            </a:r>
            <a:endParaRPr lang="en-US" b="1" dirty="0">
              <a:ea typeface="Calibri"/>
              <a:cs typeface="Calibri"/>
            </a:endParaRPr>
          </a:p>
          <a:p>
            <a:endParaRPr lang="en-US" b="1" dirty="0">
              <a:ea typeface="Calibri"/>
              <a:cs typeface="Calibri"/>
            </a:endParaRPr>
          </a:p>
          <a:p>
            <a:r>
              <a:rPr lang="en-US" b="1" dirty="0">
                <a:ea typeface="Calibri"/>
                <a:cs typeface="Calibri"/>
              </a:rPr>
              <a:t>Time: </a:t>
            </a:r>
            <a:r>
              <a:rPr lang="en-US" b="0" dirty="0">
                <a:ea typeface="Calibri"/>
                <a:cs typeface="Calibri"/>
              </a:rPr>
              <a:t>20 seconds</a:t>
            </a:r>
          </a:p>
          <a:p>
            <a:endParaRPr lang="en-US" b="1" dirty="0">
              <a:ea typeface="Calibri"/>
              <a:cs typeface="Calibri"/>
            </a:endParaRPr>
          </a:p>
          <a:p>
            <a:r>
              <a:rPr lang="en-US" b="1" dirty="0">
                <a:ea typeface="Calibri"/>
                <a:cs typeface="Calibri"/>
              </a:rPr>
              <a:t>Presenter notes: </a:t>
            </a:r>
          </a:p>
          <a:p>
            <a:r>
              <a:rPr lang="en-AU" dirty="0"/>
              <a:t>There are a total of </a:t>
            </a:r>
            <a:r>
              <a:rPr lang="en-AU" b="0" dirty="0"/>
              <a:t>8 Creative arts units in </a:t>
            </a:r>
            <a:r>
              <a:rPr lang="en-AU" dirty="0"/>
              <a:t>development for Stage 1. Each one provides students with opportunities to engage in syllabus content in meaningful and connected ways. Students are supported to meet the aim of the syllabus by developing curiosity, creativity, imagination, self-expression and collaboration as they develop knowledge, understanding and skills in dance, drama, music and visual arts.</a:t>
            </a:r>
          </a:p>
          <a:p>
            <a:endParaRPr lang="en-AU" dirty="0"/>
          </a:p>
          <a:p>
            <a:r>
              <a:rPr lang="en-AU" dirty="0"/>
              <a:t>Today, we’re putting a spotlight on two of the Stage 1 units: Unit 1 and Unit 5.</a:t>
            </a:r>
          </a:p>
          <a:p>
            <a:endParaRPr lang="en-US"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a:extLst>
              <a:ext uri="{FF2B5EF4-FFF2-40B4-BE49-F238E27FC236}">
                <a16:creationId xmlns:a16="http://schemas.microsoft.com/office/drawing/2014/main" id="{644246D1-87FA-C1D9-E79A-FC56AD65D4A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554809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rPr>
              <a:t>66. Purpose: </a:t>
            </a:r>
            <a:r>
              <a:rPr lang="en-AU" sz="1200" b="0" kern="1200" dirty="0">
                <a:solidFill>
                  <a:schemeClr val="tx1"/>
                </a:solidFill>
                <a:effectLst/>
              </a:rPr>
              <a:t>To highlight the structure of Creative arts learning across a stage</a:t>
            </a:r>
            <a:endParaRPr lang="en-AU" sz="1200" b="1" kern="1200" dirty="0">
              <a:solidFill>
                <a:schemeClr val="tx1"/>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rPr>
              <a:t>Time: </a:t>
            </a:r>
            <a:r>
              <a:rPr lang="en-AU" sz="1200" b="0" kern="1200" dirty="0">
                <a:solidFill>
                  <a:schemeClr val="tx1"/>
                </a:solidFill>
                <a:effectLst/>
              </a:rPr>
              <a:t>1 minute 30 seconds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ea typeface="+mn-ea"/>
              <a:cs typeface="+mn-cs"/>
            </a:endParaRPr>
          </a:p>
          <a:p>
            <a:pPr rtl="0" fontAlgn="base"/>
            <a:r>
              <a:rPr lang="en-US" sz="1200" b="1" i="0" u="none" strike="noStrike" kern="1200" dirty="0">
                <a:solidFill>
                  <a:schemeClr val="tx1"/>
                </a:solidFill>
                <a:effectLst/>
              </a:rPr>
              <a:t>Presenter notes: </a:t>
            </a:r>
            <a:r>
              <a:rPr lang="en-US" sz="1200" b="0" i="0" kern="1200" dirty="0">
                <a:solidFill>
                  <a:schemeClr val="tx1"/>
                </a:solidFill>
                <a:effectLst/>
              </a:rPr>
              <a:t>​</a:t>
            </a:r>
          </a:p>
          <a:p>
            <a:r>
              <a:rPr lang="en-AU" sz="1200" dirty="0"/>
              <a:t>Each semester, students learn about 2 focus areas. [</a:t>
            </a:r>
            <a:r>
              <a:rPr lang="en-AU" sz="1200" b="0" dirty="0"/>
              <a:t>CLICK]</a:t>
            </a:r>
            <a:r>
              <a:rPr lang="en-AU" sz="1200" b="1" dirty="0"/>
              <a:t> </a:t>
            </a:r>
            <a:r>
              <a:rPr lang="en-AU" sz="1200" dirty="0"/>
              <a:t>In Semester 1, the focus is on Dance and Music, while in Semester 2, the focus shifts to Drama and Visual Arts. Focus areas are repeated across 2 terms to support students in making connections and building schema by activating prior learning. This approach provides students with greater opportunities to consolidate learning and supports assessment and reporting practices, allowing for teachers to focus on just 2 focus areas in a semester, rather than all 4</a:t>
            </a:r>
            <a:endParaRPr lang="en-US" sz="1200" dirty="0">
              <a:solidFill>
                <a:srgbClr val="444444"/>
              </a:solidFill>
            </a:endParaRPr>
          </a:p>
          <a:p>
            <a:endParaRPr lang="en-AU" sz="1200" dirty="0">
              <a:solidFill>
                <a:srgbClr val="444444"/>
              </a:solidFill>
            </a:endParaRPr>
          </a:p>
          <a:p>
            <a:r>
              <a:rPr lang="en-AU" sz="1200" b="0" dirty="0"/>
              <a:t>[CLICK]</a:t>
            </a:r>
            <a:r>
              <a:rPr lang="en-AU" sz="1200" b="1" dirty="0"/>
              <a:t> </a:t>
            </a:r>
            <a:r>
              <a:rPr lang="en-AU" sz="1200" dirty="0"/>
              <a:t>Across these areas, students apply knowledge, understanding, and skills through the </a:t>
            </a:r>
            <a:r>
              <a:rPr lang="en-AU" sz="1200" i="0" dirty="0"/>
              <a:t>interrelated practices</a:t>
            </a:r>
            <a:r>
              <a:rPr lang="en-AU" sz="1200" dirty="0"/>
              <a:t> of each focus area</a:t>
            </a:r>
            <a:r>
              <a:rPr lang="en-AU" sz="1200" i="0" dirty="0"/>
              <a:t>. </a:t>
            </a:r>
            <a:r>
              <a:rPr lang="en-AU" sz="1200" dirty="0"/>
              <a:t>The content groups in creative arts are not isolated or linear and should not be taught in a sequential way. What is learnt in one content group connects to the others and supports students to understand, interpret, critique and apply their learning in meaningful ways across all focus areas. </a:t>
            </a:r>
            <a:endParaRPr lang="en-US" sz="1200" i="0" dirty="0">
              <a:solidFill>
                <a:srgbClr val="444444"/>
              </a:solidFill>
            </a:endParaRPr>
          </a:p>
          <a:p>
            <a:br>
              <a:rPr lang="en-US" sz="1200" dirty="0">
                <a:solidFill>
                  <a:srgbClr val="444444"/>
                </a:solidFill>
              </a:rPr>
            </a:br>
            <a:r>
              <a:rPr lang="en-AU" sz="1200" dirty="0"/>
              <a:t>Because we are looking at Units 1 and 5 today, the focus is on Dance and Music. </a:t>
            </a:r>
            <a:endParaRPr lang="en-US" sz="1200" dirty="0">
              <a:solidFill>
                <a:srgbClr val="444444"/>
              </a:solidFill>
            </a:endParaRPr>
          </a:p>
          <a:p>
            <a:endParaRPr lang="en-AU" sz="1200" dirty="0">
              <a:solidFill>
                <a:srgbClr val="444444"/>
              </a:solidFill>
            </a:endParaRPr>
          </a:p>
          <a:p>
            <a:r>
              <a:rPr lang="en-AU" sz="1200" dirty="0"/>
              <a:t>For </a:t>
            </a:r>
            <a:r>
              <a:rPr lang="en-AU" sz="1200" b="1" dirty="0"/>
              <a:t>Dance</a:t>
            </a:r>
            <a:r>
              <a:rPr lang="en-AU" sz="1200" dirty="0"/>
              <a:t>, the interrelated practices are </a:t>
            </a:r>
            <a:r>
              <a:rPr lang="en-AU" sz="1200" b="0" dirty="0"/>
              <a:t>composing, performing, and appreciating</a:t>
            </a:r>
            <a:r>
              <a:rPr lang="en-AU" sz="1200" dirty="0"/>
              <a:t>. This means that students are not just learning dance steps — they are creating, expressing, analysing, interpreting, appreciating, reflecting and applying their learning.</a:t>
            </a:r>
            <a:endParaRPr lang="en-US" sz="1200" dirty="0">
              <a:solidFill>
                <a:srgbClr val="444444"/>
              </a:solidFill>
            </a:endParaRPr>
          </a:p>
          <a:p>
            <a:br>
              <a:rPr lang="en-US" sz="1200" dirty="0">
                <a:solidFill>
                  <a:srgbClr val="444444"/>
                </a:solidFill>
              </a:rPr>
            </a:br>
            <a:r>
              <a:rPr lang="en-AU" sz="1200" dirty="0"/>
              <a:t>For </a:t>
            </a:r>
            <a:r>
              <a:rPr lang="en-AU" sz="1200" b="1" dirty="0"/>
              <a:t>Music</a:t>
            </a:r>
            <a:r>
              <a:rPr lang="en-AU" sz="1200" dirty="0"/>
              <a:t>, the interrelated practices are </a:t>
            </a:r>
            <a:r>
              <a:rPr lang="en-AU" sz="1200" b="0" dirty="0"/>
              <a:t>performing, listening, and composing. </a:t>
            </a:r>
            <a:r>
              <a:rPr lang="en-AU" sz="1200" dirty="0"/>
              <a:t>This ensures students experience music as performers and as creators, while also developing their ability to reflect and respond through listening to a range of music from cultures all around the world, in recorded form and performed by their peers.</a:t>
            </a:r>
            <a:endParaRPr lang="en-US" sz="1200" dirty="0">
              <a:solidFill>
                <a:srgbClr val="444444"/>
              </a:solidFill>
            </a:endParaRPr>
          </a:p>
          <a:p>
            <a:endParaRPr lang="en-AU" sz="1200" dirty="0">
              <a:solidFill>
                <a:srgbClr val="444444"/>
              </a:solidFill>
            </a:endParaRPr>
          </a:p>
          <a:p>
            <a:r>
              <a:rPr lang="en-AU" sz="1200" dirty="0"/>
              <a:t>This structure allows students to experience the creative arts holistically. It provides multiple entry points for expression, while building students' confidence and deepening their understanding across all four focus areas.</a:t>
            </a:r>
            <a:endParaRPr lang="en-US" sz="1200" dirty="0">
              <a:solidFill>
                <a:srgbClr val="444444"/>
              </a:solidFill>
            </a:endParaRPr>
          </a:p>
          <a:p>
            <a:endParaRPr lang="en-AU" sz="1200" dirty="0">
              <a:solidFill>
                <a:srgbClr val="444444"/>
              </a:solidFill>
            </a:endParaRPr>
          </a:p>
          <a:p>
            <a:pPr marL="0" marR="0" lvl="0" indent="0" algn="l" defTabSz="1219170">
              <a:lnSpc>
                <a:spcPct val="100000"/>
              </a:lnSpc>
              <a:spcBef>
                <a:spcPts val="0"/>
              </a:spcBef>
              <a:spcAft>
                <a:spcPts val="0"/>
              </a:spcAft>
              <a:buNone/>
              <a:tabLst/>
              <a:defRPr/>
            </a:pPr>
            <a:r>
              <a:rPr lang="en-AU" sz="1200" b="1" dirty="0"/>
              <a:t>[NEXT SLIDE]</a:t>
            </a:r>
            <a:endParaRPr lang="en-US" sz="1200" dirty="0">
              <a:solidFill>
                <a:srgbClr val="444444"/>
              </a:solidFill>
            </a:endParaRPr>
          </a:p>
          <a:p>
            <a:endParaRPr lang="en-AU" sz="1200" dirty="0">
              <a:solidFill>
                <a:srgbClr val="444444"/>
              </a:solidFill>
            </a:endParaRPr>
          </a:p>
          <a:p>
            <a:endParaRPr lang="en-US" sz="1200" b="0" i="0" kern="1200" dirty="0">
              <a:solidFill>
                <a:srgbClr val="444444"/>
              </a:solidFill>
              <a:effectLst/>
            </a:endParaRP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752562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5CC49-07FD-63D4-EB3D-22EC11C8A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42240-58BA-0FCC-3DF5-37B51D61D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BBF97E-F48B-F900-ED4B-71B6C85F9FF9}"/>
              </a:ext>
            </a:extLst>
          </p:cNvPr>
          <p:cNvSpPr>
            <a:spLocks noGrp="1"/>
          </p:cNvSpPr>
          <p:nvPr>
            <p:ph type="body" idx="1"/>
          </p:nvPr>
        </p:nvSpPr>
        <p:spPr/>
        <p:txBody>
          <a:bodyPr/>
          <a:lstStyle/>
          <a:p>
            <a:r>
              <a:rPr lang="en-US" sz="1200" b="1" dirty="0">
                <a:ea typeface="Calibri"/>
                <a:cs typeface="Calibri"/>
              </a:rPr>
              <a:t>67. Purpose: </a:t>
            </a:r>
            <a:r>
              <a:rPr lang="en-US" sz="1200" b="0" dirty="0">
                <a:ea typeface="Calibri"/>
                <a:cs typeface="Calibri"/>
              </a:rPr>
              <a:t>To identify key features of Creative arts Units</a:t>
            </a:r>
            <a:endParaRPr lang="en-US" sz="1200" b="1" dirty="0">
              <a:ea typeface="Calibri"/>
              <a:cs typeface="Calibri"/>
            </a:endParaRPr>
          </a:p>
          <a:p>
            <a:endParaRPr lang="en-US" sz="1200" b="1" dirty="0">
              <a:ea typeface="Calibri"/>
              <a:cs typeface="Calibri"/>
            </a:endParaRPr>
          </a:p>
          <a:p>
            <a:r>
              <a:rPr lang="en-US" sz="1200" b="1" dirty="0">
                <a:ea typeface="Calibri"/>
                <a:cs typeface="Calibri"/>
              </a:rPr>
              <a:t>Time: </a:t>
            </a:r>
            <a:r>
              <a:rPr lang="en-US" sz="1200" b="0" dirty="0">
                <a:ea typeface="Calibri"/>
                <a:cs typeface="Calibri"/>
              </a:rPr>
              <a:t>2 minutes</a:t>
            </a:r>
          </a:p>
          <a:p>
            <a:endParaRPr lang="en-US" sz="1200" b="1" dirty="0">
              <a:ea typeface="Calibri"/>
              <a:cs typeface="Calibri"/>
            </a:endParaRPr>
          </a:p>
          <a:p>
            <a:r>
              <a:rPr lang="en-US" sz="1200" b="1" dirty="0">
                <a:ea typeface="Calibri"/>
                <a:cs typeface="Calibri"/>
              </a:rPr>
              <a:t>Presenter notes:</a:t>
            </a:r>
          </a:p>
          <a:p>
            <a:r>
              <a:rPr lang="en-AU" sz="1200" dirty="0"/>
              <a:t>Let’s take a closer look at some of the key features of the sample creative arts units.</a:t>
            </a:r>
            <a:endParaRPr lang="en-US" sz="1200" dirty="0">
              <a:solidFill>
                <a:srgbClr val="444444"/>
              </a:solidFill>
            </a:endParaRPr>
          </a:p>
          <a:p>
            <a:endParaRPr lang="en-AU" sz="1200" dirty="0">
              <a:solidFill>
                <a:srgbClr val="444444"/>
              </a:solidFill>
            </a:endParaRPr>
          </a:p>
          <a:p>
            <a:r>
              <a:rPr lang="en-AU" sz="1200" b="0" dirty="0"/>
              <a:t>[CLICK] </a:t>
            </a:r>
            <a:r>
              <a:rPr lang="en-AU" sz="1200" dirty="0"/>
              <a:t>First, </a:t>
            </a:r>
            <a:r>
              <a:rPr lang="en-AU" sz="1200" b="1" dirty="0"/>
              <a:t>equal time allocation</a:t>
            </a:r>
            <a:r>
              <a:rPr lang="en-AU" sz="1200" dirty="0"/>
              <a:t>. Each unit contains </a:t>
            </a:r>
            <a:r>
              <a:rPr lang="en-AU" sz="1200" b="0" dirty="0"/>
              <a:t>10 dance lessons and 10 music lessons</a:t>
            </a:r>
            <a:r>
              <a:rPr lang="en-AU" sz="1200" dirty="0"/>
              <a:t>, giving students a balanced and consistent experience across both focus areas. Of these, </a:t>
            </a:r>
            <a:r>
              <a:rPr lang="en-AU" sz="1200" b="0" dirty="0"/>
              <a:t>4 lessons are optional consolidation lessons</a:t>
            </a:r>
            <a:r>
              <a:rPr lang="en-AU" sz="1200" dirty="0"/>
              <a:t>, allowing for interruptions to regular timetables and supporting teachers to extend or deepen learning where it’s needed. This structure ensures every student has the opportunity to build real confidence and skill in both dance and music.</a:t>
            </a:r>
            <a:endParaRPr lang="en-AU" sz="1200" dirty="0">
              <a:solidFill>
                <a:srgbClr val="444444"/>
              </a:solidFill>
            </a:endParaRPr>
          </a:p>
          <a:p>
            <a:endParaRPr lang="en-AU" sz="1200" dirty="0">
              <a:solidFill>
                <a:srgbClr val="444444"/>
              </a:solidFill>
            </a:endParaRPr>
          </a:p>
          <a:p>
            <a:r>
              <a:rPr lang="en-AU" sz="1200" b="0" dirty="0"/>
              <a:t>[CLICK] </a:t>
            </a:r>
            <a:r>
              <a:rPr lang="en-AU" sz="1200" dirty="0"/>
              <a:t>Second, the units make clear</a:t>
            </a:r>
            <a:r>
              <a:rPr lang="en-AU" sz="1200" b="0" dirty="0"/>
              <a:t> </a:t>
            </a:r>
            <a:r>
              <a:rPr lang="en-AU" sz="1200" b="1" dirty="0"/>
              <a:t>connections across dance and music</a:t>
            </a:r>
            <a:r>
              <a:rPr lang="en-AU" sz="1200" dirty="0"/>
              <a:t>. Students aren’t learning in silos — they’re seeing how movement and sound work together to communicate meaning. The dance and music components connect, but do not rely on each other. If a school chooses to teach only the music component or only the dance component, the lessons still maintain a consistent flow and meet the syllabus requirements and intent. </a:t>
            </a:r>
          </a:p>
          <a:p>
            <a:endParaRPr lang="en-AU" sz="1200" dirty="0">
              <a:solidFill>
                <a:srgbClr val="444444"/>
              </a:solidFill>
            </a:endParaRPr>
          </a:p>
          <a:p>
            <a:r>
              <a:rPr lang="en-AU" sz="1200" b="0" dirty="0"/>
              <a:t>[CLICK] </a:t>
            </a:r>
            <a:r>
              <a:rPr lang="en-AU" sz="1200" dirty="0"/>
              <a:t>Third, the units are designed with </a:t>
            </a:r>
            <a:r>
              <a:rPr lang="en-AU" sz="1200" b="1" dirty="0"/>
              <a:t>context </a:t>
            </a:r>
            <a:r>
              <a:rPr lang="en-AU" sz="1200" b="0" dirty="0"/>
              <a:t>in mind</a:t>
            </a:r>
            <a:r>
              <a:rPr lang="en-AU" sz="1200" dirty="0"/>
              <a:t>. Every school is different, and these units acknowledge that. Whether they’re delivered by a classroom teacher, timetabled as RFF, or taught by a specialist teacher, the design allows schools to adapt while still staying true to the syllabus. </a:t>
            </a:r>
            <a:endParaRPr lang="en-US" sz="1200" dirty="0">
              <a:solidFill>
                <a:srgbClr val="444444"/>
              </a:solidFill>
            </a:endParaRPr>
          </a:p>
          <a:p>
            <a:endParaRPr lang="en-AU" sz="1200" dirty="0">
              <a:solidFill>
                <a:srgbClr val="444444"/>
              </a:solidFill>
            </a:endParaRPr>
          </a:p>
          <a:p>
            <a:r>
              <a:rPr lang="en-AU" sz="1200" b="0" dirty="0"/>
              <a:t>[CLICK] </a:t>
            </a:r>
            <a:r>
              <a:rPr lang="en-AU" sz="1200" dirty="0"/>
              <a:t>And finally, </a:t>
            </a:r>
            <a:r>
              <a:rPr lang="en-AU" sz="1200" b="1" dirty="0"/>
              <a:t>resources</a:t>
            </a:r>
            <a:r>
              <a:rPr lang="en-AU" sz="1200" dirty="0"/>
              <a:t>. Each unit contains direct </a:t>
            </a:r>
            <a:r>
              <a:rPr lang="en-AU" sz="1200" b="0" dirty="0"/>
              <a:t>links to music and dance </a:t>
            </a:r>
            <a:r>
              <a:rPr lang="en-AU" sz="1200" dirty="0"/>
              <a:t>repertoire including songs and </a:t>
            </a:r>
            <a:r>
              <a:rPr lang="en-AU" sz="1200" b="0" dirty="0"/>
              <a:t>videos that will support the learning</a:t>
            </a:r>
            <a:r>
              <a:rPr lang="en-AU" sz="1200" dirty="0"/>
              <a:t>—there are samples provided, with opportunities for teachers to adapt and select alternatives if preferred. Lesson </a:t>
            </a:r>
            <a:r>
              <a:rPr lang="en-AU" sz="1200" b="0" dirty="0"/>
              <a:t>templates, visuals and posters </a:t>
            </a:r>
            <a:r>
              <a:rPr lang="en-AU" sz="1200" dirty="0"/>
              <a:t>are provided. The units are intentionally designed to </a:t>
            </a:r>
            <a:r>
              <a:rPr lang="en-AU" sz="1200" b="0" dirty="0"/>
              <a:t>work in all school contexts</a:t>
            </a:r>
            <a:r>
              <a:rPr lang="en-AU" sz="1200" dirty="0"/>
              <a:t>: if percussion instruments aren't available, an alternative is usually provided so students can use </a:t>
            </a:r>
            <a:r>
              <a:rPr lang="en-AU" sz="1200" b="0" dirty="0"/>
              <a:t>found instruments, body percussion, </a:t>
            </a:r>
            <a:r>
              <a:rPr lang="en-AU" sz="1200" dirty="0"/>
              <a:t>digital applications or</a:t>
            </a:r>
            <a:r>
              <a:rPr lang="en-AU" sz="1200" b="0" dirty="0"/>
              <a:t> </a:t>
            </a:r>
            <a:r>
              <a:rPr lang="en-AU" sz="1200" dirty="0"/>
              <a:t>their </a:t>
            </a:r>
            <a:r>
              <a:rPr lang="en-AU" sz="1200" b="0" dirty="0"/>
              <a:t>voice</a:t>
            </a:r>
            <a:r>
              <a:rPr lang="en-AU" sz="1200" dirty="0"/>
              <a:t> to achieve the same learning. </a:t>
            </a:r>
          </a:p>
          <a:p>
            <a:endParaRPr lang="en-AU" sz="1200" dirty="0">
              <a:solidFill>
                <a:srgbClr val="444444"/>
              </a:solidFill>
            </a:endParaRPr>
          </a:p>
          <a:p>
            <a:pPr>
              <a:defRPr/>
            </a:pPr>
            <a:r>
              <a:rPr lang="en-AU" sz="1200" b="1" dirty="0"/>
              <a:t>[NEXT SLIDE]</a:t>
            </a:r>
            <a:endParaRPr lang="en-US" sz="1200" dirty="0">
              <a:solidFill>
                <a:srgbClr val="444444"/>
              </a:solidFill>
            </a:endParaRPr>
          </a:p>
          <a:p>
            <a:pPr marL="0" marR="0" lvl="0" indent="0" algn="l" defTabSz="1219170">
              <a:lnSpc>
                <a:spcPct val="100000"/>
              </a:lnSpc>
              <a:spcBef>
                <a:spcPts val="0"/>
              </a:spcBef>
              <a:spcAft>
                <a:spcPts val="0"/>
              </a:spcAft>
              <a:buNone/>
              <a:tabLst/>
              <a:defRPr/>
            </a:pPr>
            <a:endParaRPr lang="en-AU" sz="1200" dirty="0">
              <a:solidFill>
                <a:srgbClr val="444444"/>
              </a:solidFill>
            </a:endParaRPr>
          </a:p>
          <a:p>
            <a:endParaRPr lang="en-AU" dirty="0"/>
          </a:p>
        </p:txBody>
      </p:sp>
      <p:sp>
        <p:nvSpPr>
          <p:cNvPr id="4" name="Slide Number Placeholder 3">
            <a:extLst>
              <a:ext uri="{FF2B5EF4-FFF2-40B4-BE49-F238E27FC236}">
                <a16:creationId xmlns:a16="http://schemas.microsoft.com/office/drawing/2014/main" id="{45C42D4B-A99F-60EA-1F48-F95B2C15D73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939837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94EC7-D2DE-5A85-8927-DD6DB1C27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B74CC-B376-8572-437D-FCA3BC4C7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C2D8F-C831-79E2-56F7-C8F0F704F0A7}"/>
              </a:ext>
            </a:extLst>
          </p:cNvPr>
          <p:cNvSpPr>
            <a:spLocks noGrp="1"/>
          </p:cNvSpPr>
          <p:nvPr>
            <p:ph type="body" idx="1"/>
          </p:nvPr>
        </p:nvSpPr>
        <p:spPr/>
        <p:txBody>
          <a:bodyPr/>
          <a:lstStyle/>
          <a:p>
            <a:r>
              <a:rPr lang="en-AU" sz="1200" b="1" dirty="0">
                <a:solidFill>
                  <a:srgbClr val="22272B"/>
                </a:solidFill>
              </a:rPr>
              <a:t>68. Purpose: </a:t>
            </a:r>
            <a:r>
              <a:rPr lang="en-AU" sz="1200" b="0" dirty="0">
                <a:solidFill>
                  <a:srgbClr val="22272B"/>
                </a:solidFill>
              </a:rPr>
              <a:t>To outline the outcomes and content in the featured units.</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40 seconds</a:t>
            </a:r>
            <a:endParaRPr lang="en-AU" sz="1200" dirty="0">
              <a:solidFill>
                <a:srgbClr val="444444"/>
              </a:solidFill>
            </a:endParaRPr>
          </a:p>
          <a:p>
            <a:endParaRPr lang="en-AU" sz="1200" dirty="0">
              <a:solidFill>
                <a:srgbClr val="444444"/>
              </a:solidFill>
            </a:endParaRPr>
          </a:p>
          <a:p>
            <a:r>
              <a:rPr lang="en-AU" sz="1200" b="1" dirty="0">
                <a:solidFill>
                  <a:srgbClr val="22272B"/>
                </a:solidFill>
              </a:rPr>
              <a:t>Presenter notes:</a:t>
            </a:r>
          </a:p>
          <a:p>
            <a:pPr>
              <a:defRPr/>
            </a:pPr>
            <a:r>
              <a:rPr lang="en-US" sz="1200" dirty="0">
                <a:ea typeface="Calibri"/>
                <a:cs typeface="Calibri"/>
              </a:rPr>
              <a:t>On screen you can see how c</a:t>
            </a:r>
            <a:r>
              <a:rPr lang="en-AU" sz="1200" b="0" dirty="0" err="1"/>
              <a:t>ontent</a:t>
            </a:r>
            <a:r>
              <a:rPr lang="en-AU" sz="1200" b="0" dirty="0"/>
              <a:t> is organised </a:t>
            </a:r>
            <a:r>
              <a:rPr lang="en-AU" sz="1200" dirty="0"/>
              <a:t>through the interrelated practices. </a:t>
            </a:r>
            <a:r>
              <a:rPr lang="en-AU" sz="1200" b="0" dirty="0"/>
              <a:t>Together, these ensure students </a:t>
            </a:r>
            <a:r>
              <a:rPr lang="en-AU" sz="1200" dirty="0"/>
              <a:t>are performing, composing</a:t>
            </a:r>
            <a:r>
              <a:rPr lang="en-AU" sz="1200" b="0" dirty="0"/>
              <a:t> </a:t>
            </a:r>
            <a:r>
              <a:rPr lang="en-AU" sz="1200" dirty="0"/>
              <a:t>and appreciating creative</a:t>
            </a:r>
            <a:r>
              <a:rPr lang="en-AU" sz="1200" b="0" dirty="0"/>
              <a:t> </a:t>
            </a:r>
            <a:r>
              <a:rPr lang="en-AU" sz="1200" dirty="0"/>
              <a:t>works as they develop the vocabulary to be able to recognise, understand, interpret and explain </a:t>
            </a:r>
            <a:r>
              <a:rPr lang="en-AU" sz="1200" b="0" dirty="0"/>
              <a:t>choices </a:t>
            </a:r>
            <a:r>
              <a:rPr lang="en-AU" sz="1200" dirty="0"/>
              <a:t>made by composers and performers.</a:t>
            </a:r>
            <a:endParaRPr lang="en-AU" sz="1200" dirty="0">
              <a:ea typeface="Calibri"/>
              <a:cs typeface="Calibri"/>
            </a:endParaRPr>
          </a:p>
          <a:p>
            <a:endParaRPr lang="en-AU" sz="120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b="0" dirty="0"/>
          </a:p>
          <a:p>
            <a:endParaRPr lang="en-AU" b="0" dirty="0"/>
          </a:p>
          <a:p>
            <a:endParaRPr lang="en-US" dirty="0"/>
          </a:p>
        </p:txBody>
      </p:sp>
      <p:sp>
        <p:nvSpPr>
          <p:cNvPr id="4" name="Slide Number Placeholder 3">
            <a:extLst>
              <a:ext uri="{FF2B5EF4-FFF2-40B4-BE49-F238E27FC236}">
                <a16:creationId xmlns:a16="http://schemas.microsoft.com/office/drawing/2014/main" id="{50B5431C-525F-D257-A40A-E5A16CB57C6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929589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D58-49C7-C964-37EC-5F83A7857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F0CBD-53C5-80BA-BB0D-EB9DCCD29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9CC89C-A73C-1032-F912-10A23F5363EF}"/>
              </a:ext>
            </a:extLst>
          </p:cNvPr>
          <p:cNvSpPr>
            <a:spLocks noGrp="1"/>
          </p:cNvSpPr>
          <p:nvPr>
            <p:ph type="body" idx="1"/>
          </p:nvPr>
        </p:nvSpPr>
        <p:spPr/>
        <p:txBody>
          <a:bodyPr/>
          <a:lstStyle/>
          <a:p>
            <a:r>
              <a:rPr lang="en-AU" sz="1200" b="1" dirty="0">
                <a:solidFill>
                  <a:srgbClr val="22272B"/>
                </a:solidFill>
              </a:rPr>
              <a:t>69. Purpose: </a:t>
            </a:r>
            <a:r>
              <a:rPr lang="en-AU" sz="1200" b="0" dirty="0">
                <a:solidFill>
                  <a:srgbClr val="22272B"/>
                </a:solidFill>
              </a:rPr>
              <a:t>To outline the outcomes and content in the featured units.</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40 seconds</a:t>
            </a:r>
            <a:endParaRPr lang="en-AU" sz="1200" dirty="0">
              <a:solidFill>
                <a:srgbClr val="444444"/>
              </a:solidFill>
            </a:endParaRPr>
          </a:p>
          <a:p>
            <a:endParaRPr lang="en-AU" sz="1200" dirty="0">
              <a:solidFill>
                <a:srgbClr val="444444"/>
              </a:solidFill>
            </a:endParaRPr>
          </a:p>
          <a:p>
            <a:r>
              <a:rPr lang="en-AU" sz="1200" b="1" dirty="0">
                <a:solidFill>
                  <a:srgbClr val="22272B"/>
                </a:solidFill>
              </a:rPr>
              <a:t>Presenter notes:</a:t>
            </a:r>
          </a:p>
          <a:p>
            <a:pPr>
              <a:defRPr/>
            </a:pPr>
            <a:r>
              <a:rPr lang="en-US" sz="1200" dirty="0">
                <a:ea typeface="Calibri"/>
                <a:cs typeface="Calibri"/>
              </a:rPr>
              <a:t>On screen you can see how c</a:t>
            </a:r>
            <a:r>
              <a:rPr lang="en-AU" sz="1200" b="0" dirty="0" err="1"/>
              <a:t>ontent</a:t>
            </a:r>
            <a:r>
              <a:rPr lang="en-AU" sz="1200" b="0" dirty="0"/>
              <a:t> is organised </a:t>
            </a:r>
            <a:r>
              <a:rPr lang="en-AU" sz="1200" dirty="0"/>
              <a:t>through the interrelated practices. </a:t>
            </a:r>
            <a:r>
              <a:rPr lang="en-AU" sz="1200" b="0" dirty="0"/>
              <a:t>Together, these ensure students </a:t>
            </a:r>
            <a:r>
              <a:rPr lang="en-AU" sz="1200" dirty="0"/>
              <a:t>are performing, composing</a:t>
            </a:r>
            <a:r>
              <a:rPr lang="en-AU" sz="1200" b="0" dirty="0"/>
              <a:t> </a:t>
            </a:r>
            <a:r>
              <a:rPr lang="en-AU" sz="1200" dirty="0"/>
              <a:t>and appreciating creative</a:t>
            </a:r>
            <a:r>
              <a:rPr lang="en-AU" sz="1200" b="0" dirty="0"/>
              <a:t> </a:t>
            </a:r>
            <a:r>
              <a:rPr lang="en-AU" sz="1200" dirty="0"/>
              <a:t>works as they develop the vocabulary to be able to recognise, understand, interpret and explain </a:t>
            </a:r>
            <a:r>
              <a:rPr lang="en-AU" sz="1200" b="0" dirty="0"/>
              <a:t>choices </a:t>
            </a:r>
            <a:r>
              <a:rPr lang="en-AU" sz="1200" dirty="0"/>
              <a:t>made by composers and performers.</a:t>
            </a:r>
            <a:endParaRPr lang="en-AU" sz="1200" dirty="0">
              <a:ea typeface="Calibri"/>
              <a:cs typeface="Calibri"/>
            </a:endParaRPr>
          </a:p>
          <a:p>
            <a:endParaRPr lang="en-AU" sz="120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b="0" dirty="0"/>
          </a:p>
          <a:p>
            <a:endParaRPr lang="en-AU" b="0" dirty="0"/>
          </a:p>
          <a:p>
            <a:endParaRPr lang="en-US" dirty="0"/>
          </a:p>
        </p:txBody>
      </p:sp>
      <p:sp>
        <p:nvSpPr>
          <p:cNvPr id="4" name="Slide Number Placeholder 3">
            <a:extLst>
              <a:ext uri="{FF2B5EF4-FFF2-40B4-BE49-F238E27FC236}">
                <a16:creationId xmlns:a16="http://schemas.microsoft.com/office/drawing/2014/main" id="{65B1B00F-7390-1756-5EB4-0370CE3BDF4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04865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40D82-4555-70D7-ADE8-F0F879C34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F4FDE-D7D8-05B4-FE57-991B9B0DB6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EAA610-EBB6-5EA2-F737-6AFFEC274439}"/>
              </a:ext>
            </a:extLst>
          </p:cNvPr>
          <p:cNvSpPr>
            <a:spLocks noGrp="1"/>
          </p:cNvSpPr>
          <p:nvPr>
            <p:ph type="body" idx="1"/>
          </p:nvPr>
        </p:nvSpPr>
        <p:spPr/>
        <p:txBody>
          <a:bodyPr/>
          <a:lstStyle/>
          <a:p>
            <a:r>
              <a:rPr lang="en-AU" b="1" dirty="0"/>
              <a:t>7. Purpose: </a:t>
            </a:r>
            <a:r>
              <a:rPr lang="en-AU" b="0" dirty="0"/>
              <a:t>To reinforce the 3 pillars of resource development. </a:t>
            </a:r>
          </a:p>
          <a:p>
            <a:endParaRPr lang="en-AU" b="1" dirty="0"/>
          </a:p>
          <a:p>
            <a:r>
              <a:rPr lang="en-AU" b="1" dirty="0"/>
              <a:t>Time: </a:t>
            </a:r>
            <a:r>
              <a:rPr lang="en-AU" b="0" dirty="0"/>
              <a:t>2 minutes</a:t>
            </a:r>
          </a:p>
          <a:p>
            <a:endParaRPr lang="en-AU" b="1" dirty="0"/>
          </a:p>
          <a:p>
            <a:r>
              <a:rPr lang="en-AU" b="1" dirty="0"/>
              <a:t>Presenter notes: </a:t>
            </a:r>
          </a:p>
          <a:p>
            <a:r>
              <a:rPr lang="en-AU" dirty="0"/>
              <a:t>When the Primary Curriculum team talk about the design of CHPS sample units, it is important to understand that everything created is grounded in three key pillars: </a:t>
            </a:r>
            <a:r>
              <a:rPr lang="en-AU" b="0" dirty="0"/>
              <a:t>evidence-based principles, purposeful design, and practical classroom support. </a:t>
            </a:r>
            <a:r>
              <a:rPr lang="en-AU" dirty="0"/>
              <a:t>These pillars guide the work from initial concept through to final delivery, ensuring high quality, impactful, and genuinely useful resources for teachers and students.</a:t>
            </a:r>
          </a:p>
          <a:p>
            <a:endParaRPr lang="en-AU" b="0" dirty="0"/>
          </a:p>
          <a:p>
            <a:r>
              <a:rPr lang="en-AU" b="0" dirty="0"/>
              <a:t>First pillar is </a:t>
            </a:r>
            <a:r>
              <a:rPr lang="en-AU" b="1" dirty="0"/>
              <a:t>evidence-based principles.</a:t>
            </a:r>
            <a:br>
              <a:rPr lang="en-AU" dirty="0"/>
            </a:br>
            <a:r>
              <a:rPr lang="en-AU" dirty="0"/>
              <a:t>This means every resource is informed by current research, best practice, and data on what works in improving student learning. Developers engage with educational research and curriculum policy, so the work aligns with system priorities and supports consistent, high-quality teaching. By embedding evidence from the outset.</a:t>
            </a:r>
          </a:p>
          <a:p>
            <a:endParaRPr lang="en-AU" b="0" dirty="0"/>
          </a:p>
          <a:p>
            <a:r>
              <a:rPr lang="en-AU" dirty="0"/>
              <a:t>Second pillar is </a:t>
            </a:r>
            <a:r>
              <a:rPr lang="en-AU" b="1" dirty="0"/>
              <a:t>purposeful design.</a:t>
            </a:r>
            <a:br>
              <a:rPr lang="en-AU" b="1" dirty="0"/>
            </a:br>
            <a:r>
              <a:rPr lang="en-AU" dirty="0"/>
              <a:t>This is about intentionality designing resources with a clear purpose, logical structure, and strong alignment to syllabus outcomes and learning progressions. The focus is on clarity, accessibility, and coherence so that teachers can easily see how each part connects to the bigger picture. </a:t>
            </a:r>
          </a:p>
          <a:p>
            <a:endParaRPr lang="en-AU" b="0" dirty="0"/>
          </a:p>
          <a:p>
            <a:r>
              <a:rPr lang="en-AU" dirty="0"/>
              <a:t>Third pillar is </a:t>
            </a:r>
            <a:r>
              <a:rPr lang="en-AU" b="1" dirty="0"/>
              <a:t>practical classroom support</a:t>
            </a:r>
            <a:r>
              <a:rPr lang="en-AU" dirty="0"/>
              <a:t>.</a:t>
            </a:r>
          </a:p>
          <a:p>
            <a:r>
              <a:rPr lang="en-AU" dirty="0"/>
              <a:t>Teachers need resources they can confidently pick up and use. The materials are created to be adaptable and supportive of diverse learners. Built in are clear instructions, scaffolds, differentiation suggestions, and assessment checkpoints so teachers can focus on teaching rather than creating resources from scratch. </a:t>
            </a:r>
          </a:p>
          <a:p>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ea typeface="+mn-ea"/>
                <a:cs typeface="+mn-cs"/>
              </a:rPr>
              <a:t>[NEXT SLIDE]</a:t>
            </a:r>
          </a:p>
          <a:p>
            <a:endParaRPr lang="en-AU" sz="1600" strike="sngStrike" dirty="0"/>
          </a:p>
          <a:p>
            <a:endParaRPr lang="en-AU" sz="1600" strike="sngStrike" dirty="0"/>
          </a:p>
          <a:p>
            <a:endParaRPr lang="en-AU" sz="1600" strike="sngStrike" dirty="0"/>
          </a:p>
          <a:p>
            <a:pPr marL="285750" indent="-285750">
              <a:buFont typeface="Arial" panose="020B0604020202020204" pitchFamily="34" charset="0"/>
              <a:buChar char="•"/>
            </a:pPr>
            <a:endParaRPr lang="en-AU" b="1" dirty="0"/>
          </a:p>
        </p:txBody>
      </p:sp>
      <p:sp>
        <p:nvSpPr>
          <p:cNvPr id="4" name="Slide Number Placeholder 3">
            <a:extLst>
              <a:ext uri="{FF2B5EF4-FFF2-40B4-BE49-F238E27FC236}">
                <a16:creationId xmlns:a16="http://schemas.microsoft.com/office/drawing/2014/main" id="{8C47D118-FA11-94B8-1717-53270D7A4EB4}"/>
              </a:ext>
            </a:extLst>
          </p:cNvPr>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7753039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E82F7-B362-B246-0109-D8BE9D4962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E52AF-9C70-59C4-AA32-C83FE4D7FD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9FC7A-EFA1-074A-4F3B-6418611D7927}"/>
              </a:ext>
            </a:extLst>
          </p:cNvPr>
          <p:cNvSpPr>
            <a:spLocks noGrp="1"/>
          </p:cNvSpPr>
          <p:nvPr>
            <p:ph type="body" idx="1"/>
          </p:nvPr>
        </p:nvSpPr>
        <p:spPr/>
        <p:txBody>
          <a:bodyPr/>
          <a:lstStyle/>
          <a:p>
            <a:r>
              <a:rPr lang="en-US" sz="1200" b="1" dirty="0"/>
              <a:t>70. Purpose:</a:t>
            </a:r>
            <a:r>
              <a:rPr lang="en-US" sz="1200" dirty="0"/>
              <a:t> Divider slide to introduce Creative arts units</a:t>
            </a:r>
          </a:p>
          <a:p>
            <a:endParaRPr lang="en-US" sz="1200" dirty="0"/>
          </a:p>
          <a:p>
            <a:r>
              <a:rPr lang="en-US" sz="1200" b="1" dirty="0"/>
              <a:t>Time: </a:t>
            </a:r>
            <a:r>
              <a:rPr lang="en-US" sz="1200" dirty="0"/>
              <a:t>5 seconds</a:t>
            </a:r>
          </a:p>
          <a:p>
            <a:endParaRPr lang="en-US" sz="1200" dirty="0"/>
          </a:p>
          <a:p>
            <a:r>
              <a:rPr lang="en-US" sz="1200" b="1" dirty="0"/>
              <a:t>Presenter notes:</a:t>
            </a:r>
            <a:endParaRPr lang="en-US" sz="1200" dirty="0"/>
          </a:p>
          <a:p>
            <a:r>
              <a:rPr lang="en-AU" sz="1200" dirty="0"/>
              <a:t>The first feature unit is </a:t>
            </a:r>
            <a:r>
              <a:rPr lang="en-AU" sz="1200" b="0" dirty="0"/>
              <a:t>Unit 1.</a:t>
            </a:r>
          </a:p>
          <a:p>
            <a:endParaRPr lang="en-AU" sz="1200" b="0" dirty="0">
              <a:ea typeface="Calibri"/>
              <a:cs typeface="Calibri"/>
            </a:endParaRPr>
          </a:p>
          <a:p>
            <a:r>
              <a:rPr lang="en-AU" sz="1200" b="1" dirty="0">
                <a:ea typeface="Calibri"/>
                <a:cs typeface="Calibri"/>
              </a:rPr>
              <a:t>[NEXT SLIDE]</a:t>
            </a:r>
            <a:endParaRPr lang="en-US" sz="1200" b="1" dirty="0">
              <a:ea typeface="Calibri"/>
              <a:cs typeface="Calibri"/>
            </a:endParaRPr>
          </a:p>
          <a:p>
            <a:endParaRPr lang="en-AU" dirty="0"/>
          </a:p>
        </p:txBody>
      </p:sp>
      <p:sp>
        <p:nvSpPr>
          <p:cNvPr id="4" name="Slide Number Placeholder 3">
            <a:extLst>
              <a:ext uri="{FF2B5EF4-FFF2-40B4-BE49-F238E27FC236}">
                <a16:creationId xmlns:a16="http://schemas.microsoft.com/office/drawing/2014/main" id="{78A1A419-476F-E837-64E2-9AD3B08AB42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805778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C82FD-46DB-4BFF-E55C-89F7A491DB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53B84-BA68-1676-1D8C-696E4011C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EFF9D-4F16-527C-81B8-17894D1BD9E5}"/>
              </a:ext>
            </a:extLst>
          </p:cNvPr>
          <p:cNvSpPr>
            <a:spLocks noGrp="1"/>
          </p:cNvSpPr>
          <p:nvPr>
            <p:ph type="body" idx="1"/>
          </p:nvPr>
        </p:nvSpPr>
        <p:spPr/>
        <p:txBody>
          <a:bodyPr/>
          <a:lstStyle/>
          <a:p>
            <a:r>
              <a:rPr lang="en-US" sz="1200" b="1" dirty="0">
                <a:ea typeface="Calibri"/>
                <a:cs typeface="Calibri"/>
              </a:rPr>
              <a:t>71. Purpose: </a:t>
            </a:r>
            <a:r>
              <a:rPr lang="en-US" sz="1200" b="0" dirty="0">
                <a:ea typeface="Calibri"/>
                <a:cs typeface="Calibri"/>
              </a:rPr>
              <a:t>To provide an overview of the unit.</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40 seconds</a:t>
            </a:r>
          </a:p>
          <a:p>
            <a:endParaRPr lang="en-US" sz="1200" b="1" dirty="0">
              <a:ea typeface="Calibri"/>
              <a:cs typeface="Calibri"/>
            </a:endParaRPr>
          </a:p>
          <a:p>
            <a:r>
              <a:rPr lang="en-US" sz="1200" b="1" dirty="0">
                <a:ea typeface="Calibri"/>
                <a:cs typeface="Calibri"/>
              </a:rPr>
              <a:t>Presenter notes:</a:t>
            </a:r>
          </a:p>
          <a:p>
            <a:r>
              <a:rPr lang="en-AU" sz="1200" dirty="0"/>
              <a:t>This unit gives students the chance to use both Dance and Music for </a:t>
            </a:r>
            <a:r>
              <a:rPr lang="en-AU" sz="1200" b="1" dirty="0"/>
              <a:t>creative expression and storytelling</a:t>
            </a:r>
            <a:r>
              <a:rPr lang="en-AU" sz="1200" dirty="0"/>
              <a:t>.</a:t>
            </a:r>
          </a:p>
          <a:p>
            <a:endParaRPr lang="en-AU" sz="1200" dirty="0"/>
          </a:p>
          <a:p>
            <a:r>
              <a:rPr lang="en-AU" sz="1200" dirty="0"/>
              <a:t>In </a:t>
            </a:r>
            <a:r>
              <a:rPr lang="en-AU" sz="1200" b="1" dirty="0"/>
              <a:t>Dance</a:t>
            </a:r>
            <a:r>
              <a:rPr lang="en-AU" sz="1200" dirty="0"/>
              <a:t>, the focus is on traditional African dances. Students explore the elements of </a:t>
            </a:r>
            <a:r>
              <a:rPr lang="en-AU" sz="1200" b="1" dirty="0"/>
              <a:t>space and time</a:t>
            </a:r>
            <a:r>
              <a:rPr lang="en-AU" sz="1200" dirty="0"/>
              <a:t>, improvising movements inspired by living things and developing confidence in expressing ideas through their bodies.</a:t>
            </a:r>
          </a:p>
          <a:p>
            <a:r>
              <a:rPr lang="en-AU" sz="1200" dirty="0"/>
              <a:t>In </a:t>
            </a:r>
            <a:r>
              <a:rPr lang="en-AU" sz="1200" b="1" dirty="0"/>
              <a:t>Music</a:t>
            </a:r>
            <a:r>
              <a:rPr lang="en-AU" sz="1200" dirty="0"/>
              <a:t>, the focus is on creating soundscapes and performances inspired by African songs and animals. Students experiment with </a:t>
            </a:r>
            <a:r>
              <a:rPr lang="en-AU" sz="1200" b="1" dirty="0"/>
              <a:t>duration, pitch, timbre and structure</a:t>
            </a:r>
            <a:r>
              <a:rPr lang="en-AU" sz="1200" dirty="0"/>
              <a:t>, giving them a toolkit to compose and perform their own musical ideas.</a:t>
            </a:r>
          </a:p>
          <a:p>
            <a:endParaRPr lang="en-AU" sz="1200" dirty="0"/>
          </a:p>
          <a:p>
            <a:r>
              <a:rPr lang="en-AU" sz="1200" dirty="0"/>
              <a:t>Together, these experiences help students connect movement and sound, while also broadening their cultural awareness through rich and authentic contexts.</a:t>
            </a:r>
          </a:p>
          <a:p>
            <a:endParaRPr lang="en-AU" sz="12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b="0" dirty="0"/>
          </a:p>
          <a:p>
            <a:endParaRPr lang="en-AU" dirty="0"/>
          </a:p>
        </p:txBody>
      </p:sp>
      <p:sp>
        <p:nvSpPr>
          <p:cNvPr id="4" name="Slide Number Placeholder 3">
            <a:extLst>
              <a:ext uri="{FF2B5EF4-FFF2-40B4-BE49-F238E27FC236}">
                <a16:creationId xmlns:a16="http://schemas.microsoft.com/office/drawing/2014/main" id="{6B8690E7-61CF-AEAF-9597-F469D314633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519368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4BA68-13E9-9695-DEEF-EE32329B8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590A8-6117-7F64-4FB9-5C2B1B374F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776902-4CCE-FDAA-7D38-14DF72ECA987}"/>
              </a:ext>
            </a:extLst>
          </p:cNvPr>
          <p:cNvSpPr>
            <a:spLocks noGrp="1"/>
          </p:cNvSpPr>
          <p:nvPr>
            <p:ph type="body" idx="1"/>
          </p:nvPr>
        </p:nvSpPr>
        <p:spPr/>
        <p:txBody>
          <a:bodyPr/>
          <a:lstStyle/>
          <a:p>
            <a:r>
              <a:rPr lang="en-US" sz="1200" b="1" dirty="0">
                <a:ea typeface="Calibri"/>
                <a:cs typeface="Calibri"/>
              </a:rPr>
              <a:t>72. Purpose: </a:t>
            </a:r>
            <a:r>
              <a:rPr lang="en-US" sz="1200" b="0" dirty="0">
                <a:ea typeface="Calibri"/>
                <a:cs typeface="Calibri"/>
              </a:rPr>
              <a:t>To highlight exciting dance activities included in this sample unit of work.</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40 seconds</a:t>
            </a:r>
          </a:p>
          <a:p>
            <a:endParaRPr lang="en-US" sz="1200" b="1" dirty="0">
              <a:ea typeface="Calibri"/>
              <a:cs typeface="Calibri"/>
            </a:endParaRPr>
          </a:p>
          <a:p>
            <a:r>
              <a:rPr lang="en-US" sz="1200" b="1" dirty="0">
                <a:ea typeface="Calibri"/>
                <a:cs typeface="Calibri"/>
              </a:rPr>
              <a:t>Presenter notes: </a:t>
            </a:r>
          </a:p>
          <a:p>
            <a:r>
              <a:rPr lang="en-AU" sz="1200" i="0" dirty="0"/>
              <a:t>The unit invites students to explore both dance and music through creative, playful and culturally rich experiences.</a:t>
            </a:r>
          </a:p>
          <a:p>
            <a:endParaRPr lang="en-AU" sz="1200" dirty="0"/>
          </a:p>
          <a:p>
            <a:r>
              <a:rPr lang="en-AU" sz="1200" b="0" dirty="0"/>
              <a:t>In dance, students start with locomotor and non-locomotor movements, inspired by a performance from the Birmingham Royal Ballet to </a:t>
            </a:r>
            <a:r>
              <a:rPr lang="en-AU" sz="1200" b="0" i="1" dirty="0"/>
              <a:t>Still Life at the Penguin Café</a:t>
            </a:r>
            <a:r>
              <a:rPr lang="en-AU" sz="1200" b="0" dirty="0"/>
              <a:t>. They explore space by making animal-inspired body shapes, then move into pathways, levels and directions, even representing the life cycle of a butterfly through movement. </a:t>
            </a:r>
          </a:p>
          <a:p>
            <a:endParaRPr lang="en-AU" sz="1200" b="0" dirty="0"/>
          </a:p>
          <a:p>
            <a:r>
              <a:rPr lang="en-AU" sz="1200" b="0" dirty="0"/>
              <a:t>Later in the unit, students experience South African gumboot dancing, and finish </a:t>
            </a:r>
            <a:r>
              <a:rPr lang="en-AU" sz="1200" dirty="0"/>
              <a:t>with high-energy composition tasks where they create their own short sequences to music like Shakira’s </a:t>
            </a:r>
            <a:r>
              <a:rPr lang="en-AU" sz="1200" i="1" dirty="0"/>
              <a:t>Waka </a:t>
            </a:r>
            <a:r>
              <a:rPr lang="en-AU" sz="1200" i="1" dirty="0" err="1"/>
              <a:t>Waka</a:t>
            </a:r>
            <a:r>
              <a:rPr lang="en-AU" sz="1200" dirty="0"/>
              <a:t>.</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279A2CEA-0751-8B07-6964-68ECBDA5EDD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86555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0BEC2-7610-FE93-B28A-D53DD8960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3CE8E-3154-CA1E-80EC-E96138F1B5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B84F5C-0338-AA1D-3E8E-25011CFB4D42}"/>
              </a:ext>
            </a:extLst>
          </p:cNvPr>
          <p:cNvSpPr>
            <a:spLocks noGrp="1"/>
          </p:cNvSpPr>
          <p:nvPr>
            <p:ph type="body" idx="1"/>
          </p:nvPr>
        </p:nvSpPr>
        <p:spPr/>
        <p:txBody>
          <a:bodyPr/>
          <a:lstStyle/>
          <a:p>
            <a:r>
              <a:rPr lang="en-US" sz="1200" b="1" dirty="0">
                <a:ea typeface="Calibri"/>
                <a:cs typeface="Calibri"/>
              </a:rPr>
              <a:t>73. Purpose: </a:t>
            </a:r>
            <a:r>
              <a:rPr lang="en-US" sz="1200" b="0" dirty="0">
                <a:ea typeface="Calibri"/>
                <a:cs typeface="Calibri"/>
              </a:rPr>
              <a:t>To highlight exciting music activities included in this sample unit of work.</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40 seconds</a:t>
            </a:r>
            <a:endParaRPr lang="en-US" sz="1200" b="1" dirty="0">
              <a:ea typeface="Calibri"/>
              <a:cs typeface="Calibri"/>
            </a:endParaRPr>
          </a:p>
          <a:p>
            <a:endParaRPr lang="en-US" sz="1200" b="1" dirty="0">
              <a:ea typeface="Calibri"/>
              <a:cs typeface="Calibri"/>
            </a:endParaRPr>
          </a:p>
          <a:p>
            <a:r>
              <a:rPr lang="en-US" sz="1200" b="1" dirty="0">
                <a:ea typeface="Calibri"/>
                <a:cs typeface="Calibri"/>
              </a:rPr>
              <a:t>Presenter notes:</a:t>
            </a:r>
          </a:p>
          <a:p>
            <a:r>
              <a:rPr lang="en-AU" sz="1200" b="0" dirty="0"/>
              <a:t>In music, students begin by exploring a steady beat and tempo through </a:t>
            </a:r>
            <a:r>
              <a:rPr lang="en-AU" sz="1200" b="0" i="1" dirty="0"/>
              <a:t>Carnival of the Animals</a:t>
            </a:r>
            <a:r>
              <a:rPr lang="en-AU" sz="1200" b="0" dirty="0"/>
              <a:t> by Camille Saint-Saëns, a playful suite that depicts different animals, and </a:t>
            </a:r>
            <a:r>
              <a:rPr lang="en-AU" sz="1200" b="0" i="1" dirty="0" err="1"/>
              <a:t>Obwisana</a:t>
            </a:r>
            <a:r>
              <a:rPr lang="en-AU" sz="1200" b="0" i="1" dirty="0"/>
              <a:t>,</a:t>
            </a:r>
            <a:r>
              <a:rPr lang="en-AU" sz="1200" b="0" dirty="0"/>
              <a:t> a traditional song from Ghana. They improvise rhythms using body percussion, pass stones to feel the beat, and explore pitch and timbre with classroom instruments or digital tools such as Chrome Music Lab. The storytelling focus is highlighted through the South African tale </a:t>
            </a:r>
            <a:r>
              <a:rPr lang="en-AU" sz="1200" b="0" i="1" dirty="0" err="1"/>
              <a:t>Abiyoyo</a:t>
            </a:r>
            <a:r>
              <a:rPr lang="en-AU" sz="1200" b="0" dirty="0"/>
              <a:t>, where students sing, play and ultimately create their own sound stories.</a:t>
            </a:r>
          </a:p>
          <a:p>
            <a:endParaRPr lang="en-AU" sz="1200" b="0" dirty="0"/>
          </a:p>
          <a:p>
            <a:r>
              <a:rPr lang="en-AU" sz="1200" b="0" dirty="0"/>
              <a:t>This unit contains a strong mix of authentic cultural contexts, student creativity through improvisation and composition, and ready-to-use resources — like flashcards, anchor charts and observation checklists. These features make it practical for teachers while keeping the joy and movement at the centre of learning.</a:t>
            </a:r>
            <a:endParaRPr lang="en-AU" sz="1200" b="0" kern="1200" dirty="0">
              <a:solidFill>
                <a:schemeClr val="tx1"/>
              </a:solidFill>
              <a:effectLst/>
            </a:endParaRPr>
          </a:p>
          <a:p>
            <a:endParaRPr lang="en-AU" sz="12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CF6E3F15-CC96-E614-932B-A09AF7C30EE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273392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9A411-0998-E417-78B3-5974D97359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DE1C3E-06A4-3978-E887-CE867123E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C0793-2FBE-E6FB-302B-DFA1F1842353}"/>
              </a:ext>
            </a:extLst>
          </p:cNvPr>
          <p:cNvSpPr>
            <a:spLocks noGrp="1"/>
          </p:cNvSpPr>
          <p:nvPr>
            <p:ph type="body" idx="1"/>
          </p:nvPr>
        </p:nvSpPr>
        <p:spPr/>
        <p:txBody>
          <a:bodyPr/>
          <a:lstStyle/>
          <a:p>
            <a:r>
              <a:rPr lang="en-US" sz="1200" b="1" dirty="0">
                <a:ea typeface="Calibri"/>
                <a:cs typeface="Calibri"/>
              </a:rPr>
              <a:t>74. Purpose: </a:t>
            </a:r>
            <a:r>
              <a:rPr lang="en-US" sz="1200" b="0" dirty="0">
                <a:ea typeface="Calibri"/>
                <a:cs typeface="Calibri"/>
              </a:rPr>
              <a:t>To highlight exciting music activities included in this sample unit of work.</a:t>
            </a:r>
            <a:endParaRPr lang="en-US" sz="1200" b="1" dirty="0">
              <a:ea typeface="Calibri"/>
              <a:cs typeface="Calibri"/>
            </a:endParaRPr>
          </a:p>
          <a:p>
            <a:endParaRPr lang="en-US" sz="1200" b="1" dirty="0">
              <a:ea typeface="Calibri"/>
              <a:cs typeface="Calibri"/>
            </a:endParaRPr>
          </a:p>
          <a:p>
            <a:r>
              <a:rPr lang="en-US" sz="1200" b="1" dirty="0">
                <a:ea typeface="Calibri"/>
                <a:cs typeface="Calibri"/>
              </a:rPr>
              <a:t>Time: </a:t>
            </a:r>
            <a:r>
              <a:rPr lang="en-US" sz="1200" b="0" dirty="0">
                <a:ea typeface="Calibri"/>
                <a:cs typeface="Calibri"/>
              </a:rPr>
              <a:t>1 minute 10 seconds</a:t>
            </a:r>
          </a:p>
          <a:p>
            <a:endParaRPr lang="en-US" sz="1200" b="1" dirty="0">
              <a:ea typeface="Calibri"/>
              <a:cs typeface="Calibri"/>
            </a:endParaRPr>
          </a:p>
          <a:p>
            <a:r>
              <a:rPr lang="en-US" sz="1200" b="1" dirty="0">
                <a:ea typeface="Calibri"/>
                <a:cs typeface="Calibri"/>
              </a:rPr>
              <a:t>Presenter notes:</a:t>
            </a:r>
          </a:p>
          <a:p>
            <a:r>
              <a:rPr lang="en-AU" sz="1200" dirty="0"/>
              <a:t>In Lesson 4 – Music, students explore beat, tempo and rhythm through the traditional Ghanaian song </a:t>
            </a:r>
            <a:r>
              <a:rPr lang="en-AU" sz="1200" dirty="0" err="1"/>
              <a:t>Obwisana</a:t>
            </a:r>
            <a:r>
              <a:rPr lang="en-AU" sz="1200" dirty="0"/>
              <a:t>.</a:t>
            </a:r>
          </a:p>
          <a:p>
            <a:endParaRPr lang="en-AU" sz="1200" dirty="0"/>
          </a:p>
          <a:p>
            <a:r>
              <a:rPr lang="en-AU" sz="1200" dirty="0"/>
              <a:t>The lesson begins with students clapping and moving to a steady beat. They practise keeping the beat together, first with clapping, then with stomping or marching.</a:t>
            </a:r>
            <a:endParaRPr lang="en-AU" dirty="0"/>
          </a:p>
          <a:p>
            <a:endParaRPr lang="en-AU" sz="1200" dirty="0"/>
          </a:p>
          <a:p>
            <a:r>
              <a:rPr lang="en-AU" sz="1200" dirty="0"/>
              <a:t>Students are introduced to </a:t>
            </a:r>
            <a:r>
              <a:rPr lang="en-AU" sz="1200" dirty="0" err="1"/>
              <a:t>Obwisana</a:t>
            </a:r>
            <a:r>
              <a:rPr lang="en-AU" sz="1200" dirty="0"/>
              <a:t> by listening and echo-singing line by line until they can perform the full song. </a:t>
            </a:r>
            <a:endParaRPr lang="en-AU" dirty="0"/>
          </a:p>
          <a:p>
            <a:r>
              <a:rPr lang="en-AU" sz="1200" dirty="0"/>
              <a:t>Students then play a stone passing circle game, where each student passes a stone to the person beside them on the beat. This activity helps students feel the beat and notice how the speed of the beat (tempo) changes the energy. It also helps to reinforce the importance of everyone keeping in time with the beat and working together.</a:t>
            </a:r>
            <a:endParaRPr lang="en-AU" dirty="0"/>
          </a:p>
          <a:p>
            <a:endParaRPr lang="en-AU" dirty="0"/>
          </a:p>
          <a:p>
            <a:r>
              <a:rPr lang="en-AU" sz="1200" dirty="0"/>
              <a:t>The lesson then moves into exploring rhythm. Students create body percussion patterns and then layer these over the steady beat of the song to develop their understanding that the beat stays the same, but rhythms can change. </a:t>
            </a:r>
          </a:p>
          <a:p>
            <a:endParaRPr lang="en-AU" sz="1200" dirty="0"/>
          </a:p>
          <a:p>
            <a:r>
              <a:rPr lang="en-AU" sz="1200" dirty="0"/>
              <a:t>The lesson ends with students sharing what they noticed about beat, rhythm, and tempo.</a:t>
            </a:r>
          </a:p>
          <a:p>
            <a:endParaRPr lang="en-AU" sz="1200" dirty="0"/>
          </a:p>
          <a:p>
            <a:r>
              <a:rPr lang="en-AU" dirty="0"/>
              <a:t>This lesson is a highlight because it is engaging, hands-on, and connected to cultural traditions.</a:t>
            </a:r>
          </a:p>
          <a:p>
            <a:endParaRPr lang="en-AU" sz="1200" dirty="0"/>
          </a:p>
          <a:p>
            <a:r>
              <a:rPr lang="en-AU" sz="1200" b="1" dirty="0"/>
              <a:t>[NEXT SLIDE]</a:t>
            </a:r>
          </a:p>
          <a:p>
            <a:endParaRPr lang="en-AU" dirty="0"/>
          </a:p>
        </p:txBody>
      </p:sp>
      <p:sp>
        <p:nvSpPr>
          <p:cNvPr id="4" name="Slide Number Placeholder 3">
            <a:extLst>
              <a:ext uri="{FF2B5EF4-FFF2-40B4-BE49-F238E27FC236}">
                <a16:creationId xmlns:a16="http://schemas.microsoft.com/office/drawing/2014/main" id="{68FFBD97-8BA2-811C-F029-F140E5C0FC7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445069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759DD-217A-3781-17B3-686955CECF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DC50F-20B4-B9EF-42D5-C797022DC7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0AF8E-2F73-BEE0-C909-DC9496226E0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ea typeface="Calibri"/>
                <a:cs typeface="Calibri"/>
              </a:rPr>
              <a:t>75. Purpose: </a:t>
            </a:r>
            <a:r>
              <a:rPr lang="en-US" dirty="0"/>
              <a:t>Divider slide to introduce Creative arts units.</a:t>
            </a:r>
            <a:endParaRPr lang="en-US" b="1" dirty="0">
              <a:ea typeface="Calibri"/>
              <a:cs typeface="Calibri"/>
            </a:endParaRPr>
          </a:p>
          <a:p>
            <a:endParaRPr lang="en-US" b="1" dirty="0">
              <a:ea typeface="Calibri"/>
              <a:cs typeface="Calibri"/>
            </a:endParaRPr>
          </a:p>
          <a:p>
            <a:r>
              <a:rPr lang="en-US" b="1" dirty="0">
                <a:ea typeface="Calibri"/>
                <a:cs typeface="Calibri"/>
              </a:rPr>
              <a:t>Time: </a:t>
            </a:r>
            <a:r>
              <a:rPr lang="en-US" b="0" dirty="0">
                <a:ea typeface="Calibri"/>
                <a:cs typeface="Calibri"/>
              </a:rPr>
              <a:t>5 seconds</a:t>
            </a:r>
          </a:p>
          <a:p>
            <a:endParaRPr lang="en-US" b="1" dirty="0">
              <a:ea typeface="Calibri"/>
              <a:cs typeface="Calibri"/>
            </a:endParaRPr>
          </a:p>
          <a:p>
            <a:r>
              <a:rPr lang="en-US" b="1" dirty="0">
                <a:ea typeface="Calibri"/>
                <a:cs typeface="Calibri"/>
              </a:rPr>
              <a:t>Presenter notes:</a:t>
            </a:r>
          </a:p>
          <a:p>
            <a:pPr>
              <a:defRPr/>
            </a:pPr>
            <a:r>
              <a:rPr lang="en-AU" dirty="0"/>
              <a:t>The next feature unit is </a:t>
            </a:r>
            <a:r>
              <a:rPr lang="en-AU" b="0" dirty="0"/>
              <a:t>Unit 5</a:t>
            </a:r>
            <a:r>
              <a:rPr lang="en-AU" dirty="0"/>
              <a:t>.</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a:extLst>
              <a:ext uri="{FF2B5EF4-FFF2-40B4-BE49-F238E27FC236}">
                <a16:creationId xmlns:a16="http://schemas.microsoft.com/office/drawing/2014/main" id="{5A4482BB-4BD4-4B38-829F-0D225DA6992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739469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25D3D-4A8B-3EB0-58B6-27AE6E51A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AF5B26-F213-D532-D4A5-5FDA9C307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34587D-981C-A157-9B81-2DE8B1870061}"/>
              </a:ext>
            </a:extLst>
          </p:cNvPr>
          <p:cNvSpPr>
            <a:spLocks noGrp="1"/>
          </p:cNvSpPr>
          <p:nvPr>
            <p:ph type="body" idx="1"/>
          </p:nvPr>
        </p:nvSpPr>
        <p:spPr/>
        <p:txBody>
          <a:bodyPr/>
          <a:lstStyle/>
          <a:p>
            <a:r>
              <a:rPr lang="en-US" sz="1200" b="1" dirty="0">
                <a:ea typeface="Calibri"/>
                <a:cs typeface="Calibri"/>
              </a:rPr>
              <a:t>76. Purpose: </a:t>
            </a:r>
            <a:r>
              <a:rPr lang="en-US" sz="1200" b="0" dirty="0">
                <a:ea typeface="Calibri"/>
                <a:cs typeface="Calibri"/>
              </a:rPr>
              <a:t>To provide an overview of unit 5.</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30 seconds</a:t>
            </a:r>
          </a:p>
          <a:p>
            <a:endParaRPr lang="en-US" sz="1200" b="1" dirty="0">
              <a:ea typeface="Calibri"/>
              <a:cs typeface="Calibri"/>
            </a:endParaRPr>
          </a:p>
          <a:p>
            <a:r>
              <a:rPr lang="en-US" sz="1200" b="1" dirty="0">
                <a:ea typeface="Calibri"/>
                <a:cs typeface="Calibri"/>
              </a:rPr>
              <a:t>Presenter notes:</a:t>
            </a:r>
          </a:p>
          <a:p>
            <a:r>
              <a:rPr lang="en-AU" sz="1200" dirty="0"/>
              <a:t>Unit 5 gives students the opportunity to explore </a:t>
            </a:r>
            <a:r>
              <a:rPr lang="en-AU" sz="1200" b="1" dirty="0"/>
              <a:t>creative storytelling through dance and music</a:t>
            </a:r>
            <a:r>
              <a:rPr lang="en-AU" sz="1200" dirty="0"/>
              <a:t>.</a:t>
            </a:r>
          </a:p>
          <a:p>
            <a:endParaRPr lang="en-AU" sz="1200" dirty="0"/>
          </a:p>
          <a:p>
            <a:r>
              <a:rPr lang="en-AU" dirty="0"/>
              <a:t>In dance, students investigate Bollywood style dance to explore how dance is composed and performed to communicate ideas through shapes and movements. </a:t>
            </a:r>
          </a:p>
          <a:p>
            <a:endParaRPr lang="en-AU" dirty="0"/>
          </a:p>
          <a:p>
            <a:r>
              <a:rPr lang="en-AU" dirty="0"/>
              <a:t>In music, students listen to a variety of music, including songs inspired by Japanese and Norwegian folk tales, to explore how composers and musicians use the elements of music to communicate ideas and meaning. They use the elements of music to compose and perform music that tells a story.</a:t>
            </a:r>
          </a:p>
          <a:p>
            <a:endParaRPr lang="en-AU" dirty="0"/>
          </a:p>
          <a:p>
            <a:r>
              <a:rPr lang="en-AU" sz="1200" dirty="0"/>
              <a:t>Together, these experiences enable students to connect movement and sound as forms of storytelling, while also engaging with diverse cultural traditions.</a:t>
            </a:r>
          </a:p>
          <a:p>
            <a:endParaRPr lang="en-AU" sz="12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b="0" dirty="0"/>
          </a:p>
          <a:p>
            <a:endParaRPr lang="en-AU" dirty="0"/>
          </a:p>
        </p:txBody>
      </p:sp>
      <p:sp>
        <p:nvSpPr>
          <p:cNvPr id="4" name="Slide Number Placeholder 3">
            <a:extLst>
              <a:ext uri="{FF2B5EF4-FFF2-40B4-BE49-F238E27FC236}">
                <a16:creationId xmlns:a16="http://schemas.microsoft.com/office/drawing/2014/main" id="{ACA455A8-4177-D882-CB67-C73C5BC84F6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112204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052F1-396C-B038-0EF0-F84EB68C1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1771D-1814-9CCC-3BA4-61BA8A258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2DE8BD-7EE9-E287-5C90-3F7FA9DBFE66}"/>
              </a:ext>
            </a:extLst>
          </p:cNvPr>
          <p:cNvSpPr>
            <a:spLocks noGrp="1"/>
          </p:cNvSpPr>
          <p:nvPr>
            <p:ph type="body" idx="1"/>
          </p:nvPr>
        </p:nvSpPr>
        <p:spPr/>
        <p:txBody>
          <a:bodyPr/>
          <a:lstStyle/>
          <a:p>
            <a:r>
              <a:rPr lang="en-US" sz="1200" b="1" dirty="0">
                <a:latin typeface="Public Sans" pitchFamily="2" charset="0"/>
                <a:ea typeface="Calibri"/>
                <a:cs typeface="Calibri"/>
              </a:rPr>
              <a:t>77. Purpose: </a:t>
            </a:r>
            <a:r>
              <a:rPr lang="en-AU" sz="1200" b="0" dirty="0">
                <a:latin typeface="Public Sans" pitchFamily="2" charset="0"/>
                <a:ea typeface="Calibri"/>
                <a:cs typeface="Calibri"/>
              </a:rPr>
              <a:t>To highlight exciting music activities included in this sample unit of work.</a:t>
            </a:r>
            <a:endParaRPr lang="en-US" sz="1200" b="0" dirty="0">
              <a:latin typeface="Public Sans" pitchFamily="2" charset="0"/>
              <a:ea typeface="Calibri"/>
              <a:cs typeface="Calibri"/>
            </a:endParaRPr>
          </a:p>
          <a:p>
            <a:endParaRPr lang="en-US" sz="1200" b="1" dirty="0">
              <a:latin typeface="Public Sans" pitchFamily="2" charset="0"/>
              <a:ea typeface="Calibri"/>
              <a:cs typeface="Calibri"/>
            </a:endParaRPr>
          </a:p>
          <a:p>
            <a:r>
              <a:rPr lang="en-US" sz="1200" b="1" dirty="0">
                <a:latin typeface="Public Sans" pitchFamily="2" charset="0"/>
                <a:ea typeface="Calibri"/>
                <a:cs typeface="Calibri"/>
              </a:rPr>
              <a:t>Time: </a:t>
            </a:r>
            <a:r>
              <a:rPr lang="en-US" sz="1200" b="0" dirty="0">
                <a:latin typeface="Public Sans" pitchFamily="2" charset="0"/>
                <a:ea typeface="Calibri"/>
                <a:cs typeface="Calibri"/>
              </a:rPr>
              <a:t>30 seconds</a:t>
            </a:r>
          </a:p>
          <a:p>
            <a:endParaRPr lang="en-US" sz="1200" b="1" dirty="0">
              <a:latin typeface="Public Sans" pitchFamily="2" charset="0"/>
              <a:ea typeface="Calibri"/>
              <a:cs typeface="Calibri"/>
            </a:endParaRPr>
          </a:p>
          <a:p>
            <a:r>
              <a:rPr lang="en-US" sz="1200" b="1" dirty="0">
                <a:latin typeface="Public Sans" pitchFamily="2" charset="0"/>
                <a:ea typeface="Calibri"/>
                <a:cs typeface="Calibri"/>
              </a:rPr>
              <a:t>Presenter notes:</a:t>
            </a:r>
          </a:p>
          <a:p>
            <a:r>
              <a:rPr lang="en-US" sz="1200" b="0" dirty="0">
                <a:latin typeface="Public Sans" pitchFamily="2" charset="0"/>
                <a:ea typeface="Calibri"/>
                <a:cs typeface="Calibri"/>
              </a:rPr>
              <a:t>Looking at </a:t>
            </a:r>
            <a:r>
              <a:rPr lang="en-AU" sz="1200" b="0" dirty="0">
                <a:latin typeface="Public Sans" pitchFamily="2" charset="0"/>
              </a:rPr>
              <a:t> </a:t>
            </a:r>
            <a:r>
              <a:rPr lang="en-AU" sz="1200" dirty="0">
                <a:latin typeface="Public Sans" pitchFamily="2" charset="0"/>
              </a:rPr>
              <a:t>music, students learn that sound can tell a story. They listen to examples such as </a:t>
            </a:r>
            <a:r>
              <a:rPr lang="en-AU" sz="1200" dirty="0" err="1">
                <a:latin typeface="Public Sans" pitchFamily="2" charset="0"/>
              </a:rPr>
              <a:t>Issunboshi</a:t>
            </a:r>
            <a:r>
              <a:rPr lang="en-AU" sz="1200" dirty="0">
                <a:latin typeface="Public Sans" pitchFamily="2" charset="0"/>
              </a:rPr>
              <a:t> from Japan and In the Hall of the Mountain King from Norway, exploring how cultural traditions influence musical choices.</a:t>
            </a:r>
          </a:p>
          <a:p>
            <a:endParaRPr lang="en-AU" sz="1200" dirty="0">
              <a:latin typeface="Public Sans" pitchFamily="2" charset="0"/>
            </a:endParaRPr>
          </a:p>
          <a:p>
            <a:r>
              <a:rPr lang="en-AU" sz="1200" dirty="0">
                <a:latin typeface="Public Sans" pitchFamily="2" charset="0"/>
              </a:rPr>
              <a:t>They experiment with vocal ostinatos, body percussion, and instrumental sounds to reflect the characters and moods of different stories. They also develop soundscapes to accompany picture books, learning how to select and organise sounds with intent.</a:t>
            </a:r>
          </a:p>
          <a:p>
            <a:endParaRPr lang="en-AU" sz="1200" dirty="0">
              <a:latin typeface="Public Sans" pitchFamily="2" charset="0"/>
            </a:endParaRPr>
          </a:p>
          <a:p>
            <a:r>
              <a:rPr lang="en-AU" sz="1200" dirty="0">
                <a:latin typeface="Public Sans" pitchFamily="2" charset="0"/>
              </a:rPr>
              <a:t>Through these activities, students see how music can create images, mood, and narratives, while also building their vocabulary to describe duration, pitch, timbre, and structure.</a:t>
            </a:r>
          </a:p>
          <a:p>
            <a:endParaRPr lang="en-AU" sz="12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Public Sans" pitchFamily="2" charset="0"/>
              </a:rPr>
              <a:t>[NEXT SLIDE]</a:t>
            </a:r>
          </a:p>
          <a:p>
            <a:endParaRPr lang="en-AU" dirty="0">
              <a:latin typeface="Public Sans"/>
            </a:endParaRPr>
          </a:p>
          <a:p>
            <a:endParaRPr lang="en-AU" dirty="0">
              <a:latin typeface="Public Sans"/>
            </a:endParaRPr>
          </a:p>
          <a:p>
            <a:br>
              <a:rPr lang="en-AU" dirty="0">
                <a:latin typeface="Public Sans"/>
              </a:rPr>
            </a:br>
            <a:endParaRPr lang="en-AU" dirty="0">
              <a:latin typeface="Public Sans"/>
            </a:endParaRPr>
          </a:p>
          <a:p>
            <a:endParaRPr lang="en-AU" dirty="0"/>
          </a:p>
          <a:p>
            <a:endParaRPr lang="en-AU" dirty="0"/>
          </a:p>
          <a:p>
            <a:endParaRPr lang="en-AU" dirty="0"/>
          </a:p>
          <a:p>
            <a:endParaRPr lang="en-AU" dirty="0"/>
          </a:p>
          <a:p>
            <a:endParaRPr lang="en-AU" dirty="0"/>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[NEXT SLIDE]</a:t>
            </a:r>
          </a:p>
          <a:p>
            <a:endParaRPr lang="en-AU" dirty="0"/>
          </a:p>
        </p:txBody>
      </p:sp>
      <p:sp>
        <p:nvSpPr>
          <p:cNvPr id="4" name="Slide Number Placeholder 3">
            <a:extLst>
              <a:ext uri="{FF2B5EF4-FFF2-40B4-BE49-F238E27FC236}">
                <a16:creationId xmlns:a16="http://schemas.microsoft.com/office/drawing/2014/main" id="{21893555-8877-F50D-A7E1-22DD8CC8EDB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457208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81213-5D0B-D969-3F5D-82D92CDC0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C45F4-7E0B-3429-0E09-88378C21A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6180A7-E867-CA25-CDEF-12A2E02671E4}"/>
              </a:ext>
            </a:extLst>
          </p:cNvPr>
          <p:cNvSpPr>
            <a:spLocks noGrp="1"/>
          </p:cNvSpPr>
          <p:nvPr>
            <p:ph type="body" idx="1"/>
          </p:nvPr>
        </p:nvSpPr>
        <p:spPr/>
        <p:txBody>
          <a:bodyPr/>
          <a:lstStyle/>
          <a:p>
            <a:r>
              <a:rPr lang="en-US" sz="1200" b="1" dirty="0">
                <a:ea typeface="Calibri"/>
                <a:cs typeface="Calibri"/>
              </a:rPr>
              <a:t>78. Purpose: </a:t>
            </a:r>
            <a:r>
              <a:rPr lang="en-US" sz="1200" b="0" dirty="0">
                <a:ea typeface="Calibri"/>
                <a:cs typeface="Calibri"/>
              </a:rPr>
              <a:t>To highlight exciting dance activities included in this sample unit of work.</a:t>
            </a:r>
            <a:endParaRPr lang="en-US" sz="1200" b="1" dirty="0">
              <a:ea typeface="Calibri"/>
              <a:cs typeface="Calibri"/>
            </a:endParaRPr>
          </a:p>
          <a:p>
            <a:endParaRPr lang="en-US" sz="1200" b="1" dirty="0">
              <a:ea typeface="Calibri"/>
              <a:cs typeface="Calibri"/>
            </a:endParaRPr>
          </a:p>
          <a:p>
            <a:r>
              <a:rPr lang="en-US" sz="1200" b="1" dirty="0">
                <a:ea typeface="Calibri"/>
                <a:cs typeface="Calibri"/>
              </a:rPr>
              <a:t>Time: </a:t>
            </a:r>
            <a:r>
              <a:rPr lang="en-US" sz="1200" b="0" dirty="0">
                <a:ea typeface="Calibri"/>
                <a:cs typeface="Calibri"/>
              </a:rPr>
              <a:t>20 seconds</a:t>
            </a:r>
          </a:p>
          <a:p>
            <a:endParaRPr lang="en-US" sz="1200" b="1" dirty="0">
              <a:ea typeface="Calibri"/>
              <a:cs typeface="Calibri"/>
            </a:endParaRPr>
          </a:p>
          <a:p>
            <a:r>
              <a:rPr lang="en-US" sz="1200" b="1" dirty="0">
                <a:ea typeface="Calibri"/>
                <a:cs typeface="Calibri"/>
              </a:rPr>
              <a:t>Presenter notes:</a:t>
            </a:r>
          </a:p>
          <a:p>
            <a:r>
              <a:rPr lang="en-AU" sz="1200" dirty="0"/>
              <a:t>In dance, students are introduced to Bollywood as a cultural dance style with rich storytelling traditions. They learn about its origins and how hand gestures, called </a:t>
            </a:r>
            <a:r>
              <a:rPr lang="en-AU" sz="1200" i="1" dirty="0"/>
              <a:t>mudras</a:t>
            </a:r>
            <a:r>
              <a:rPr lang="en-AU" sz="1200" dirty="0"/>
              <a:t>, along with facial expressions, help to communicate ideas.</a:t>
            </a:r>
          </a:p>
          <a:p>
            <a:r>
              <a:rPr lang="en-AU" sz="1200" dirty="0"/>
              <a:t>Students experiment with the elements of dance — space, time, and dynamics, through a range of movement activities.  They also build their Tier 2 and Tier 3 vocabulary and use this language to describe how the elements are used in dance.</a:t>
            </a:r>
          </a:p>
          <a:p>
            <a:endParaRPr lang="en-AU" sz="1200" dirty="0"/>
          </a:p>
          <a:p>
            <a:r>
              <a:rPr lang="en-AU" sz="1200" dirty="0"/>
              <a:t>The unit culminates with students composing and performing a group-devised Bollywood-inspired dance sequence that integrates mudras, movements and expressions to communicate a story to the audience.</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endParaRPr lang="en-AU" dirty="0"/>
          </a:p>
        </p:txBody>
      </p:sp>
      <p:sp>
        <p:nvSpPr>
          <p:cNvPr id="4" name="Slide Number Placeholder 3">
            <a:extLst>
              <a:ext uri="{FF2B5EF4-FFF2-40B4-BE49-F238E27FC236}">
                <a16:creationId xmlns:a16="http://schemas.microsoft.com/office/drawing/2014/main" id="{A9A59D46-E499-E930-961C-FF2359C34F2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719927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6CE1B-328B-BC64-85EA-ACC7234882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4D4CE-1B0D-E392-B84F-41A070BAA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B18A2-76E7-95CB-6CB2-D066666B1BDE}"/>
              </a:ext>
            </a:extLst>
          </p:cNvPr>
          <p:cNvSpPr>
            <a:spLocks noGrp="1"/>
          </p:cNvSpPr>
          <p:nvPr>
            <p:ph type="body" idx="1"/>
          </p:nvPr>
        </p:nvSpPr>
        <p:spPr/>
        <p:txBody>
          <a:bodyPr/>
          <a:lstStyle/>
          <a:p>
            <a:r>
              <a:rPr lang="en-AU" b="1" dirty="0"/>
              <a:t>79. Purpose: </a:t>
            </a:r>
            <a:r>
              <a:rPr lang="en-AU" dirty="0"/>
              <a:t>To end the session with a light Bollywood-inspired storytelling activity.</a:t>
            </a:r>
          </a:p>
          <a:p>
            <a:endParaRPr lang="en-AU" b="1" dirty="0"/>
          </a:p>
          <a:p>
            <a:r>
              <a:rPr lang="en-AU" b="1" dirty="0"/>
              <a:t>Time: </a:t>
            </a:r>
            <a:r>
              <a:rPr lang="en-AU" b="0" dirty="0"/>
              <a:t>2 </a:t>
            </a:r>
            <a:r>
              <a:rPr lang="en-AU" dirty="0"/>
              <a:t>minutes</a:t>
            </a:r>
          </a:p>
          <a:p>
            <a:endParaRPr lang="en-AU" dirty="0"/>
          </a:p>
          <a:p>
            <a:r>
              <a:rPr lang="en-AU" b="1" dirty="0"/>
              <a:t>Presenter Notes:</a:t>
            </a:r>
          </a:p>
          <a:p>
            <a:r>
              <a:rPr lang="en-AU" dirty="0"/>
              <a:t>To wrap up, let’s finish with a quick Bollywood-inspired moment!</a:t>
            </a:r>
          </a:p>
          <a:p>
            <a:br>
              <a:rPr lang="en-AU" dirty="0"/>
            </a:br>
            <a:r>
              <a:rPr lang="en-AU" dirty="0"/>
              <a:t>On the slide, you’ll see three hand gestures — or </a:t>
            </a:r>
            <a:r>
              <a:rPr lang="en-AU" i="1" dirty="0"/>
              <a:t>mudras</a:t>
            </a:r>
            <a:r>
              <a:rPr lang="en-AU" dirty="0"/>
              <a:t> — used in Bollywood storytelling. Each is matched with an emoji:</a:t>
            </a:r>
          </a:p>
          <a:p>
            <a:endParaRPr lang="en-AU" dirty="0"/>
          </a:p>
          <a:p>
            <a:r>
              <a:rPr lang="en-AU" dirty="0"/>
              <a:t>🌸 </a:t>
            </a:r>
            <a:r>
              <a:rPr lang="en-AU" b="1" dirty="0"/>
              <a:t>Lotus (</a:t>
            </a:r>
            <a:r>
              <a:rPr lang="en-AU" b="1" dirty="0" err="1"/>
              <a:t>Alapadma</a:t>
            </a:r>
            <a:r>
              <a:rPr lang="en-AU" b="1" dirty="0"/>
              <a:t>)</a:t>
            </a:r>
            <a:r>
              <a:rPr lang="en-AU" dirty="0"/>
              <a:t> – beauty or celebration</a:t>
            </a:r>
            <a:br>
              <a:rPr lang="en-AU" dirty="0"/>
            </a:br>
            <a:r>
              <a:rPr lang="en-AU" dirty="0"/>
              <a:t>🦚 </a:t>
            </a:r>
            <a:r>
              <a:rPr lang="en-AU" b="1" dirty="0"/>
              <a:t>Peacock (Mayura)</a:t>
            </a:r>
            <a:r>
              <a:rPr lang="en-AU" dirty="0"/>
              <a:t> – elegance or nature</a:t>
            </a:r>
            <a:br>
              <a:rPr lang="en-AU" dirty="0"/>
            </a:br>
            <a:r>
              <a:rPr lang="en-AU" dirty="0"/>
              <a:t>🙏 </a:t>
            </a:r>
            <a:r>
              <a:rPr lang="en-AU" b="1" dirty="0"/>
              <a:t>Namaste</a:t>
            </a:r>
            <a:r>
              <a:rPr lang="en-AU" dirty="0"/>
              <a:t> – respect or greeting</a:t>
            </a:r>
          </a:p>
          <a:p>
            <a:endParaRPr lang="en-AU" dirty="0"/>
          </a:p>
          <a:p>
            <a:r>
              <a:rPr lang="en-AU" dirty="0"/>
              <a:t>Take a look and pick the one that best matches your current mood or energy. No need to overthink it, just go with your first instinct!</a:t>
            </a:r>
          </a:p>
          <a:p>
            <a:endParaRPr lang="en-AU" dirty="0"/>
          </a:p>
          <a:p>
            <a:r>
              <a:rPr lang="en-AU" b="1" dirty="0"/>
              <a:t>[NEXT SLIDE]</a:t>
            </a:r>
            <a:endParaRPr lang="en-AU" dirty="0"/>
          </a:p>
          <a:p>
            <a:endParaRPr lang="en-AU" dirty="0"/>
          </a:p>
        </p:txBody>
      </p:sp>
      <p:sp>
        <p:nvSpPr>
          <p:cNvPr id="4" name="Slide Number Placeholder 3">
            <a:extLst>
              <a:ext uri="{FF2B5EF4-FFF2-40B4-BE49-F238E27FC236}">
                <a16:creationId xmlns:a16="http://schemas.microsoft.com/office/drawing/2014/main" id="{46F2F480-BC2A-879A-236E-BF5DB974817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646376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8. Purpose: </a:t>
            </a:r>
            <a:r>
              <a:rPr lang="en-AU" b="0" dirty="0"/>
              <a:t>To explain why consistency matters across the CHPS units</a:t>
            </a:r>
          </a:p>
          <a:p>
            <a:endParaRPr lang="en-AU" b="1" dirty="0"/>
          </a:p>
          <a:p>
            <a:r>
              <a:rPr lang="en-AU" b="1" dirty="0"/>
              <a:t>Time: </a:t>
            </a:r>
            <a:r>
              <a:rPr lang="en-AU" b="0" dirty="0"/>
              <a:t>1 minute</a:t>
            </a:r>
          </a:p>
          <a:p>
            <a:endParaRPr lang="en-AU" b="1" dirty="0"/>
          </a:p>
          <a:p>
            <a:r>
              <a:rPr lang="en-AU" b="1" dirty="0"/>
              <a:t>Presenter notes:</a:t>
            </a:r>
          </a:p>
          <a:p>
            <a:r>
              <a:rPr lang="en-AU" dirty="0"/>
              <a:t>Let’s take a moment to set the scene and explain why consistency across these units is so important. The sample units play a central role in supporting schools as we move toward the 2027 mandatory implementation of the new syllabuses. They have  been designed to reflect the new syllabuses and provide leaders and teachers with practical, high-quality resources they can confidently use in classrooms.</a:t>
            </a:r>
          </a:p>
          <a:p>
            <a:endParaRPr lang="en-AU" dirty="0"/>
          </a:p>
          <a:p>
            <a:r>
              <a:rPr lang="en-AU" sz="1600" b="0" i="0" kern="1200" dirty="0">
                <a:solidFill>
                  <a:schemeClr val="tx1"/>
                </a:solidFill>
                <a:effectLst/>
                <a:ea typeface="+mn-ea"/>
                <a:cs typeface="+mn-cs"/>
              </a:rPr>
              <a:t>The CHPS sample units are directly aligned with the Department’s scope and sequences, and NESA’s whole-school plan. This alignment provides clarity, prevents duplication, and helps reduce workload.</a:t>
            </a:r>
          </a:p>
          <a:p>
            <a:endParaRPr lang="en-AU" dirty="0"/>
          </a:p>
          <a:p>
            <a:r>
              <a:rPr lang="en-AU" dirty="0"/>
              <a:t>The CHPS sample units are designed to engage students, support teachers, and promote consistent, high-quality learning experiences that support explicit teaching, assessment and differentiation. </a:t>
            </a:r>
          </a:p>
          <a:p>
            <a:endParaRPr lang="en-AU" dirty="0"/>
          </a:p>
          <a:p>
            <a:r>
              <a:rPr lang="en-AU" b="1" dirty="0"/>
              <a:t>[NEXT SLIDE] </a:t>
            </a:r>
          </a:p>
          <a:p>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42538544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BB4A9-3922-991A-2E4D-5BF798C33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2218B-CA2A-0EC3-469D-13AAF581E4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2BB962-C37F-89A9-1C85-A0066AC718C5}"/>
              </a:ext>
            </a:extLst>
          </p:cNvPr>
          <p:cNvSpPr>
            <a:spLocks noGrp="1"/>
          </p:cNvSpPr>
          <p:nvPr>
            <p:ph type="body" idx="1"/>
          </p:nvPr>
        </p:nvSpPr>
        <p:spPr/>
        <p:txBody>
          <a:bodyPr/>
          <a:lstStyle/>
          <a:p>
            <a:r>
              <a:rPr lang="en-AU" b="1" dirty="0"/>
              <a:t>80. Purpose: </a:t>
            </a:r>
            <a:r>
              <a:rPr lang="en-AU" dirty="0"/>
              <a:t>To reflect on the units presented and take notes. </a:t>
            </a:r>
          </a:p>
          <a:p>
            <a:endParaRPr lang="en-AU" dirty="0"/>
          </a:p>
          <a:p>
            <a:r>
              <a:rPr lang="en-AU" b="1" dirty="0"/>
              <a:t>Time: </a:t>
            </a:r>
            <a:r>
              <a:rPr lang="en-AU" dirty="0"/>
              <a:t>5 minutes</a:t>
            </a:r>
          </a:p>
          <a:p>
            <a:endParaRPr lang="en-AU" dirty="0"/>
          </a:p>
          <a:p>
            <a:r>
              <a:rPr lang="en-AU" b="1" dirty="0"/>
              <a:t>Presenter notes: </a:t>
            </a:r>
          </a:p>
          <a:p>
            <a:r>
              <a:rPr lang="en-AU" b="0" dirty="0"/>
              <a:t>Once again, we invite you to pause and reflect on what you’ve learned, take some notes and begin considering how these ideas might translate into your own school environment.</a:t>
            </a:r>
          </a:p>
          <a:p>
            <a:endParaRPr lang="en-AU" b="0" dirty="0"/>
          </a:p>
          <a:p>
            <a:r>
              <a:rPr lang="en-AU" b="0" dirty="0"/>
              <a:t>Return to your participant workbook reflection section.</a:t>
            </a:r>
            <a:endParaRPr lang="en-AU" b="1" dirty="0"/>
          </a:p>
          <a:p>
            <a:endParaRPr lang="en-AU" dirty="0"/>
          </a:p>
          <a:p>
            <a:r>
              <a:rPr lang="en-AU" dirty="0"/>
              <a:t>You will again have 5 minutes to add some notes.</a:t>
            </a:r>
          </a:p>
          <a:p>
            <a:endParaRPr lang="en-AU" dirty="0"/>
          </a:p>
          <a:p>
            <a:r>
              <a:rPr lang="en-AU" b="0" i="1" dirty="0"/>
              <a:t>After 5 minutes</a:t>
            </a:r>
          </a:p>
          <a:p>
            <a:endParaRPr lang="en-AU" dirty="0"/>
          </a:p>
          <a:p>
            <a:r>
              <a:rPr lang="en-AU" dirty="0"/>
              <a:t>We will continue now.</a:t>
            </a:r>
          </a:p>
          <a:p>
            <a:endParaRPr lang="en-AU" dirty="0"/>
          </a:p>
          <a:p>
            <a:r>
              <a:rPr lang="en-AU" b="1" dirty="0"/>
              <a:t>[NEXT SLIDE]</a:t>
            </a:r>
          </a:p>
          <a:p>
            <a:endParaRPr lang="en-AU" dirty="0"/>
          </a:p>
        </p:txBody>
      </p:sp>
      <p:sp>
        <p:nvSpPr>
          <p:cNvPr id="4" name="Slide Number Placeholder 3">
            <a:extLst>
              <a:ext uri="{FF2B5EF4-FFF2-40B4-BE49-F238E27FC236}">
                <a16:creationId xmlns:a16="http://schemas.microsoft.com/office/drawing/2014/main" id="{0924B75A-5322-E15A-E03C-6B2BDC231FFF}"/>
              </a:ext>
            </a:extLst>
          </p:cNvPr>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22264559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a typeface="Calibri"/>
                <a:cs typeface="Calibri"/>
              </a:rPr>
              <a:t>81. Purpose: </a:t>
            </a:r>
            <a:r>
              <a:rPr lang="en-US" sz="1200" b="0" dirty="0">
                <a:ea typeface="Calibri"/>
                <a:cs typeface="Calibri"/>
              </a:rPr>
              <a:t>To introduce the first of 2 PDHPE Stage 1 Units that will be published for use next year. </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5 seconds</a:t>
            </a:r>
          </a:p>
          <a:p>
            <a:endParaRPr lang="en-US" sz="1200" b="1" dirty="0">
              <a:ea typeface="Calibri"/>
              <a:cs typeface="Calibri"/>
            </a:endParaRPr>
          </a:p>
          <a:p>
            <a:r>
              <a:rPr lang="en-US" sz="1200" b="1" dirty="0">
                <a:ea typeface="Calibri"/>
                <a:cs typeface="Calibri"/>
              </a:rPr>
              <a:t>Presenter notes:</a:t>
            </a:r>
          </a:p>
          <a:p>
            <a:r>
              <a:rPr lang="en-AU" sz="1600" b="0" i="0" u="none" strike="noStrike" kern="1200" dirty="0">
                <a:solidFill>
                  <a:schemeClr val="tx1"/>
                </a:solidFill>
                <a:effectLst/>
                <a:ea typeface="+mn-ea"/>
                <a:cs typeface="+mn-cs"/>
              </a:rPr>
              <a:t>We will now shift our focus to the key learning area of Personal development, health and physical education. The following slides will unpack Unit 1.</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494619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82. Purpose: </a:t>
            </a:r>
            <a:r>
              <a:rPr lang="en-AU" sz="1200" dirty="0"/>
              <a:t>To demonstrate the balanced approach of lessons and how the 150 minutes of moderate to vigorous physical activity can be achieved across the school week.</a:t>
            </a:r>
          </a:p>
          <a:p>
            <a:endParaRPr lang="en-AU" sz="1200" dirty="0"/>
          </a:p>
          <a:p>
            <a:r>
              <a:rPr lang="en-AU" sz="1200" b="1" dirty="0"/>
              <a:t>Time: </a:t>
            </a:r>
            <a:r>
              <a:rPr lang="en-AU" sz="1200" dirty="0"/>
              <a:t>2 minutes</a:t>
            </a:r>
          </a:p>
          <a:p>
            <a:endParaRPr lang="en-AU" sz="1200" b="1" dirty="0"/>
          </a:p>
          <a:p>
            <a:r>
              <a:rPr lang="en-AU" sz="1200" b="1" dirty="0"/>
              <a:t>Presenter notes:</a:t>
            </a:r>
            <a:endParaRPr lang="en-US" sz="1200" dirty="0"/>
          </a:p>
          <a:p>
            <a:r>
              <a:rPr lang="en-AU" dirty="0"/>
              <a:t>PDH and PE lessons are structured to ensure an equal emphasis on both subject areas, following the recommendation of 8% (approximately 2 hours) provided by NESA.</a:t>
            </a:r>
          </a:p>
          <a:p>
            <a:endParaRPr lang="en-AU" sz="1200" dirty="0">
              <a:solidFill>
                <a:srgbClr val="444444"/>
              </a:solidFill>
            </a:endParaRPr>
          </a:p>
          <a:p>
            <a:r>
              <a:rPr lang="en-AU" sz="1200" dirty="0"/>
              <a:t>The units are written based on a 10-week term approach. The design includes 8 PDH lessons and 8 PE lessons, which allows us to implement one PDH lesson and one PE lesson each week, maintaining a balanced and consistent approach throughout the term. The 4 remaining optional consolidation lessons are used to revise keys concepts or skills.</a:t>
            </a:r>
          </a:p>
          <a:p>
            <a:endParaRPr lang="en-AU" sz="1200" dirty="0"/>
          </a:p>
          <a:p>
            <a:r>
              <a:rPr lang="en-AU" sz="1200" dirty="0"/>
              <a:t>Time allocation is applied in the same way across all sample units.</a:t>
            </a:r>
          </a:p>
          <a:p>
            <a:endParaRPr lang="en-AU" sz="1200" dirty="0"/>
          </a:p>
          <a:p>
            <a:r>
              <a:rPr lang="en-AU" sz="1200" dirty="0"/>
              <a:t>Importantly, the PE lessons contribute directly to meeting the recommended 150 minutes of physical activity per week, supporting students’ health and wellbeing goals.</a:t>
            </a:r>
          </a:p>
          <a:p>
            <a:endParaRPr lang="en-AU" sz="1200" dirty="0"/>
          </a:p>
          <a:p>
            <a:r>
              <a:rPr lang="en-AU" sz="1200" dirty="0"/>
              <a:t>This graphic demonstrates how schools can meet the recommended requirements of the department’s Sport and Physical Activity procedures. Note the </a:t>
            </a:r>
            <a:r>
              <a:rPr lang="en-AU" sz="1200" b="1" dirty="0"/>
              <a:t>red</a:t>
            </a:r>
            <a:r>
              <a:rPr lang="en-AU" sz="1200" dirty="0"/>
              <a:t> </a:t>
            </a:r>
            <a:r>
              <a:rPr lang="en-AU" sz="1200" b="1" dirty="0"/>
              <a:t>circle, </a:t>
            </a:r>
            <a:r>
              <a:rPr lang="en-AU" sz="1200" dirty="0"/>
              <a:t>this represents NESA (therefore the syllabus), and the </a:t>
            </a:r>
            <a:r>
              <a:rPr lang="en-AU" sz="1200" b="1" dirty="0"/>
              <a:t>blue circle </a:t>
            </a:r>
            <a:r>
              <a:rPr lang="en-AU" sz="1200" dirty="0"/>
              <a:t>represents the department's Sport and Physical Activity Procedures. Let's now identify what contributes to the 150 minutes of physical activity per week.</a:t>
            </a:r>
            <a:endParaRPr lang="en-US" sz="1200" dirty="0"/>
          </a:p>
          <a:p>
            <a:endParaRPr lang="en-US" sz="1200" dirty="0"/>
          </a:p>
          <a:p>
            <a:r>
              <a:rPr lang="en-AU" sz="1200" b="1" dirty="0"/>
              <a:t>PE</a:t>
            </a:r>
            <a:r>
              <a:rPr lang="en-AU" sz="1200" dirty="0"/>
              <a:t> is part of the mandatory PDHPE key learning area. Physical activity performed in </a:t>
            </a:r>
            <a:r>
              <a:rPr lang="en-AU" sz="1200" b="1" dirty="0"/>
              <a:t>PE lessons</a:t>
            </a:r>
            <a:r>
              <a:rPr lang="en-AU" sz="1200" dirty="0"/>
              <a:t> contributes towards meeting the 150 minutes.</a:t>
            </a:r>
            <a:r>
              <a:rPr lang="en-US" sz="1200" dirty="0"/>
              <a:t> PDH lessons </a:t>
            </a:r>
            <a:r>
              <a:rPr lang="en-US" sz="1200" b="1" dirty="0"/>
              <a:t>do not</a:t>
            </a:r>
            <a:r>
              <a:rPr lang="en-US" sz="1200" dirty="0"/>
              <a:t> contribute to the 150 minutes </a:t>
            </a:r>
            <a:r>
              <a:rPr lang="en-US" sz="1200" b="1" dirty="0"/>
              <a:t>unless</a:t>
            </a:r>
            <a:r>
              <a:rPr lang="en-US" sz="1200" dirty="0"/>
              <a:t> they include physical activity.</a:t>
            </a:r>
          </a:p>
          <a:p>
            <a:endParaRPr lang="en-US" sz="1200" dirty="0"/>
          </a:p>
          <a:p>
            <a:r>
              <a:rPr lang="en-AU" sz="1200" b="1" dirty="0"/>
              <a:t>School sport</a:t>
            </a:r>
            <a:r>
              <a:rPr lang="en-AU" sz="1200" dirty="0"/>
              <a:t> is a mandatory part of whole school planning which offers students weekly planned opportunities to participate in physical activities which also contributes to the 150 minutes. Schools are able to design their own programs for weekly school sport.</a:t>
            </a:r>
            <a:r>
              <a:rPr lang="en-US" sz="1200" dirty="0"/>
              <a:t> </a:t>
            </a:r>
            <a:r>
              <a:rPr lang="en-AU" sz="1200" dirty="0"/>
              <a:t>Schools must provide a minimum 60 minutes of sport per week for years 3-6. There is no set amount of time allocated to weekly sport for students in Years K– 2, although some schools choose to run a weekly sport session across classes or stages.</a:t>
            </a:r>
          </a:p>
          <a:p>
            <a:endParaRPr lang="en-US" sz="1200" b="1" dirty="0"/>
          </a:p>
          <a:p>
            <a:r>
              <a:rPr lang="en-US" sz="1200" b="1" dirty="0"/>
              <a:t>Other structured physical activity</a:t>
            </a:r>
            <a:r>
              <a:rPr lang="en-US" sz="1200" dirty="0"/>
              <a:t> may include:</a:t>
            </a:r>
          </a:p>
          <a:p>
            <a:r>
              <a:rPr lang="en-US" sz="1200" dirty="0">
                <a:hlinkClick r:id="rId3"/>
              </a:rPr>
              <a:t>Classroom </a:t>
            </a:r>
            <a:r>
              <a:rPr lang="en-US" sz="1200" dirty="0" err="1">
                <a:hlinkClick r:id="rId3"/>
              </a:rPr>
              <a:t>Energisers</a:t>
            </a:r>
            <a:r>
              <a:rPr lang="en-US" sz="1200" dirty="0"/>
              <a:t> - these are fun and moderate to vigorous activities designed to break up long periods of sitting and stimulate learning. For example, a class takes part in a </a:t>
            </a:r>
            <a:r>
              <a:rPr lang="en-US" sz="1200" dirty="0">
                <a:hlinkClick r:id="rId4"/>
              </a:rPr>
              <a:t>10-minute </a:t>
            </a:r>
            <a:r>
              <a:rPr lang="en-US" sz="1200" dirty="0" err="1">
                <a:hlinkClick r:id="rId4"/>
              </a:rPr>
              <a:t>energiser</a:t>
            </a:r>
            <a:r>
              <a:rPr lang="en-US" sz="1200" dirty="0"/>
              <a:t> activity every day making a total of 50 minutes of physical activity for the week. The frequency and duration of classroom </a:t>
            </a:r>
            <a:r>
              <a:rPr lang="en-US" sz="1200" dirty="0" err="1"/>
              <a:t>energisers</a:t>
            </a:r>
            <a:r>
              <a:rPr lang="en-US" sz="1200" dirty="0"/>
              <a:t> should be represented in class timetables.</a:t>
            </a:r>
          </a:p>
          <a:p>
            <a:r>
              <a:rPr lang="en-US" sz="1200" dirty="0"/>
              <a:t> </a:t>
            </a:r>
          </a:p>
          <a:p>
            <a:r>
              <a:rPr lang="en-US" sz="1200" dirty="0"/>
              <a:t>This information is available in the </a:t>
            </a:r>
            <a:r>
              <a:rPr lang="en-US" sz="1200" b="1" dirty="0"/>
              <a:t>FAQs of the PDHPE channel </a:t>
            </a:r>
            <a:r>
              <a:rPr lang="en-US" sz="1200" dirty="0"/>
              <a:t>in the Primary curriculum Statewide staffroom. </a:t>
            </a:r>
          </a:p>
          <a:p>
            <a:endParaRPr lang="en-US" sz="1200" dirty="0"/>
          </a:p>
          <a:p>
            <a:r>
              <a:rPr lang="en-AU" sz="1200" b="1" dirty="0"/>
              <a:t>[NEXT SLIDE]</a:t>
            </a:r>
            <a:endParaRPr lang="en-US" sz="1200" b="1" dirty="0"/>
          </a:p>
          <a:p>
            <a:endParaRPr lang="en-AU" sz="1200"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271744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a typeface="Calibri"/>
                <a:cs typeface="Calibri"/>
              </a:rPr>
              <a:t>83. Purpose: </a:t>
            </a:r>
            <a:r>
              <a:rPr lang="en-US" sz="1200" b="0" dirty="0">
                <a:ea typeface="Calibri"/>
                <a:cs typeface="Calibri"/>
              </a:rPr>
              <a:t>To introduce stage 1 unit 1 sample unit with the unit overview. </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1 minute </a:t>
            </a:r>
          </a:p>
          <a:p>
            <a:endParaRPr lang="en-US" sz="1200" b="1" dirty="0">
              <a:ea typeface="Calibri"/>
              <a:cs typeface="Calibri"/>
            </a:endParaRPr>
          </a:p>
          <a:p>
            <a:r>
              <a:rPr lang="en-US" sz="1200" b="1" dirty="0">
                <a:ea typeface="Calibri"/>
                <a:cs typeface="Calibri"/>
              </a:rPr>
              <a:t>Presenter notes:</a:t>
            </a:r>
          </a:p>
          <a:p>
            <a:r>
              <a:rPr lang="en-AU" sz="1200" b="0" dirty="0"/>
              <a:t>In Unit 1, students are developing the knowledge, skills, and understanding to support both their health and their physical development.</a:t>
            </a:r>
          </a:p>
          <a:p>
            <a:endParaRPr lang="en-AU" sz="1200" b="0" dirty="0"/>
          </a:p>
          <a:p>
            <a:r>
              <a:rPr lang="en-AU" sz="1200" b="0" dirty="0"/>
              <a:t>[CLICK] The personal development and health components focus on students learning how to be safe road users, how to respond to emergencies, and how to practise hygiene routines that support wellbeing. They also begin exploring personal identity by noticing the physical and social changes that shape who they are.</a:t>
            </a:r>
          </a:p>
          <a:p>
            <a:endParaRPr lang="en-AU" sz="1200" b="0" dirty="0"/>
          </a:p>
          <a:p>
            <a:r>
              <a:rPr lang="en-AU" sz="1200" b="0" dirty="0"/>
              <a:t>[CLICK] In physical education, the focus is on balance, running, and catching skills. Students practise these in structured games and activities where they also apply principles of safety, enjoyment, and fair play.</a:t>
            </a:r>
          </a:p>
          <a:p>
            <a:endParaRPr lang="en-AU" sz="1200" b="0" dirty="0"/>
          </a:p>
          <a:p>
            <a:r>
              <a:rPr lang="en-AU" sz="1200" b="0" dirty="0"/>
              <a:t>[CLICK] Another important thread in this unit is self-management. Students build skills to recognise their own emotions and understand how feelings, words, and body language connect. This sets the foundation for respectful relationships and effective communication.</a:t>
            </a:r>
          </a:p>
          <a:p>
            <a:endParaRPr lang="en-AU" sz="12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sz="1200" b="0" dirty="0"/>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090560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F2366-0B88-DE1A-2B9A-FF11FC7AAF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2F405-E321-1F39-0D6F-EBA1606607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82F43-0825-4FD8-D692-28BB68929F0D}"/>
              </a:ext>
            </a:extLst>
          </p:cNvPr>
          <p:cNvSpPr>
            <a:spLocks noGrp="1"/>
          </p:cNvSpPr>
          <p:nvPr>
            <p:ph type="body" idx="1"/>
          </p:nvPr>
        </p:nvSpPr>
        <p:spPr/>
        <p:txBody>
          <a:bodyPr/>
          <a:lstStyle/>
          <a:p>
            <a:r>
              <a:rPr lang="en-AU" sz="1200" b="1" dirty="0">
                <a:solidFill>
                  <a:srgbClr val="22272B"/>
                </a:solidFill>
              </a:rPr>
              <a:t>84. Purpose: </a:t>
            </a:r>
            <a:r>
              <a:rPr lang="en-AU" sz="1200" b="0" dirty="0">
                <a:solidFill>
                  <a:srgbClr val="22272B"/>
                </a:solidFill>
              </a:rPr>
              <a:t>To outline the outcomes and content in the unit.</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1 minute 30 seconds</a:t>
            </a:r>
            <a:endParaRPr lang="en-AU" sz="1200" dirty="0">
              <a:solidFill>
                <a:srgbClr val="22272B"/>
              </a:solidFill>
            </a:endParaRPr>
          </a:p>
          <a:p>
            <a:endParaRPr lang="en-AU" sz="1200" dirty="0"/>
          </a:p>
          <a:p>
            <a:r>
              <a:rPr lang="en-AU" sz="1200" b="1" dirty="0"/>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The focus areas for Unit 1 are [CLICK]:</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Movement skill and physical activity </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Respectful relationships and safety</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Identity health and wellbeing, and</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Self-management and interpersonal skills.</a:t>
            </a:r>
          </a:p>
          <a:p>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[CLICK] In the focus area Movement skill and physical activity </a:t>
            </a:r>
            <a:r>
              <a:rPr lang="en-AU" sz="1200" dirty="0"/>
              <a:t>students are working on demonstrating fundamental movement skills and learning about fair play in physical activities. This isn’t just about skill development, it’s also about how students participate safely and inclusively.</a:t>
            </a: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[CLICK] In the focus area Respectful relationships and safety, students are encouraged to describe and demonstrate actions that keep themselves and others safe, both offline and online.</a:t>
            </a:r>
          </a:p>
          <a:p>
            <a:r>
              <a:rPr lang="en-AU" sz="1200" b="0" dirty="0"/>
              <a:t>[CLICK] In the focus area Identity health and wellbeing the focus is on recognising the factors that shape who we are and how choices, characteristics, and personal care can contribute to health and safety. </a:t>
            </a:r>
          </a:p>
          <a:p>
            <a:r>
              <a:rPr lang="en-AU" sz="1200" b="0" dirty="0"/>
              <a:t>[CLICK] In the focus area Self-management and interpersonal skills, students practise managing their emotions, making responsible choices and build the skills needed to interact positively with others. </a:t>
            </a:r>
          </a:p>
          <a:p>
            <a:endParaRPr lang="en-AU" sz="1200" dirty="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dirty="0">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dirty="0">
              <a:solidFill>
                <a:srgbClr val="22272B"/>
              </a:solidFill>
            </a:endParaRPr>
          </a:p>
        </p:txBody>
      </p:sp>
      <p:sp>
        <p:nvSpPr>
          <p:cNvPr id="4" name="Slide Number Placeholder 3">
            <a:extLst>
              <a:ext uri="{FF2B5EF4-FFF2-40B4-BE49-F238E27FC236}">
                <a16:creationId xmlns:a16="http://schemas.microsoft.com/office/drawing/2014/main" id="{6400B97A-41C4-610D-3C19-D52ADC7BD1A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55767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9D0F6-3DF5-A72B-2889-6A0585959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BF81A-CAD3-01C9-995E-17B9A3D87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0D5619-8935-C916-63B1-69D3068DB468}"/>
              </a:ext>
            </a:extLst>
          </p:cNvPr>
          <p:cNvSpPr>
            <a:spLocks noGrp="1"/>
          </p:cNvSpPr>
          <p:nvPr>
            <p:ph type="body" idx="1"/>
          </p:nvPr>
        </p:nvSpPr>
        <p:spPr/>
        <p:txBody>
          <a:bodyPr/>
          <a:lstStyle/>
          <a:p>
            <a:r>
              <a:rPr lang="en-AU" sz="1200" b="1" dirty="0">
                <a:solidFill>
                  <a:srgbClr val="22272B"/>
                </a:solidFill>
              </a:rPr>
              <a:t>85. Purpose: </a:t>
            </a:r>
            <a:r>
              <a:rPr lang="en-AU" sz="1200" b="0" dirty="0">
                <a:solidFill>
                  <a:srgbClr val="22272B"/>
                </a:solidFill>
              </a:rPr>
              <a:t>To outline the outcomes and content in the unit.</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1 minute 30 seconds</a:t>
            </a:r>
            <a:endParaRPr lang="en-AU" sz="1200" dirty="0">
              <a:solidFill>
                <a:srgbClr val="22272B"/>
              </a:solidFill>
            </a:endParaRPr>
          </a:p>
          <a:p>
            <a:endParaRPr lang="en-AU" sz="1200" dirty="0"/>
          </a:p>
          <a:p>
            <a:r>
              <a:rPr lang="en-AU" sz="1200" b="1" dirty="0"/>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The focus areas for Unit 1 are [CLICK]:</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Movement skill and physical activity </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Respectful relationships and safety</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Identity health and wellbeing, and</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Self-management and interpersonal skills.</a:t>
            </a:r>
          </a:p>
          <a:p>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[CLICK] In the focus area Movement skill and physical activity </a:t>
            </a:r>
            <a:r>
              <a:rPr lang="en-AU" sz="1200" dirty="0"/>
              <a:t>students are working on demonstrating fundamental movement skills and learning about fair play in physical activities. This isn’t just about skill development, it’s also about how students participate safely and inclusively.</a:t>
            </a: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[CLICK] In the focus area Respectful relationships and safety, students are encouraged to describe and demonstrate actions that keep themselves and others safe, both offline and online.</a:t>
            </a:r>
          </a:p>
          <a:p>
            <a:r>
              <a:rPr lang="en-AU" sz="1200" b="0" dirty="0"/>
              <a:t>[CLICK] In the focus area Identity health and wellbeing the focus is on recognising the factors that shape who we are and how choices, characteristics, and personal care can contribute to health and safety. </a:t>
            </a:r>
          </a:p>
          <a:p>
            <a:r>
              <a:rPr lang="en-AU" sz="1200" b="0" dirty="0"/>
              <a:t>[CLICK] In the focus area Self-management and interpersonal skills, students practise managing their emotions, making responsible choices and build the skills needed to interact positively with others. </a:t>
            </a:r>
          </a:p>
          <a:p>
            <a:endParaRPr lang="en-AU" sz="1200" dirty="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dirty="0">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dirty="0">
              <a:solidFill>
                <a:srgbClr val="22272B"/>
              </a:solidFill>
            </a:endParaRPr>
          </a:p>
        </p:txBody>
      </p:sp>
      <p:sp>
        <p:nvSpPr>
          <p:cNvPr id="4" name="Slide Number Placeholder 3">
            <a:extLst>
              <a:ext uri="{FF2B5EF4-FFF2-40B4-BE49-F238E27FC236}">
                <a16:creationId xmlns:a16="http://schemas.microsoft.com/office/drawing/2014/main" id="{A5C491BC-AA35-CE67-12D4-9E543FE36EC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988875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E6B13-FC5C-92F0-ADA7-71F0FC363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8AA3D-32FF-9231-46F6-5532B9359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89CA2-D282-2667-5FFB-46D9F132C65C}"/>
              </a:ext>
            </a:extLst>
          </p:cNvPr>
          <p:cNvSpPr>
            <a:spLocks noGrp="1"/>
          </p:cNvSpPr>
          <p:nvPr>
            <p:ph type="body" idx="1"/>
          </p:nvPr>
        </p:nvSpPr>
        <p:spPr/>
        <p:txBody>
          <a:bodyPr/>
          <a:lstStyle/>
          <a:p>
            <a:r>
              <a:rPr lang="en-AU" sz="1200" b="1" dirty="0">
                <a:solidFill>
                  <a:srgbClr val="22272B"/>
                </a:solidFill>
              </a:rPr>
              <a:t>86. Purpose: </a:t>
            </a:r>
            <a:r>
              <a:rPr lang="en-AU" sz="1200" b="0" dirty="0">
                <a:solidFill>
                  <a:srgbClr val="22272B"/>
                </a:solidFill>
              </a:rPr>
              <a:t>To outline the outcomes and content in the unit.</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1 minute 30 seconds</a:t>
            </a:r>
            <a:endParaRPr lang="en-AU" sz="1200" dirty="0">
              <a:solidFill>
                <a:srgbClr val="22272B"/>
              </a:solidFill>
            </a:endParaRPr>
          </a:p>
          <a:p>
            <a:endParaRPr lang="en-AU" sz="1200" dirty="0"/>
          </a:p>
          <a:p>
            <a:r>
              <a:rPr lang="en-AU" sz="1200" b="1" dirty="0"/>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The focus areas for Unit 1 are [CLICK]:</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Movement skill and physical activity </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Respectful relationships and safety</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Identity health and wellbeing, and</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Self-management and interpersonal skills.</a:t>
            </a:r>
          </a:p>
          <a:p>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[CLICK] In the focus area Movement skill and physical activity </a:t>
            </a:r>
            <a:r>
              <a:rPr lang="en-AU" sz="1200" dirty="0"/>
              <a:t>students are working on demonstrating fundamental movement skills and learning about fair play in physical activities. This isn’t just about skill development, it’s also about how students participate safely and inclusively.</a:t>
            </a: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[CLICK] In the focus area Respectful relationships and safety, students are encouraged to describe and demonstrate actions that keep themselves and others safe, both offline and online.</a:t>
            </a:r>
          </a:p>
          <a:p>
            <a:r>
              <a:rPr lang="en-AU" sz="1200" b="0" dirty="0"/>
              <a:t>[CLICK] In the focus area Identity health and wellbeing the focus is on recognising the factors that shape who we are and how choices, characteristics, and personal care can contribute to health and safety. </a:t>
            </a:r>
          </a:p>
          <a:p>
            <a:r>
              <a:rPr lang="en-AU" sz="1200" b="0" dirty="0"/>
              <a:t>[CLICK] In the focus area Self-management and interpersonal skills, students practise managing their emotions, making responsible choices and build the skills needed to interact positively with others. </a:t>
            </a:r>
          </a:p>
          <a:p>
            <a:endParaRPr lang="en-AU" sz="1200" dirty="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dirty="0">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dirty="0">
              <a:solidFill>
                <a:srgbClr val="22272B"/>
              </a:solidFill>
            </a:endParaRPr>
          </a:p>
        </p:txBody>
      </p:sp>
      <p:sp>
        <p:nvSpPr>
          <p:cNvPr id="4" name="Slide Number Placeholder 3">
            <a:extLst>
              <a:ext uri="{FF2B5EF4-FFF2-40B4-BE49-F238E27FC236}">
                <a16:creationId xmlns:a16="http://schemas.microsoft.com/office/drawing/2014/main" id="{7C927455-653C-4B5B-B6F2-1ACBC2495B3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853733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A09EE-41FC-42E6-F1D8-322070E4D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340017-9B39-8FD3-3FFC-382F1C393E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46F511-6E9F-6309-AFDC-DC49C1C12EC0}"/>
              </a:ext>
            </a:extLst>
          </p:cNvPr>
          <p:cNvSpPr>
            <a:spLocks noGrp="1"/>
          </p:cNvSpPr>
          <p:nvPr>
            <p:ph type="body" idx="1"/>
          </p:nvPr>
        </p:nvSpPr>
        <p:spPr/>
        <p:txBody>
          <a:bodyPr/>
          <a:lstStyle/>
          <a:p>
            <a:r>
              <a:rPr lang="en-US" sz="1200" b="1" dirty="0">
                <a:ea typeface="Calibri"/>
                <a:cs typeface="Calibri"/>
              </a:rPr>
              <a:t>87. Purpose: </a:t>
            </a:r>
            <a:r>
              <a:rPr lang="en-US" sz="1200" b="0" dirty="0">
                <a:ea typeface="Calibri"/>
                <a:cs typeface="Calibri"/>
              </a:rPr>
              <a:t>To introduce the skill development in stage 1 for PDHPE.</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1 minute</a:t>
            </a:r>
          </a:p>
          <a:p>
            <a:endParaRPr lang="en-US" sz="1200" b="1" dirty="0">
              <a:ea typeface="Calibri"/>
              <a:cs typeface="Calibri"/>
            </a:endParaRPr>
          </a:p>
          <a:p>
            <a:r>
              <a:rPr lang="en-US" sz="1200" b="1" dirty="0">
                <a:ea typeface="Calibri"/>
                <a:cs typeface="Calibri"/>
              </a:rPr>
              <a:t>Presenter notes:</a:t>
            </a:r>
          </a:p>
          <a:p>
            <a:r>
              <a:rPr lang="en-AU" sz="1200" dirty="0"/>
              <a:t>PDH content provides the foundation for developing class and school routines that help students engage safely, respectfully, and responsibly. Through explicit teaching and practice, students learn key habits in areas such as road safety, hygiene, self-care, and interpersonal skills. For example, safe lining up, structured times for handwashing, drink breaks, or turn-taking routines embed these skills into daily practice.</a:t>
            </a:r>
          </a:p>
          <a:p>
            <a:endParaRPr lang="en-AU" sz="1200" dirty="0"/>
          </a:p>
          <a:p>
            <a:r>
              <a:rPr lang="en-AU" sz="1200" dirty="0"/>
              <a:t>PE lessons focus on developing movement competence, confidence, and positive attitudes to being active. Fast starts, such as short tag games or stretches, quickly engage students and establish active participation as a routine. Lessons also build spatial awareness and fundamental movement skills through simple activities like “traffic lights,” skill stations, or small team games. At the same time, students practise goal setting, teamwork, and fair play, with routines like reflection circles or shaking hands before and after games reinforcing respect, cooperation, and resilience.</a:t>
            </a:r>
          </a:p>
          <a:p>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AFFEE78F-24AB-4D18-CE17-4584F6752BC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275425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a typeface="Calibri"/>
                <a:cs typeface="Calibri"/>
              </a:rPr>
              <a:t>88. Purpose: </a:t>
            </a:r>
            <a:r>
              <a:rPr lang="en-US" sz="1200" b="0" dirty="0">
                <a:ea typeface="Calibri"/>
                <a:cs typeface="Calibri"/>
              </a:rPr>
              <a:t>To highlight exciting activities included in this sample unit of work. </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1 minute 30 seconds</a:t>
            </a:r>
          </a:p>
          <a:p>
            <a:endParaRPr lang="en-US" sz="1200" b="1" dirty="0">
              <a:ea typeface="Calibri"/>
              <a:cs typeface="Calibri"/>
            </a:endParaRPr>
          </a:p>
          <a:p>
            <a:r>
              <a:rPr lang="en-US" sz="1200" b="1" dirty="0">
                <a:ea typeface="Calibri"/>
                <a:cs typeface="Calibri"/>
              </a:rPr>
              <a:t>Presenter notes:</a:t>
            </a:r>
          </a:p>
          <a:p>
            <a:r>
              <a:rPr lang="en-AU" sz="1200" dirty="0"/>
              <a:t>The sequence of PDH lessons is carefully structured to guide students through essential personal safety and social skills topics across the school year. Each lesson is designed to introduce skills at a developmentally appropriate time, so that students are supported just when they need it most.</a:t>
            </a:r>
          </a:p>
          <a:p>
            <a:endParaRPr lang="en-AU" sz="1200" dirty="0"/>
          </a:p>
          <a:p>
            <a:r>
              <a:rPr lang="en-AU" sz="1200" dirty="0"/>
              <a:t>In Unit 1, the very first lesson focuses on hygiene—an important foundation for the start of the school year when students are settling back into routines. From there, the lessons gradually build into broader personal and social skills.</a:t>
            </a:r>
          </a:p>
          <a:p>
            <a:endParaRPr lang="en-AU" sz="1200" dirty="0"/>
          </a:p>
          <a:p>
            <a:r>
              <a:rPr lang="en-AU" sz="1200" dirty="0"/>
              <a:t>Students practise making responsible choices and explore what it means to be a good friend. This includes recognising and managing emotions, and learning calm strategies such as taking a deep breath, talking to a teacher, counting to five, or walking away from a problem. They also engage in role-play, working through “What would you do if…?” scenarios.</a:t>
            </a:r>
          </a:p>
          <a:p>
            <a:endParaRPr lang="en-AU" sz="1200" dirty="0"/>
          </a:p>
          <a:p>
            <a:r>
              <a:rPr lang="en-AU" sz="1200" dirty="0"/>
              <a:t>The sequence also includes lessons on personal safety in real-world contexts. For example, students learn how to identify hazards when walking to and from school. A walking excursion provides a hands-on opportunity to explore the local environment, where students observe and discuss potential risks such as car parks, driveways, and busy traffic areas.</a:t>
            </a:r>
          </a:p>
          <a:p>
            <a:endParaRPr lang="en-AU" sz="1200" dirty="0"/>
          </a:p>
          <a:p>
            <a:r>
              <a:rPr lang="en-AU" sz="1200" dirty="0"/>
              <a:t>Passenger safety is another focus. Students revise what safe behaviour looks like as a passenger and then demonstrate it in small groups. They explain and act out safe behaviours in cars and buses, including correct entry and exit, wearing seatbelts, using booster seats, sitting quietly, and following adult instructions in different scenarios.</a:t>
            </a:r>
          </a:p>
          <a:p>
            <a:endParaRPr lang="en-AU" sz="1200" dirty="0"/>
          </a:p>
          <a:p>
            <a:r>
              <a:rPr lang="en-AU" sz="1200" dirty="0"/>
              <a:t>This deliberate sequencing ensures that students are not only learning new skills, but also applying them in practical, meaningful ways that directly connect to their daily lives.</a:t>
            </a:r>
            <a:endParaRPr lang="en-AU" sz="1200" b="0" i="0" kern="1200" dirty="0">
              <a:solidFill>
                <a:schemeClr val="tx1"/>
              </a:solidFill>
              <a:effectLst/>
              <a:ea typeface="+mn-ea"/>
              <a:cs typeface="+mn-cs"/>
            </a:endParaRPr>
          </a:p>
          <a:p>
            <a:pPr rtl="0" fontAlgn="base"/>
            <a:endParaRPr lang="en-AU" sz="1200" b="0" i="0" kern="1200" dirty="0">
              <a:solidFill>
                <a:schemeClr val="tx1"/>
              </a:solidFill>
              <a:effectLst/>
              <a:ea typeface="+mn-ea"/>
              <a:cs typeface="+mn-cs"/>
            </a:endParaRPr>
          </a:p>
          <a:p>
            <a:pPr rtl="0" fontAlgn="base"/>
            <a:r>
              <a:rPr lang="en-AU" sz="1200" b="0" i="0" dirty="0">
                <a:solidFill>
                  <a:srgbClr val="000000"/>
                </a:solidFill>
                <a:effectLst/>
                <a:cs typeface="Arial"/>
              </a:rPr>
              <a:t>Image Credit: Canva Education. 2025. Images via Canva. </a:t>
            </a:r>
            <a:r>
              <a:rPr lang="en-AU" sz="1200" b="0" i="0" u="sng" strike="noStrike" dirty="0">
                <a:solidFill>
                  <a:srgbClr val="001C4A"/>
                </a:solidFill>
                <a:effectLst/>
                <a:cs typeface="Arial"/>
                <a:hlinkClick r:id="rId3"/>
              </a:rPr>
              <a:t>https://www.canva.com</a:t>
            </a:r>
            <a:endParaRPr lang="en-AU" sz="1200" b="0" i="0" kern="1200" dirty="0">
              <a:solidFill>
                <a:schemeClr val="tx1"/>
              </a:solidFill>
              <a:effectLst/>
              <a:ea typeface="+mn-ea"/>
              <a:cs typeface="+mn-cs"/>
            </a:endParaRP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232551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7E0D9-14C4-07B1-DBF7-70F1FD6078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20E91-2D14-5516-AB1B-49A2309D2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FE801E-1FFE-C92C-5906-93E075837512}"/>
              </a:ext>
            </a:extLst>
          </p:cNvPr>
          <p:cNvSpPr>
            <a:spLocks noGrp="1"/>
          </p:cNvSpPr>
          <p:nvPr>
            <p:ph type="body" idx="1"/>
          </p:nvPr>
        </p:nvSpPr>
        <p:spPr/>
        <p:txBody>
          <a:bodyPr/>
          <a:lstStyle/>
          <a:p>
            <a:r>
              <a:rPr lang="en-US" sz="1200" b="1" dirty="0">
                <a:ea typeface="Calibri"/>
                <a:cs typeface="Calibri"/>
              </a:rPr>
              <a:t>89. Purpose: </a:t>
            </a:r>
            <a:r>
              <a:rPr lang="en-US" sz="1200" b="0" dirty="0">
                <a:ea typeface="Calibri"/>
                <a:cs typeface="Calibri"/>
              </a:rPr>
              <a:t>To highlight exciting activities included in this sample unit of work. </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1 minute </a:t>
            </a:r>
          </a:p>
          <a:p>
            <a:endParaRPr lang="en-US" sz="1200" b="1" dirty="0">
              <a:ea typeface="Calibri"/>
              <a:cs typeface="Calibri"/>
            </a:endParaRPr>
          </a:p>
          <a:p>
            <a:r>
              <a:rPr lang="en-US" sz="1200" b="1" dirty="0">
                <a:ea typeface="Calibri"/>
                <a:cs typeface="Calibri"/>
              </a:rPr>
              <a:t>Presenter notes:</a:t>
            </a:r>
          </a:p>
          <a:p>
            <a:r>
              <a:rPr lang="en-AU" sz="1200" b="0" dirty="0"/>
              <a:t>In PE lesson, it is important to think about how we’ll know if students have achieved the learning intentions. The focus here is on run and sprint.</a:t>
            </a:r>
          </a:p>
          <a:p>
            <a:endParaRPr lang="en-AU" sz="1200" b="0" dirty="0"/>
          </a:p>
          <a:p>
            <a:r>
              <a:rPr lang="en-AU" sz="1200" b="0" dirty="0"/>
              <a:t>In the core of the lesson the run and sprint skill components are highlighted in a feature box.  </a:t>
            </a:r>
          </a:p>
          <a:p>
            <a:endParaRPr lang="en-AU" sz="1200" b="0" dirty="0"/>
          </a:p>
          <a:p>
            <a:r>
              <a:rPr lang="en-AU" sz="1200" b="0" dirty="0"/>
              <a:t>Connected to that is; </a:t>
            </a:r>
          </a:p>
          <a:p>
            <a:r>
              <a:rPr lang="en-AU" sz="1200" b="0" dirty="0"/>
              <a:t>Differentiation, </a:t>
            </a:r>
          </a:p>
          <a:p>
            <a:r>
              <a:rPr lang="en-AU" sz="1200" b="0" dirty="0"/>
              <a:t>Assessment – what to look for and </a:t>
            </a:r>
          </a:p>
          <a:p>
            <a:r>
              <a:rPr lang="en-AU" sz="1200" b="0" dirty="0"/>
              <a:t>Optional assessment </a:t>
            </a:r>
          </a:p>
          <a:p>
            <a:endParaRPr lang="en-AU" sz="1200" b="0" dirty="0"/>
          </a:p>
          <a:p>
            <a:r>
              <a:rPr lang="en-AU" sz="1200" b="0" dirty="0"/>
              <a:t>These all work together to support you to gather evidence and insight you need to assess students achieved of the outcomes and readiness to move on. </a:t>
            </a:r>
          </a:p>
          <a:p>
            <a:endParaRPr lang="en-AU" sz="1200" dirty="0"/>
          </a:p>
          <a:p>
            <a:r>
              <a:rPr lang="en-AU" sz="1200" b="0" dirty="0"/>
              <a:t>Differentiation ensures all learners are supported. </a:t>
            </a:r>
            <a:r>
              <a:rPr lang="en-AU" sz="1200" dirty="0"/>
              <a:t>By thinking about assessment alongside scaffolding and challenge, all students are supported to succeed, while also stretching those who are ready for the next step. </a:t>
            </a:r>
            <a:endParaRPr lang="en-AU" sz="1200" b="0" dirty="0"/>
          </a:p>
          <a:p>
            <a:endParaRPr lang="en-AU" sz="1200" b="0" dirty="0"/>
          </a:p>
          <a:p>
            <a:r>
              <a:rPr lang="en-AU" sz="1200" b="0" dirty="0"/>
              <a:t>Assessment – what to look for are observable points show whether students are achieving the correct technique for running and sprinting.</a:t>
            </a:r>
          </a:p>
          <a:p>
            <a:endParaRPr lang="en-AU" sz="1200" b="0" dirty="0"/>
          </a:p>
          <a:p>
            <a:r>
              <a:rPr lang="en-AU" sz="1200" b="0" dirty="0"/>
              <a:t>Optional assessment tasks are a great way to collect additional evidence in line with or beyond the main activity. </a:t>
            </a:r>
          </a:p>
          <a:p>
            <a:endParaRPr lang="en-AU" sz="1200" b="0" dirty="0"/>
          </a:p>
          <a:p>
            <a:r>
              <a:rPr lang="en-AU" sz="1200" b="0" dirty="0"/>
              <a:t>By deliberately watching for key running actions, using short optional assessment tasks, and adjusting the level of challenge, you can gather clear evidence of learning while ensuring every student has the chance to progress in their running and sprinting technique.</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8BDC2E1A-E4E5-9BCE-5C23-127C8FBDD57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31339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D4550-37A2-6825-78EE-FECBF79E5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73F0C-15B3-0795-EA4E-F7F61196D7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194C65-A4B8-5FF9-2A51-8F8AA8FAA4E1}"/>
              </a:ext>
            </a:extLst>
          </p:cNvPr>
          <p:cNvSpPr>
            <a:spLocks noGrp="1"/>
          </p:cNvSpPr>
          <p:nvPr>
            <p:ph type="body" idx="1"/>
          </p:nvPr>
        </p:nvSpPr>
        <p:spPr/>
        <p:txBody>
          <a:bodyPr/>
          <a:lstStyle/>
          <a:p>
            <a:r>
              <a:rPr lang="en-AU" b="1" dirty="0"/>
              <a:t>9. Purpose: </a:t>
            </a:r>
            <a:r>
              <a:rPr lang="en-AU" b="0" dirty="0"/>
              <a:t>To highlight where to access DoE CHPS scope and sequences</a:t>
            </a:r>
          </a:p>
          <a:p>
            <a:endParaRPr lang="en-AU" b="1" dirty="0"/>
          </a:p>
          <a:p>
            <a:r>
              <a:rPr lang="en-AU" b="1" dirty="0"/>
              <a:t>Time: </a:t>
            </a:r>
            <a:r>
              <a:rPr lang="en-AU" b="0" dirty="0"/>
              <a:t>30 seconds </a:t>
            </a:r>
          </a:p>
          <a:p>
            <a:endParaRPr lang="en-AU" b="1" dirty="0"/>
          </a:p>
          <a:p>
            <a:r>
              <a:rPr lang="en-AU" b="1" dirty="0"/>
              <a:t>Presenter notes:</a:t>
            </a:r>
          </a:p>
          <a:p>
            <a:r>
              <a:rPr lang="en-AU" dirty="0"/>
              <a:t>This slide highlights where you can access the Department’s </a:t>
            </a:r>
            <a:r>
              <a:rPr lang="en-AU" b="0" dirty="0"/>
              <a:t>scope and sequences. You </a:t>
            </a:r>
            <a:r>
              <a:rPr lang="en-AU" dirty="0"/>
              <a:t>can find them by following these breadcrumbs. We have used a creative arts example on screen. </a:t>
            </a:r>
          </a:p>
          <a:p>
            <a:endParaRPr lang="en-AU" b="1" i="0" dirty="0"/>
          </a:p>
          <a:p>
            <a:r>
              <a:rPr lang="en-AU" dirty="0"/>
              <a:t>If you would like to explore scope and sequences further, the Term 3 microlearning professional learning has a focus on scope and sequences and you can access the recording and resources on demand. </a:t>
            </a:r>
          </a:p>
          <a:p>
            <a:endParaRPr lang="en-AU" dirty="0"/>
          </a:p>
          <a:p>
            <a:r>
              <a:rPr lang="en-AU" b="1" dirty="0"/>
              <a:t>[NEXT SLIDE]</a:t>
            </a:r>
          </a:p>
          <a:p>
            <a:endParaRPr lang="en-AU" b="1" dirty="0"/>
          </a:p>
        </p:txBody>
      </p:sp>
      <p:sp>
        <p:nvSpPr>
          <p:cNvPr id="4" name="Slide Number Placeholder 3">
            <a:extLst>
              <a:ext uri="{FF2B5EF4-FFF2-40B4-BE49-F238E27FC236}">
                <a16:creationId xmlns:a16="http://schemas.microsoft.com/office/drawing/2014/main" id="{758B6DC2-8966-ECC5-A854-DA0B49FF3175}"/>
              </a:ext>
            </a:extLst>
          </p:cNvPr>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7124084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a typeface="Calibri"/>
                <a:cs typeface="Calibri"/>
              </a:rPr>
              <a:t>90. Purpose: </a:t>
            </a:r>
            <a:r>
              <a:rPr lang="en-US" sz="1200" b="0" dirty="0">
                <a:ea typeface="Calibri"/>
                <a:cs typeface="Calibri"/>
              </a:rPr>
              <a:t>To preview unit 5.</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5 seconds </a:t>
            </a:r>
          </a:p>
          <a:p>
            <a:endParaRPr lang="en-US" sz="1200" b="1" dirty="0">
              <a:ea typeface="Calibri"/>
              <a:cs typeface="Calibri"/>
            </a:endParaRPr>
          </a:p>
          <a:p>
            <a:r>
              <a:rPr lang="en-US" sz="1200" b="1" dirty="0">
                <a:ea typeface="Calibri"/>
                <a:cs typeface="Calibri"/>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Now we explore Unit 5. </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534493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ea typeface="Calibri"/>
                <a:cs typeface="Calibri"/>
              </a:rPr>
              <a:t>91. Purpose: </a:t>
            </a:r>
            <a:r>
              <a:rPr lang="en-US" sz="1200" b="0" dirty="0">
                <a:ea typeface="Calibri"/>
                <a:cs typeface="Calibri"/>
              </a:rPr>
              <a:t>To introduce stage 1 unit 5 sample unit with the unit overview. </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1 minute </a:t>
            </a:r>
          </a:p>
          <a:p>
            <a:endParaRPr lang="en-US" sz="1200" b="1" dirty="0">
              <a:ea typeface="Calibri"/>
              <a:cs typeface="Calibri"/>
            </a:endParaRPr>
          </a:p>
          <a:p>
            <a:r>
              <a:rPr lang="en-US" sz="1200" b="1" dirty="0">
                <a:ea typeface="Calibri"/>
                <a:cs typeface="Calibri"/>
              </a:rPr>
              <a:t>Presenter notes:</a:t>
            </a:r>
          </a:p>
          <a:p>
            <a:r>
              <a:rPr lang="en-AU" sz="1200" b="0" dirty="0"/>
              <a:t>[CLICK] In Unit 5, the focus is on supporting students to make positive and healthy choices in their everyday lives.</a:t>
            </a:r>
          </a:p>
          <a:p>
            <a:endParaRPr lang="en-AU" sz="1200" b="0" dirty="0"/>
          </a:p>
          <a:p>
            <a:r>
              <a:rPr lang="en-AU" sz="1200" b="0" dirty="0"/>
              <a:t>[CLICK] Through the personal development and health lessons, students learn strategies for building and maintaining friendships, managing their emotions, and staying safe. They explore how respectful relationships can change over time and how to respond thoughtfully to those changes. </a:t>
            </a:r>
          </a:p>
          <a:p>
            <a:endParaRPr lang="en-AU" sz="1200" b="0" dirty="0"/>
          </a:p>
          <a:p>
            <a:r>
              <a:rPr lang="en-AU" sz="1200" b="0" dirty="0"/>
              <a:t>Nutrition is also a key focus, with students learning about the benefits of healthy eating, including the role of bush foods in supporting wellbeing. Road safety continues to be reinforced as an essential life skill.</a:t>
            </a:r>
          </a:p>
          <a:p>
            <a:endParaRPr lang="en-AU" sz="1200" b="0" dirty="0"/>
          </a:p>
          <a:p>
            <a:r>
              <a:rPr lang="en-AU" sz="1200" b="0" dirty="0"/>
              <a:t>In physical education, students further develop their balance, running, sprinting, and catching skills. These are applied in a range of games that encourage participation, enjoyment, safety, and inclusion.</a:t>
            </a:r>
          </a:p>
          <a:p>
            <a:endParaRPr lang="en-AU" sz="1200" b="0" dirty="0"/>
          </a:p>
          <a:p>
            <a:r>
              <a:rPr lang="en-AU" sz="1200" b="0" dirty="0"/>
              <a:t>A strong emphasis is also placed on self-management. Students practise setting goals, using self-regulation strategies, and reflecting on how to respond constructively in different situations. </a:t>
            </a:r>
          </a:p>
          <a:p>
            <a:endParaRPr lang="en-AU" sz="1200" b="0" dirty="0"/>
          </a:p>
          <a:p>
            <a:r>
              <a:rPr lang="en-AU" sz="1200" b="0" dirty="0"/>
              <a:t>These skills strengthen their ability to engage positively with both learning and relationships.</a:t>
            </a:r>
          </a:p>
          <a:p>
            <a:endParaRPr lang="en-AU" sz="12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sz="1200" b="0" dirty="0"/>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201871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C5942-9457-ADF4-C270-46F043EA8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4B9C4-3510-5B3B-9AA7-889DD2FDA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D9BD2D-3818-2428-CD82-AD925AB73EF9}"/>
              </a:ext>
            </a:extLst>
          </p:cNvPr>
          <p:cNvSpPr>
            <a:spLocks noGrp="1"/>
          </p:cNvSpPr>
          <p:nvPr>
            <p:ph type="body" idx="1"/>
          </p:nvPr>
        </p:nvSpPr>
        <p:spPr/>
        <p:txBody>
          <a:bodyPr/>
          <a:lstStyle/>
          <a:p>
            <a:r>
              <a:rPr lang="en-AU" sz="1200" b="1" dirty="0">
                <a:solidFill>
                  <a:srgbClr val="22272B"/>
                </a:solidFill>
              </a:rPr>
              <a:t>92. Purpose: </a:t>
            </a:r>
            <a:r>
              <a:rPr lang="en-AU" sz="1200" b="0" dirty="0">
                <a:solidFill>
                  <a:srgbClr val="22272B"/>
                </a:solidFill>
              </a:rPr>
              <a:t>To outline the outcomes and content in the unit.</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1</a:t>
            </a:r>
            <a:r>
              <a:rPr lang="en-AU" sz="1200" dirty="0">
                <a:solidFill>
                  <a:srgbClr val="22272B"/>
                </a:solidFill>
              </a:rPr>
              <a:t> minute</a:t>
            </a:r>
          </a:p>
          <a:p>
            <a:endParaRPr lang="en-AU" sz="1200" dirty="0">
              <a:solidFill>
                <a:srgbClr val="444444"/>
              </a:solidFill>
            </a:endParaRPr>
          </a:p>
          <a:p>
            <a:r>
              <a:rPr lang="en-AU" sz="1200" b="1" dirty="0">
                <a:solidFill>
                  <a:srgbClr val="22272B"/>
                </a:solidFill>
              </a:rPr>
              <a:t>Presenter notes:</a:t>
            </a:r>
          </a:p>
          <a:p>
            <a:r>
              <a:rPr lang="en-AU" sz="1200" b="0" dirty="0"/>
              <a:t>Syllabus content introduced in Stage 1 Unit 1 is revisited in Unit 5, which is intentional. Based on NESA’s whole school plan, the DoE scope and sequences, and research on how students build schemas through sequenced learning, the deliberate repetition of key content ensures students consolidate their understanding, make stronger connections and apply their learning in new contexts.</a:t>
            </a:r>
          </a:p>
          <a:p>
            <a:endParaRPr lang="en-AU" sz="1200" dirty="0"/>
          </a:p>
          <a:p>
            <a:r>
              <a:rPr lang="en-AU" sz="1200" b="0" dirty="0"/>
              <a:t>In addition to revisiting earlier learning, Unit 5 introduces new content.</a:t>
            </a:r>
          </a:p>
          <a:p>
            <a:endParaRPr lang="en-AU" sz="1200" b="0" dirty="0"/>
          </a:p>
          <a:p>
            <a:r>
              <a:rPr lang="en-AU" sz="1200" b="0" dirty="0"/>
              <a:t>[CLICK] Students learning how relationships change over time as well as how their actions contribute to respectful relationships. </a:t>
            </a:r>
          </a:p>
          <a:p>
            <a:endParaRPr lang="en-AU" sz="1200" b="0" dirty="0"/>
          </a:p>
          <a:p>
            <a:r>
              <a:rPr lang="en-AU" sz="1200" b="0" dirty="0"/>
              <a:t>[CLICK] Students begin to describe the benefits of healthy eating and drinking habits, making clear links to how these choices improve their health and wellbeing.”</a:t>
            </a:r>
          </a:p>
          <a:p>
            <a:endParaRPr lang="en-AU" sz="1200" b="0" dirty="0"/>
          </a:p>
          <a:p>
            <a:r>
              <a:rPr lang="en-AU" sz="1200" b="0" dirty="0"/>
              <a:t>A significant extension in this unit is the inclusion of bush foods, where students learn about their nutritional benefits and cultural importance, broadening their understanding of healthy eating beyond everyday choices.</a:t>
            </a:r>
          </a:p>
          <a:p>
            <a:endParaRPr lang="en-AU" sz="1200" b="0" dirty="0"/>
          </a:p>
          <a:p>
            <a:r>
              <a:rPr lang="en-AU" sz="1200" b="0" dirty="0"/>
              <a:t>This content group, Responsible choices improve health, and wellbeing builds on students’ prior knowledge by encouraging them to think critically about the food and drink decisions they make, and how these decisions contribute to their overall wellbeing.</a:t>
            </a:r>
          </a:p>
          <a:p>
            <a:endParaRPr lang="en-AU" sz="1200" dirty="0">
              <a:ea typeface="Calibri"/>
              <a:cs typeface="Calibri"/>
            </a:endParaRPr>
          </a:p>
          <a:p>
            <a:r>
              <a:rPr lang="en-AU" sz="1200" dirty="0"/>
              <a:t>As we have already mentioned each unit is structured around a 10-week term with 8 PDH lessons and 8 PE lessons, providing a balanced approach of one PDH and one PE lesson per week, plus four optional consolidation lessons. </a:t>
            </a:r>
          </a:p>
          <a:p>
            <a:endParaRPr lang="en-AU" sz="1200" dirty="0"/>
          </a:p>
          <a:p>
            <a:r>
              <a:rPr lang="en-AU" sz="1200" dirty="0"/>
              <a:t>As it is with Unit 1, Unit 5 PE lessons contribute directly to the </a:t>
            </a:r>
            <a:r>
              <a:rPr lang="en-AU" sz="1200" b="1" dirty="0"/>
              <a:t>150 minutes of weekly physical activity</a:t>
            </a:r>
            <a:r>
              <a:rPr lang="en-AU" sz="1200" dirty="0"/>
              <a:t> recommended by the Department’s Sport and Physical Activity Procedures, while PDH lessons focus on respectful relationships, identity, health and wellbeing, safety, and decision-making.</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dirty="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dirty="0">
                <a:solidFill>
                  <a:srgbClr val="22272B"/>
                </a:solidFill>
              </a:rPr>
              <a:t>[NEXT SLIDE]</a:t>
            </a:r>
            <a:endParaRPr lang="en-AU" sz="1200" b="1" dirty="0"/>
          </a:p>
          <a:p>
            <a:pPr marL="285750" indent="-285750">
              <a:buFont typeface="Arial" panose="020B0604020202020204" pitchFamily="34" charset="0"/>
              <a:buChar char="•"/>
              <a:defRPr/>
            </a:pPr>
            <a:endParaRPr lang="en-AU" sz="1200" dirty="0"/>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dirty="0">
              <a:solidFill>
                <a:srgbClr val="22272B"/>
              </a:solidFill>
            </a:endParaRPr>
          </a:p>
        </p:txBody>
      </p:sp>
      <p:sp>
        <p:nvSpPr>
          <p:cNvPr id="4" name="Slide Number Placeholder 3">
            <a:extLst>
              <a:ext uri="{FF2B5EF4-FFF2-40B4-BE49-F238E27FC236}">
                <a16:creationId xmlns:a16="http://schemas.microsoft.com/office/drawing/2014/main" id="{0F6AD506-068C-ADE3-A4F0-35ECB8BE4F2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998567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C3054-1758-A40F-B338-27D85668F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99318-F1C4-7ACA-0660-ECE8C090B9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DD7642-2F13-FF3B-BCAC-222B835B8482}"/>
              </a:ext>
            </a:extLst>
          </p:cNvPr>
          <p:cNvSpPr>
            <a:spLocks noGrp="1"/>
          </p:cNvSpPr>
          <p:nvPr>
            <p:ph type="body" idx="1"/>
          </p:nvPr>
        </p:nvSpPr>
        <p:spPr/>
        <p:txBody>
          <a:bodyPr/>
          <a:lstStyle/>
          <a:p>
            <a:r>
              <a:rPr lang="en-AU" sz="1200" b="1" dirty="0">
                <a:solidFill>
                  <a:srgbClr val="22272B"/>
                </a:solidFill>
              </a:rPr>
              <a:t>93. Purpose: </a:t>
            </a:r>
            <a:r>
              <a:rPr lang="en-AU" sz="1200" b="0" dirty="0">
                <a:solidFill>
                  <a:srgbClr val="22272B"/>
                </a:solidFill>
              </a:rPr>
              <a:t>To outline the outcomes and content in the unit.</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1</a:t>
            </a:r>
            <a:r>
              <a:rPr lang="en-AU" sz="1200" dirty="0">
                <a:solidFill>
                  <a:srgbClr val="22272B"/>
                </a:solidFill>
              </a:rPr>
              <a:t> minute</a:t>
            </a:r>
          </a:p>
          <a:p>
            <a:endParaRPr lang="en-AU" sz="1200" dirty="0">
              <a:solidFill>
                <a:srgbClr val="444444"/>
              </a:solidFill>
            </a:endParaRPr>
          </a:p>
          <a:p>
            <a:r>
              <a:rPr lang="en-AU" sz="1200" b="1" dirty="0">
                <a:solidFill>
                  <a:srgbClr val="22272B"/>
                </a:solidFill>
              </a:rPr>
              <a:t>Presenter notes:</a:t>
            </a:r>
          </a:p>
          <a:p>
            <a:r>
              <a:rPr lang="en-AU" sz="1200" b="0" dirty="0"/>
              <a:t>Syllabus content introduced in Stage 1 Unit 1 is revisited in Unit 5, which is intentional. Based on NESA’s whole school plan, the DoE scope and sequences, and research on how students build schemas through sequenced learning, the deliberate repetition of key content ensures students consolidate their understanding, make stronger connections and apply their learning in new contexts.</a:t>
            </a:r>
          </a:p>
          <a:p>
            <a:endParaRPr lang="en-AU" sz="1200" dirty="0"/>
          </a:p>
          <a:p>
            <a:r>
              <a:rPr lang="en-AU" sz="1200" b="0" dirty="0"/>
              <a:t>In addition to revisiting earlier learning, Unit 5 introduces new content.</a:t>
            </a:r>
          </a:p>
          <a:p>
            <a:endParaRPr lang="en-AU" sz="1200" b="0" dirty="0"/>
          </a:p>
          <a:p>
            <a:r>
              <a:rPr lang="en-AU" sz="1200" b="0" dirty="0"/>
              <a:t>[CLICK] Students learning how relationships change over time as well as how their actions contribute to respectful relationships. </a:t>
            </a:r>
          </a:p>
          <a:p>
            <a:endParaRPr lang="en-AU" sz="1200" b="0" dirty="0"/>
          </a:p>
          <a:p>
            <a:r>
              <a:rPr lang="en-AU" sz="1200" b="0" dirty="0"/>
              <a:t>[CLICK] Students begin to describe the benefits of healthy eating and drinking habits, making clear links to how these choices improve their health and wellbeing.”</a:t>
            </a:r>
          </a:p>
          <a:p>
            <a:endParaRPr lang="en-AU" sz="1200" b="0" dirty="0"/>
          </a:p>
          <a:p>
            <a:r>
              <a:rPr lang="en-AU" sz="1200" b="0" dirty="0"/>
              <a:t>A significant extension in this unit is the inclusion of bush foods, where students learn about their nutritional benefits and cultural importance, broadening their understanding of healthy eating beyond everyday choices.</a:t>
            </a:r>
          </a:p>
          <a:p>
            <a:endParaRPr lang="en-AU" sz="1200" b="0" dirty="0"/>
          </a:p>
          <a:p>
            <a:r>
              <a:rPr lang="en-AU" sz="1200" b="0" dirty="0"/>
              <a:t>This content group, Responsible choices improve health, and wellbeing builds on students’ prior knowledge by encouraging them to think critically about the food and drink decisions they make, and how these decisions contribute to their overall wellbeing.</a:t>
            </a:r>
          </a:p>
          <a:p>
            <a:endParaRPr lang="en-AU" sz="1200" dirty="0">
              <a:ea typeface="Calibri"/>
              <a:cs typeface="Calibri"/>
            </a:endParaRPr>
          </a:p>
          <a:p>
            <a:r>
              <a:rPr lang="en-AU" sz="1200" dirty="0"/>
              <a:t>As we have already mentioned each unit is structured around a 10-week term with 8 PDH lessons and 8 PE lessons, providing a balanced approach of one PDH and one PE lesson per week, plus four optional consolidation lessons. </a:t>
            </a:r>
          </a:p>
          <a:p>
            <a:endParaRPr lang="en-AU" sz="1200" dirty="0"/>
          </a:p>
          <a:p>
            <a:r>
              <a:rPr lang="en-AU" sz="1200" dirty="0"/>
              <a:t>As it is with Unit 1, Unit 5 PE lessons contribute directly to the </a:t>
            </a:r>
            <a:r>
              <a:rPr lang="en-AU" sz="1200" b="1" dirty="0"/>
              <a:t>150 minutes of weekly physical activity</a:t>
            </a:r>
            <a:r>
              <a:rPr lang="en-AU" sz="1200" dirty="0"/>
              <a:t> recommended by the Department’s Sport and Physical Activity Procedures, while PDH lessons focus on respectful relationships, identity, health and wellbeing, safety, and decision-making.</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dirty="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dirty="0">
                <a:solidFill>
                  <a:srgbClr val="22272B"/>
                </a:solidFill>
              </a:rPr>
              <a:t>[NEXT SLIDE]</a:t>
            </a:r>
            <a:endParaRPr lang="en-AU" sz="1200" b="1" dirty="0"/>
          </a:p>
          <a:p>
            <a:pPr marL="285750" indent="-285750">
              <a:buFont typeface="Arial" panose="020B0604020202020204" pitchFamily="34" charset="0"/>
              <a:buChar char="•"/>
              <a:defRPr/>
            </a:pPr>
            <a:endParaRPr lang="en-AU" sz="1200" dirty="0"/>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dirty="0">
              <a:solidFill>
                <a:srgbClr val="22272B"/>
              </a:solidFill>
            </a:endParaRPr>
          </a:p>
        </p:txBody>
      </p:sp>
      <p:sp>
        <p:nvSpPr>
          <p:cNvPr id="4" name="Slide Number Placeholder 3">
            <a:extLst>
              <a:ext uri="{FF2B5EF4-FFF2-40B4-BE49-F238E27FC236}">
                <a16:creationId xmlns:a16="http://schemas.microsoft.com/office/drawing/2014/main" id="{5A64BD70-51DE-7C38-C66B-99952070FE0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401134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66844-A9B9-7706-4C33-D4225E058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A7A9C-7CEA-9AA5-605A-A97919376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2BD2AE-E781-3FCB-F40D-F9F81B3627F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ea typeface="Calibri"/>
                <a:cs typeface="Calibri"/>
              </a:rPr>
              <a:t>94. Purpose: </a:t>
            </a:r>
            <a:r>
              <a:rPr lang="en-US" sz="1200" b="0" dirty="0">
                <a:ea typeface="Calibri"/>
                <a:cs typeface="Calibri"/>
              </a:rPr>
              <a:t>To introduce the skill development in stage 1 for PDHPE.</a:t>
            </a:r>
            <a:endParaRPr lang="en-US" sz="1200" b="1" dirty="0">
              <a:ea typeface="Calibri"/>
              <a:cs typeface="Calibri"/>
            </a:endParaRPr>
          </a:p>
          <a:p>
            <a:endParaRPr lang="en-US" sz="1200" b="1" dirty="0">
              <a:ea typeface="Calibri"/>
              <a:cs typeface="Calibri"/>
            </a:endParaRPr>
          </a:p>
          <a:p>
            <a:r>
              <a:rPr lang="en-US" sz="1200" b="1" dirty="0">
                <a:ea typeface="Calibri"/>
                <a:cs typeface="Calibri"/>
              </a:rPr>
              <a:t>Time: </a:t>
            </a:r>
            <a:r>
              <a:rPr lang="en-US" sz="1200" b="0" dirty="0">
                <a:ea typeface="Calibri"/>
                <a:cs typeface="Calibri"/>
              </a:rPr>
              <a:t>1 minute</a:t>
            </a:r>
          </a:p>
          <a:p>
            <a:endParaRPr lang="en-US" sz="1200" b="1" dirty="0">
              <a:ea typeface="Calibri"/>
              <a:cs typeface="Calibri"/>
            </a:endParaRPr>
          </a:p>
          <a:p>
            <a:r>
              <a:rPr lang="en-US" sz="1200" b="1" dirty="0">
                <a:ea typeface="Calibri"/>
                <a:cs typeface="Calibri"/>
              </a:rPr>
              <a:t>Presenter notes:</a:t>
            </a:r>
          </a:p>
          <a:p>
            <a:pPr rtl="0"/>
            <a:r>
              <a:rPr lang="en-AU" sz="1200" b="0" i="0" kern="1200" dirty="0">
                <a:solidFill>
                  <a:schemeClr val="tx1"/>
                </a:solidFill>
                <a:effectLst/>
                <a:ea typeface="+mn-ea"/>
                <a:cs typeface="+mn-cs"/>
              </a:rPr>
              <a:t>In Unit 5, students continue to develop key skills in several areas the same as unit 1. The unit continues to develop:</a:t>
            </a:r>
          </a:p>
          <a:p>
            <a:pPr rtl="0"/>
            <a:endParaRPr lang="en-AU" sz="1200" b="0" i="0" kern="1200" dirty="0">
              <a:solidFill>
                <a:schemeClr val="tx1"/>
              </a:solidFill>
              <a:effectLst/>
              <a:ea typeface="+mn-ea"/>
              <a:cs typeface="+mn-cs"/>
            </a:endParaRPr>
          </a:p>
          <a:p>
            <a:pPr marL="171450" indent="-171450" rtl="0">
              <a:buFont typeface="Arial" panose="020B0604020202020204" pitchFamily="34" charset="0"/>
              <a:buChar char="•"/>
            </a:pPr>
            <a:r>
              <a:rPr lang="en-AU" sz="1200" b="0" i="0" kern="1200" dirty="0">
                <a:solidFill>
                  <a:schemeClr val="tx1"/>
                </a:solidFill>
                <a:effectLst/>
                <a:ea typeface="+mn-ea"/>
                <a:cs typeface="+mn-cs"/>
              </a:rPr>
              <a:t>road safety</a:t>
            </a:r>
          </a:p>
          <a:p>
            <a:pPr marL="171450" indent="-171450" rtl="0">
              <a:buFont typeface="Arial" panose="020B0604020202020204" pitchFamily="34" charset="0"/>
              <a:buChar char="•"/>
            </a:pPr>
            <a:r>
              <a:rPr lang="en-AU" sz="1200" b="0" i="0" kern="1200" dirty="0">
                <a:solidFill>
                  <a:schemeClr val="tx1"/>
                </a:solidFill>
                <a:effectLst/>
                <a:ea typeface="+mn-ea"/>
                <a:cs typeface="+mn-cs"/>
              </a:rPr>
              <a:t>hygiene</a:t>
            </a:r>
          </a:p>
          <a:p>
            <a:pPr marL="171450" indent="-171450" rtl="0">
              <a:buFont typeface="Arial" panose="020B0604020202020204" pitchFamily="34" charset="0"/>
              <a:buChar char="•"/>
            </a:pPr>
            <a:r>
              <a:rPr lang="en-AU" sz="1200" b="0" i="0" kern="1200" dirty="0">
                <a:solidFill>
                  <a:schemeClr val="tx1"/>
                </a:solidFill>
                <a:effectLst/>
                <a:ea typeface="+mn-ea"/>
                <a:cs typeface="+mn-cs"/>
              </a:rPr>
              <a:t>self-care</a:t>
            </a:r>
          </a:p>
          <a:p>
            <a:pPr marL="171450" indent="-171450" rtl="0">
              <a:buFont typeface="Arial" panose="020B0604020202020204" pitchFamily="34" charset="0"/>
              <a:buChar char="•"/>
            </a:pPr>
            <a:r>
              <a:rPr lang="en-AU" sz="1200" b="0" i="0" kern="1200" dirty="0">
                <a:solidFill>
                  <a:schemeClr val="tx1"/>
                </a:solidFill>
                <a:effectLst/>
                <a:ea typeface="+mn-ea"/>
                <a:cs typeface="+mn-cs"/>
              </a:rPr>
              <a:t>self-Management and interpersonal skills</a:t>
            </a:r>
          </a:p>
          <a:p>
            <a:pPr rtl="0"/>
            <a:endParaRPr lang="en-AU" sz="1200" b="0" i="0" kern="1200" dirty="0">
              <a:solidFill>
                <a:schemeClr val="tx1"/>
              </a:solidFill>
              <a:effectLst/>
              <a:ea typeface="+mn-ea"/>
              <a:cs typeface="+mn-cs"/>
            </a:endParaRPr>
          </a:p>
          <a:p>
            <a:pPr rtl="0"/>
            <a:r>
              <a:rPr lang="en-AU" sz="1200" b="0" i="0" kern="1200" dirty="0">
                <a:solidFill>
                  <a:schemeClr val="tx1"/>
                </a:solidFill>
                <a:effectLst/>
                <a:ea typeface="+mn-ea"/>
                <a:cs typeface="+mn-cs"/>
              </a:rPr>
              <a:t>PE lessons foster physical competence, confidence, goal setting and positive attitudes toward activity through movement skill development, balance, run and sprint and catch. </a:t>
            </a:r>
          </a:p>
          <a:p>
            <a:pPr rtl="0"/>
            <a:endParaRPr lang="en-AU" sz="1200" b="0" i="0" kern="1200" dirty="0">
              <a:solidFill>
                <a:schemeClr val="tx1"/>
              </a:solidFill>
              <a:effectLst/>
              <a:ea typeface="+mn-ea"/>
              <a:cs typeface="+mn-cs"/>
            </a:endParaRPr>
          </a:p>
          <a:p>
            <a:pPr rtl="0"/>
            <a:r>
              <a:rPr lang="en-AU" sz="1200" b="0" i="0" kern="1200" dirty="0">
                <a:solidFill>
                  <a:schemeClr val="tx1"/>
                </a:solidFill>
                <a:effectLst/>
                <a:ea typeface="+mn-ea"/>
                <a:cs typeface="+mn-cs"/>
              </a:rPr>
              <a:t>[CLICK] You can see highlight that the new content in this unit includes:</a:t>
            </a:r>
          </a:p>
          <a:p>
            <a:pPr rtl="0"/>
            <a:endParaRPr lang="en-AU" sz="1200" b="0" i="0" kern="1200" dirty="0">
              <a:solidFill>
                <a:schemeClr val="tx1"/>
              </a:solidFill>
              <a:effectLst/>
              <a:ea typeface="+mn-ea"/>
              <a:cs typeface="+mn-cs"/>
            </a:endParaRPr>
          </a:p>
          <a:p>
            <a:r>
              <a:rPr lang="en-AU" sz="1200" dirty="0"/>
              <a:t>Healthy eating and drinking habits are central to students’ health and wellbeing. Making responsible food and beverage choices supports energy, concentration, immunity, and emotional balance. Encouraging balanced meals with fruits, vegetables, wholegrains, proteins, and regular water intake helps build lifelong habits for growth and disease prevention.</a:t>
            </a:r>
          </a:p>
          <a:p>
            <a:r>
              <a:rPr lang="en-AU" sz="1200" dirty="0"/>
              <a:t>Learning about bush foods also connects students to Country, culture, and sustainability. Native fruits, nuts, and seeds provide rich nutritional value while promoting cultural awareness and respect for the environment. Classroom routines can reinforce this by highlighting the benefits of different food groups, modelling regular water breaks, and exploring bush foods through storytelling, cooking, or community visits.</a:t>
            </a:r>
          </a:p>
          <a:p>
            <a:endParaRPr lang="en-AU" sz="1200" dirty="0"/>
          </a:p>
          <a:p>
            <a:r>
              <a:rPr lang="en-AU" sz="1200" dirty="0"/>
              <a:t>Through these experiences, students develop the knowledge and skills to make mindful choices that support their health while also deepening their understanding of cultural heritage and connection to the environment.</a:t>
            </a:r>
          </a:p>
          <a:p>
            <a:pPr rtl="0"/>
            <a:endParaRPr lang="en-AU" sz="1200" b="0" i="0" kern="1200" dirty="0">
              <a:solidFill>
                <a:schemeClr val="tx1"/>
              </a:solidFill>
              <a:effectLst/>
              <a:ea typeface="+mn-ea"/>
              <a:cs typeface="+mn-cs"/>
            </a:endParaRPr>
          </a:p>
          <a:p>
            <a:r>
              <a:rPr lang="en-AU" sz="1200" b="1" dirty="0"/>
              <a:t>[NEXT SLIDE]</a:t>
            </a:r>
          </a:p>
        </p:txBody>
      </p:sp>
      <p:sp>
        <p:nvSpPr>
          <p:cNvPr id="4" name="Slide Number Placeholder 3">
            <a:extLst>
              <a:ext uri="{FF2B5EF4-FFF2-40B4-BE49-F238E27FC236}">
                <a16:creationId xmlns:a16="http://schemas.microsoft.com/office/drawing/2014/main" id="{6ED59D53-E045-927D-98CB-209C5216622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6703216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5808D-522D-4BEC-337F-56C24A8AF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9FA0D-4B65-10E3-1A8C-8DE854374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C69A4-930B-D75A-EBA1-829B4EC75BB6}"/>
              </a:ext>
            </a:extLst>
          </p:cNvPr>
          <p:cNvSpPr>
            <a:spLocks noGrp="1"/>
          </p:cNvSpPr>
          <p:nvPr>
            <p:ph type="body" idx="1"/>
          </p:nvPr>
        </p:nvSpPr>
        <p:spPr/>
        <p:txBody>
          <a:bodyPr/>
          <a:lstStyle/>
          <a:p>
            <a:r>
              <a:rPr lang="en-US" sz="1200" b="1" dirty="0">
                <a:ea typeface="Calibri"/>
                <a:cs typeface="Calibri"/>
              </a:rPr>
              <a:t>95. Purpose: </a:t>
            </a:r>
            <a:r>
              <a:rPr lang="en-US" sz="1200" b="0" dirty="0">
                <a:ea typeface="Calibri"/>
                <a:cs typeface="Calibri"/>
              </a:rPr>
              <a:t>To highlight exciting activities included in this sample unit of work. </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1 minute 30 seconds </a:t>
            </a:r>
            <a:endParaRPr lang="en-US" sz="1200" b="1" dirty="0">
              <a:ea typeface="Calibri"/>
              <a:cs typeface="Calibri"/>
            </a:endParaRPr>
          </a:p>
          <a:p>
            <a:endParaRPr lang="en-US" sz="1200" b="1" dirty="0">
              <a:ea typeface="Calibri"/>
              <a:cs typeface="Calibri"/>
            </a:endParaRPr>
          </a:p>
          <a:p>
            <a:r>
              <a:rPr lang="en-US" sz="1200" b="1" dirty="0">
                <a:ea typeface="Calibri"/>
                <a:cs typeface="Calibri"/>
              </a:rPr>
              <a:t>Presenter notes:</a:t>
            </a:r>
          </a:p>
          <a:p>
            <a:r>
              <a:rPr lang="en-AU" sz="1200" dirty="0"/>
              <a:t>Unit 5 uses the beautiful text </a:t>
            </a:r>
            <a:r>
              <a:rPr lang="en-AU" sz="1200" i="1" dirty="0"/>
              <a:t>The Toast Tree</a:t>
            </a:r>
            <a:r>
              <a:rPr lang="en-AU" sz="1200" dirty="0"/>
              <a:t> by Corina Martin, illustrated by Fern Martins. The story provides a meaningful context for exploring bush foods and native plants, while also highlighting connections to Country and the importance of respecting Aboriginal and Torres Strait Islander perspectives.</a:t>
            </a:r>
          </a:p>
          <a:p>
            <a:endParaRPr lang="en-AU" sz="1200" dirty="0"/>
          </a:p>
          <a:p>
            <a:r>
              <a:rPr lang="en-AU" sz="1200" dirty="0"/>
              <a:t>The focus here is on native plants, with bush tucker examples such as fruits, seeds, and other plant-based foods. Where appropriate, the unit also notes that bush foods may include native animals like kangaroo or emu, allowing teachers to adapt depending on local context and knowledge shared by Elders or Knowledge Holders.</a:t>
            </a:r>
          </a:p>
          <a:p>
            <a:endParaRPr lang="en-AU" sz="1200" dirty="0"/>
          </a:p>
          <a:p>
            <a:r>
              <a:rPr lang="en-AU" sz="1200" dirty="0"/>
              <a:t>Bush foods are deeply tied to Country, Place, and culture, so it’s important to localise the learning. Teachers are encouraged to connect with local Elders, AECGs, Land Councils, or Land Services to gather accurate information about bush foods specific to their area. This ensures what is taught is both respectful and relevant, while also helping students connect more meaningfully with the Country they live and learn on.</a:t>
            </a:r>
          </a:p>
          <a:p>
            <a:endParaRPr lang="en-AU" sz="1200" dirty="0"/>
          </a:p>
          <a:p>
            <a:r>
              <a:rPr lang="en-AU" sz="1200" dirty="0"/>
              <a:t>Embedding this knowledge gives students an understanding of bush foods while fostering respect for Aboriginal cultural knowledge and a sense of belonging and responsibility to care for Country. The key takeaway for teachers is to use the unit as a starting point for conversations with local communities, making the learning culturally responsive and authentic.</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7A1F2B6B-3D6B-D31A-5446-AE34F3DB583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873981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1338E-DB89-6051-2C22-E1E40EEDA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8A9C5-9B87-05D5-167A-133780170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2A5495-2172-DD9A-5D3D-AB3611B4CBFB}"/>
              </a:ext>
            </a:extLst>
          </p:cNvPr>
          <p:cNvSpPr>
            <a:spLocks noGrp="1"/>
          </p:cNvSpPr>
          <p:nvPr>
            <p:ph type="body" idx="1"/>
          </p:nvPr>
        </p:nvSpPr>
        <p:spPr/>
        <p:txBody>
          <a:bodyPr/>
          <a:lstStyle/>
          <a:p>
            <a:r>
              <a:rPr lang="en-US" sz="1200" b="1" dirty="0">
                <a:ea typeface="Calibri"/>
                <a:cs typeface="Calibri"/>
              </a:rPr>
              <a:t>96. Purpose: </a:t>
            </a:r>
            <a:r>
              <a:rPr lang="en-US" sz="1200" b="0" dirty="0">
                <a:ea typeface="Calibri"/>
                <a:cs typeface="Calibri"/>
              </a:rPr>
              <a:t>To highlight exciting activities included in this sample unit of work. </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1 minute</a:t>
            </a:r>
          </a:p>
          <a:p>
            <a:endParaRPr lang="en-US" sz="1200" b="1" dirty="0">
              <a:ea typeface="Calibri"/>
              <a:cs typeface="Calibri"/>
            </a:endParaRPr>
          </a:p>
          <a:p>
            <a:r>
              <a:rPr lang="en-US" sz="1200" b="1" dirty="0">
                <a:ea typeface="Calibri"/>
                <a:cs typeface="Calibri"/>
              </a:rPr>
              <a:t>Presenter notes:</a:t>
            </a:r>
          </a:p>
          <a:p>
            <a:r>
              <a:rPr lang="en-AU" sz="1200" b="0" i="0" kern="1200" dirty="0">
                <a:solidFill>
                  <a:schemeClr val="tx1"/>
                </a:solidFill>
                <a:effectLst/>
                <a:ea typeface="+mn-ea"/>
                <a:cs typeface="+mn-cs"/>
              </a:rPr>
              <a:t>PE lessons are built on a variety of department approved resources, ensuring that the activities are evidenced based, age appropriate and aligned with syllabus outcomes. </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Games are built into the beginning, core and concluding parts of the sample units where relevant to the learning sequence. </a:t>
            </a:r>
          </a:p>
          <a:p>
            <a:endParaRPr lang="en-AU" sz="1200" b="0" i="0" kern="1200" dirty="0">
              <a:solidFill>
                <a:schemeClr val="tx1"/>
              </a:solidFill>
              <a:effectLst/>
              <a:ea typeface="+mn-ea"/>
              <a:cs typeface="+mn-cs"/>
            </a:endParaRPr>
          </a:p>
          <a:p>
            <a:pPr rtl="0" fontAlgn="base"/>
            <a:r>
              <a:rPr lang="en-AU" sz="1200" b="0" i="0" kern="1200" dirty="0">
                <a:solidFill>
                  <a:schemeClr val="tx1"/>
                </a:solidFill>
                <a:effectLst/>
                <a:ea typeface="+mn-ea"/>
                <a:cs typeface="+mn-cs"/>
              </a:rPr>
              <a:t>Students engage in a </a:t>
            </a:r>
            <a:r>
              <a:rPr lang="en-AU" sz="1200" b="0" i="0" u="sng" strike="noStrike" kern="1200" dirty="0">
                <a:solidFill>
                  <a:schemeClr val="tx1"/>
                </a:solidFill>
                <a:effectLst/>
                <a:ea typeface="+mn-ea"/>
                <a:cs typeface="+mn-cs"/>
                <a:hlinkClick r:id="rId3"/>
              </a:rPr>
              <a:t>Fast start</a:t>
            </a:r>
            <a:r>
              <a:rPr lang="en-AU" sz="1200" b="0" i="0" kern="1200" dirty="0">
                <a:solidFill>
                  <a:schemeClr val="tx1"/>
                </a:solidFill>
                <a:effectLst/>
                <a:ea typeface="+mn-ea"/>
                <a:cs typeface="+mn-cs"/>
              </a:rPr>
              <a:t> warm up activity which provides an opportunity to: </a:t>
            </a:r>
          </a:p>
          <a:p>
            <a:pPr rtl="0" fontAlgn="base"/>
            <a:r>
              <a:rPr lang="en-AU" sz="1200" b="0" i="0" kern="1200" dirty="0">
                <a:solidFill>
                  <a:schemeClr val="tx1"/>
                </a:solidFill>
                <a:effectLst/>
                <a:ea typeface="+mn-ea"/>
                <a:cs typeface="+mn-cs"/>
              </a:rPr>
              <a:t>-engage in moderate to vigorous physical activity (huff 'n' puff) with minimal rules within 2 minutes </a:t>
            </a:r>
          </a:p>
          <a:p>
            <a:pPr rtl="0" fontAlgn="base"/>
            <a:r>
              <a:rPr lang="en-AU" sz="1200" b="0" i="0" kern="1200" dirty="0">
                <a:solidFill>
                  <a:schemeClr val="tx1"/>
                </a:solidFill>
                <a:effectLst/>
                <a:ea typeface="+mn-ea"/>
                <a:cs typeface="+mn-cs"/>
              </a:rPr>
              <a:t>-explore and practise movement skills (fundamental and specialised movement skills and concepts, tactical and creative movement, health and fitness enhancing movement) </a:t>
            </a:r>
          </a:p>
          <a:p>
            <a:pPr rtl="0" fontAlgn="base"/>
            <a:r>
              <a:rPr lang="en-AU" sz="1200" b="0" i="0" kern="1200" dirty="0">
                <a:solidFill>
                  <a:schemeClr val="tx1"/>
                </a:solidFill>
                <a:effectLst/>
                <a:ea typeface="+mn-ea"/>
                <a:cs typeface="+mn-cs"/>
              </a:rPr>
              <a:t>-reinforce an inclusive learning environment that supports positive interactions and ongoing collaboration. </a:t>
            </a:r>
          </a:p>
          <a:p>
            <a:endParaRPr lang="en-AU" sz="1200" dirty="0"/>
          </a:p>
          <a:p>
            <a:r>
              <a:rPr lang="en-AU" sz="1200" b="0" i="0" dirty="0"/>
              <a:t>Stage 1 Sample Unit – PE Lesson: Static and Dynamic Balance</a:t>
            </a:r>
          </a:p>
          <a:p>
            <a:r>
              <a:rPr lang="en-AU" sz="1200" b="0" i="0" dirty="0"/>
              <a:t>Again, this PE lesson is built on Department-approved resources and gives students opportunities to apply both static and dynamic balance in fun and engaging ways. The game Stone, Bridge and Tree (adapted from Playing for Life) is designed to develop balance, coordination, and teamwork. The lesson includes directions on how to play the game.</a:t>
            </a:r>
          </a:p>
          <a:p>
            <a:endParaRPr lang="en-AU" sz="1200" dirty="0"/>
          </a:p>
          <a:p>
            <a:pPr rtl="0" fontAlgn="base"/>
            <a:r>
              <a:rPr lang="en-AU" sz="1200" b="0" i="0" kern="1200" dirty="0">
                <a:solidFill>
                  <a:schemeClr val="tx1"/>
                </a:solidFill>
                <a:effectLst/>
                <a:ea typeface="+mn-ea"/>
                <a:cs typeface="+mn-cs"/>
              </a:rPr>
              <a:t>Students are refining and practising balance skill components.</a:t>
            </a:r>
          </a:p>
          <a:p>
            <a:pPr rtl="0" fontAlgn="base"/>
            <a:endParaRPr lang="en-AU" sz="1200" b="0" i="0" kern="1200" dirty="0">
              <a:solidFill>
                <a:schemeClr val="tx1"/>
              </a:solidFill>
              <a:effectLst/>
              <a:ea typeface="+mn-ea"/>
              <a:cs typeface="+mn-cs"/>
            </a:endParaRPr>
          </a:p>
          <a:p>
            <a:pPr rtl="0" fontAlgn="base"/>
            <a:r>
              <a:rPr lang="en-AU" sz="1200" b="0" i="0" kern="1200" dirty="0">
                <a:solidFill>
                  <a:schemeClr val="tx1"/>
                </a:solidFill>
                <a:effectLst/>
                <a:ea typeface="+mn-ea"/>
                <a:cs typeface="+mn-cs"/>
              </a:rPr>
              <a:t>Students demonstrate individual skill components of balance while teacher observes and checks for understanding.</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4D1B76DD-6F0C-3CC0-78BB-A06EB0A1464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812120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BE7B7-9363-BDCD-CE13-A6DF9ADA8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F32BCA-7977-2C92-71E8-6E94B1E453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85B2B7-DB65-C801-171A-1919679EF1FA}"/>
              </a:ext>
            </a:extLst>
          </p:cNvPr>
          <p:cNvSpPr>
            <a:spLocks noGrp="1"/>
          </p:cNvSpPr>
          <p:nvPr>
            <p:ph type="body" idx="1"/>
          </p:nvPr>
        </p:nvSpPr>
        <p:spPr/>
        <p:txBody>
          <a:bodyPr/>
          <a:lstStyle/>
          <a:p>
            <a:r>
              <a:rPr lang="en-AU" b="1" dirty="0"/>
              <a:t>97. Purpose: </a:t>
            </a:r>
            <a:r>
              <a:rPr lang="en-AU" dirty="0"/>
              <a:t>To reflect on the units presented and take notes. </a:t>
            </a:r>
          </a:p>
          <a:p>
            <a:endParaRPr lang="en-AU" dirty="0"/>
          </a:p>
          <a:p>
            <a:r>
              <a:rPr lang="en-AU" b="1" dirty="0"/>
              <a:t>Time: </a:t>
            </a:r>
            <a:r>
              <a:rPr lang="en-AU" dirty="0"/>
              <a:t>5 minutes</a:t>
            </a:r>
          </a:p>
          <a:p>
            <a:endParaRPr lang="en-AU" dirty="0"/>
          </a:p>
          <a:p>
            <a:r>
              <a:rPr lang="en-AU" b="1" dirty="0"/>
              <a:t>Presenter notes: </a:t>
            </a:r>
          </a:p>
          <a:p>
            <a:r>
              <a:rPr lang="en-AU" b="0" dirty="0"/>
              <a:t>Now is another opportunity to step back, capture your initial thoughts and think about how this could take shape in the unique context of your school.</a:t>
            </a:r>
          </a:p>
          <a:p>
            <a:endParaRPr lang="en-AU" b="0" dirty="0"/>
          </a:p>
          <a:p>
            <a:r>
              <a:rPr lang="en-AU" b="0" dirty="0"/>
              <a:t>Return to your participant workbook reflection section.</a:t>
            </a:r>
            <a:endParaRPr lang="en-AU" b="1" dirty="0"/>
          </a:p>
          <a:p>
            <a:endParaRPr lang="en-AU" dirty="0"/>
          </a:p>
          <a:p>
            <a:r>
              <a:rPr lang="en-AU" dirty="0"/>
              <a:t>You will again have 5 minutes to add some notes.</a:t>
            </a:r>
          </a:p>
          <a:p>
            <a:endParaRPr lang="en-AU" dirty="0"/>
          </a:p>
          <a:p>
            <a:r>
              <a:rPr lang="en-AU" b="0" i="1" dirty="0"/>
              <a:t>After 5 minutes</a:t>
            </a:r>
          </a:p>
          <a:p>
            <a:endParaRPr lang="en-AU" dirty="0"/>
          </a:p>
          <a:p>
            <a:r>
              <a:rPr lang="en-AU" dirty="0"/>
              <a:t>Thank you everyone, we will continue now</a:t>
            </a:r>
          </a:p>
          <a:p>
            <a:endParaRPr lang="en-AU" dirty="0"/>
          </a:p>
          <a:p>
            <a:r>
              <a:rPr lang="en-AU" b="1" dirty="0"/>
              <a:t>[NEXT SLIDE]</a:t>
            </a:r>
          </a:p>
          <a:p>
            <a:endParaRPr lang="en-AU" dirty="0"/>
          </a:p>
        </p:txBody>
      </p:sp>
      <p:sp>
        <p:nvSpPr>
          <p:cNvPr id="4" name="Slide Number Placeholder 3">
            <a:extLst>
              <a:ext uri="{FF2B5EF4-FFF2-40B4-BE49-F238E27FC236}">
                <a16:creationId xmlns:a16="http://schemas.microsoft.com/office/drawing/2014/main" id="{2FD409ED-2B08-059C-C3FE-713DDF216442}"/>
              </a:ext>
            </a:extLst>
          </p:cNvPr>
          <p:cNvSpPr>
            <a:spLocks noGrp="1"/>
          </p:cNvSpPr>
          <p:nvPr>
            <p:ph type="sldNum" sz="quarter" idx="5"/>
          </p:nvPr>
        </p:nvSpPr>
        <p:spPr/>
        <p:txBody>
          <a:bodyPr/>
          <a:lstStyle/>
          <a:p>
            <a:fld id="{B07158C4-A119-4B78-9DE8-A50001BC31DC}" type="slidenum">
              <a:rPr lang="en-AU" smtClean="0"/>
              <a:pPr/>
              <a:t>97</a:t>
            </a:fld>
            <a:endParaRPr lang="en-AU"/>
          </a:p>
        </p:txBody>
      </p:sp>
    </p:spTree>
    <p:extLst>
      <p:ext uri="{BB962C8B-B14F-4D97-AF65-F5344CB8AC3E}">
        <p14:creationId xmlns:p14="http://schemas.microsoft.com/office/powerpoint/2010/main" val="38311553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92B8D-9901-AE8E-B22E-2312ABC74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598F1-403D-D919-E6EE-34B755B54F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A4153-0487-F728-02F3-8E5E300FA06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98. Purpose: </a:t>
            </a:r>
            <a:r>
              <a:rPr lang="en-AU" sz="1200" b="0" dirty="0"/>
              <a:t>To e</a:t>
            </a:r>
            <a:r>
              <a:rPr lang="en-AU" sz="1200" b="0" kern="1200" dirty="0">
                <a:solidFill>
                  <a:schemeClr val="tx1"/>
                </a:solidFill>
                <a:effectLst/>
                <a:ea typeface="+mn-ea"/>
                <a:cs typeface="+mn-cs"/>
              </a:rPr>
              <a:t>xplain </a:t>
            </a:r>
            <a:r>
              <a:rPr lang="en-AU" sz="1200" kern="1200" dirty="0">
                <a:solidFill>
                  <a:schemeClr val="tx1"/>
                </a:solidFill>
                <a:effectLst/>
                <a:ea typeface="+mn-ea"/>
                <a:cs typeface="+mn-cs"/>
              </a:rPr>
              <a:t>that there have been some content changes across all CHPS syllabuses and conduct a gap analysis to identify how to support teachers' awareness of these gaps. </a:t>
            </a:r>
          </a:p>
          <a:p>
            <a:endParaRPr lang="en-AU" sz="1200" b="1" dirty="0"/>
          </a:p>
          <a:p>
            <a:r>
              <a:rPr lang="en-AU" sz="1200" b="1" dirty="0"/>
              <a:t>Time: </a:t>
            </a:r>
            <a:r>
              <a:rPr lang="en-AU" sz="1200" b="0" dirty="0"/>
              <a:t>30 seconds </a:t>
            </a:r>
            <a:endParaRPr lang="en-AU" sz="1200" b="1" dirty="0"/>
          </a:p>
          <a:p>
            <a:endParaRPr lang="en-AU" sz="1200" b="1" dirty="0"/>
          </a:p>
          <a:p>
            <a:r>
              <a:rPr lang="en-AU" sz="1200" b="1" dirty="0"/>
              <a:t>Presenter notes: </a:t>
            </a:r>
          </a:p>
          <a:p>
            <a:pPr lvl="0"/>
            <a:r>
              <a:rPr lang="en-AU" sz="1200" kern="1200" dirty="0">
                <a:solidFill>
                  <a:schemeClr val="tx1"/>
                </a:solidFill>
                <a:effectLst/>
                <a:ea typeface="+mn-ea"/>
                <a:cs typeface="+mn-cs"/>
              </a:rPr>
              <a:t>This session is designed to give you an overview of the content changes across the new CHPS syllabuses.</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Also, to introduce the Gap Analysis tool, which supports schools in identifying differences in content, timing, and potential gaps in student knowledge.</a:t>
            </a:r>
          </a:p>
          <a:p>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By the end, you’ll see how this tool can guide future planning and discussions in your teams</a:t>
            </a:r>
          </a:p>
          <a:p>
            <a:endParaRPr lang="en-AU" sz="1200" b="1" kern="1200" dirty="0">
              <a:solidFill>
                <a:schemeClr val="tx1"/>
              </a:solidFill>
              <a:effectLst/>
              <a:ea typeface="+mn-ea"/>
              <a:cs typeface="+mn-cs"/>
            </a:endParaRPr>
          </a:p>
          <a:p>
            <a:r>
              <a:rPr lang="en-AU" sz="1200" b="1" kern="1200" dirty="0">
                <a:solidFill>
                  <a:schemeClr val="tx1"/>
                </a:solidFill>
                <a:effectLst/>
                <a:ea typeface="+mn-ea"/>
                <a:cs typeface="+mn-cs"/>
              </a:rPr>
              <a:t>[NEXT SLIDE]</a:t>
            </a:r>
            <a:endParaRPr lang="en-AU" sz="1200" b="1" dirty="0"/>
          </a:p>
        </p:txBody>
      </p:sp>
      <p:sp>
        <p:nvSpPr>
          <p:cNvPr id="4" name="Slide Number Placeholder 3">
            <a:extLst>
              <a:ext uri="{FF2B5EF4-FFF2-40B4-BE49-F238E27FC236}">
                <a16:creationId xmlns:a16="http://schemas.microsoft.com/office/drawing/2014/main" id="{FC9C36AC-4570-4705-D77D-566B6AD2B39B}"/>
              </a:ext>
            </a:extLst>
          </p:cNvPr>
          <p:cNvSpPr>
            <a:spLocks noGrp="1"/>
          </p:cNvSpPr>
          <p:nvPr>
            <p:ph type="sldNum" sz="quarter" idx="5"/>
          </p:nvPr>
        </p:nvSpPr>
        <p:spPr/>
        <p:txBody>
          <a:bodyPr/>
          <a:lstStyle/>
          <a:p>
            <a:fld id="{B07158C4-A119-4B78-9DE8-A50001BC31DC}" type="slidenum">
              <a:rPr lang="en-AU" smtClean="0"/>
              <a:pPr/>
              <a:t>98</a:t>
            </a:fld>
            <a:endParaRPr lang="en-AU"/>
          </a:p>
        </p:txBody>
      </p:sp>
    </p:spTree>
    <p:extLst>
      <p:ext uri="{BB962C8B-B14F-4D97-AF65-F5344CB8AC3E}">
        <p14:creationId xmlns:p14="http://schemas.microsoft.com/office/powerpoint/2010/main" val="37135516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99. Purpose: </a:t>
            </a:r>
            <a:r>
              <a:rPr lang="en-AU" sz="1200" b="0" dirty="0"/>
              <a:t>To explain why the changes to the CHPS syllabus matters to identifying the gaps in the sequence of learning.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r>
              <a:rPr lang="en-AU" sz="1200" b="1" dirty="0"/>
              <a:t>Time: </a:t>
            </a:r>
            <a:r>
              <a:rPr lang="en-AU" sz="1200" b="0" dirty="0"/>
              <a:t>1 minute</a:t>
            </a:r>
          </a:p>
          <a:p>
            <a:endParaRPr lang="en-AU" sz="1200" b="1" dirty="0"/>
          </a:p>
          <a:p>
            <a:r>
              <a:rPr lang="en-AU" sz="1200" b="1" dirty="0"/>
              <a:t>Presenter notes: </a:t>
            </a:r>
            <a:endParaRPr lang="en-AU" sz="1200" b="0" dirty="0"/>
          </a:p>
          <a:p>
            <a:pPr lvl="0"/>
            <a:r>
              <a:rPr lang="en-AU" sz="1200" kern="1200" dirty="0">
                <a:solidFill>
                  <a:schemeClr val="tx1"/>
                </a:solidFill>
                <a:effectLst/>
                <a:ea typeface="+mn-ea"/>
                <a:cs typeface="+mn-cs"/>
              </a:rPr>
              <a:t>The CHPS syllabuses have been updated to better reflect current knowledge, skills, and priorities. The new syllabuses focus on what is essential to know and do for success in education and life. </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These changes are designed to create a more streamlined, relevant, and future-focused curriculum. By understanding and engaging with these updates, we can:</a:t>
            </a:r>
          </a:p>
          <a:p>
            <a:pPr lvl="0"/>
            <a:endParaRPr lang="en-AU" sz="1200" kern="1200" dirty="0">
              <a:solidFill>
                <a:schemeClr val="tx1"/>
              </a:solidFill>
              <a:effectLst/>
              <a:ea typeface="+mn-ea"/>
              <a:cs typeface="+mn-cs"/>
            </a:endParaRPr>
          </a:p>
          <a:p>
            <a:pPr marL="285750" lvl="0" indent="-285750">
              <a:buFontTx/>
              <a:buChar char="-"/>
            </a:pPr>
            <a:r>
              <a:rPr lang="en-AU" sz="1200" kern="1200" dirty="0">
                <a:solidFill>
                  <a:schemeClr val="tx1"/>
                </a:solidFill>
                <a:effectLst/>
                <a:ea typeface="+mn-ea"/>
                <a:cs typeface="+mn-cs"/>
              </a:rPr>
              <a:t>Adapt and refine teaching programs to reflect current priorities</a:t>
            </a:r>
          </a:p>
          <a:p>
            <a:pPr marL="285750" lvl="0" indent="-285750">
              <a:buFontTx/>
              <a:buChar char="-"/>
            </a:pPr>
            <a:r>
              <a:rPr lang="en-AU" sz="1200" kern="1200" dirty="0">
                <a:solidFill>
                  <a:schemeClr val="tx1"/>
                </a:solidFill>
                <a:effectLst/>
                <a:ea typeface="+mn-ea"/>
                <a:cs typeface="+mn-cs"/>
              </a:rPr>
              <a:t>plan strategically for resourcing across the school</a:t>
            </a:r>
          </a:p>
          <a:p>
            <a:pPr marL="285750" lvl="0" indent="-285750">
              <a:buFontTx/>
              <a:buChar char="-"/>
            </a:pPr>
            <a:r>
              <a:rPr lang="en-AU" sz="1200" kern="1200" dirty="0">
                <a:solidFill>
                  <a:schemeClr val="tx1"/>
                </a:solidFill>
                <a:effectLst/>
                <a:ea typeface="+mn-ea"/>
                <a:cs typeface="+mn-cs"/>
              </a:rPr>
              <a:t>engage in targeted professional learning to build teacher confidence </a:t>
            </a:r>
          </a:p>
          <a:p>
            <a:pPr marL="285750" lvl="0" indent="-285750">
              <a:buFontTx/>
              <a:buChar char="-"/>
            </a:pPr>
            <a:r>
              <a:rPr lang="en-AU" sz="1200" kern="1200" dirty="0">
                <a:solidFill>
                  <a:schemeClr val="tx1"/>
                </a:solidFill>
                <a:effectLst/>
                <a:ea typeface="+mn-ea"/>
                <a:cs typeface="+mn-cs"/>
              </a:rPr>
              <a:t>provide consistent and equitable support for students, ensuring every learner can thrive</a:t>
            </a:r>
          </a:p>
          <a:p>
            <a:endParaRPr lang="en-AU" sz="1200" dirty="0"/>
          </a:p>
          <a:p>
            <a:r>
              <a:rPr lang="en-AU" sz="1200" b="1" dirty="0"/>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21359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Arial" panose="020B0604020202020204" pitchFamily="34"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Arial" panose="020B0604020202020204" pitchFamily="34" charset="0"/>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dirty="0"/>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GB"/>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Arial" panose="020B0604020202020204" pitchFamily="34" charset="0"/>
              </a:defRPr>
            </a:lvl1pPr>
          </a:lstStyle>
          <a:p>
            <a:pPr lvl="0"/>
            <a:r>
              <a:rPr lang="en-US" dirty="0"/>
              <a:t>Caption</a:t>
            </a:r>
            <a:endParaRPr lang="en-AU" dirty="0"/>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Arial" panose="020B0604020202020204" pitchFamily="34" charset="0"/>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Arial" panose="020B0604020202020204" pitchFamily="34" charset="0"/>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GB"/>
              <a:t>Click icon to add picture</a:t>
            </a:r>
            <a:endParaRPr lang="en-AU"/>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3441"/>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4"/>
              </a:solidFill>
              <a:latin typeface="Arial" panose="020B0604020202020204" pitchFamily="34" charset="0"/>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latin typeface="Arial" panose="020B0604020202020204" pitchFamily="34" charset="0"/>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Arial" panose="020B0604020202020204" pitchFamily="34" charset="0"/>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Arial" panose="020B0604020202020204" pitchFamily="34" charset="0"/>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Arial" panose="020B0604020202020204" pitchFamily="34" charset="0"/>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Arial" panose="020B0604020202020204" pitchFamily="34" charset="0"/>
              </a:defRPr>
            </a:lvl1pPr>
          </a:lstStyle>
          <a:p>
            <a:r>
              <a:rPr lang="en-GB" dirty="0"/>
              <a:t>Click to edit Master title style</a:t>
            </a:r>
            <a:endParaRPr lang="en-US" dirty="0"/>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lumMod val="40000"/>
                  <a:lumOff val="60000"/>
                </a:schemeClr>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Arial" panose="020B0604020202020204" pitchFamily="34"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GB"/>
              <a:t>Click to edit Master title style</a:t>
            </a:r>
            <a:endParaRPr lang="en-US"/>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Arial" panose="020B0604020202020204" pitchFamily="34" charset="0"/>
              </a:defRPr>
            </a:lvl1pPr>
          </a:lstStyle>
          <a:p>
            <a:r>
              <a:rPr lang="en-GB" dirty="0"/>
              <a:t>Click to edit Master title style</a:t>
            </a:r>
            <a:endParaRPr lang="en-US" dirty="0"/>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latin typeface="Arial" panose="020B0604020202020204" pitchFamily="34" charset="0"/>
              </a:rPr>
              <a:pPr/>
              <a:t>‹#›</a:t>
            </a:fld>
            <a:endParaRPr lang="en-AU" dirty="0">
              <a:latin typeface="Arial" panose="020B0604020202020204" pitchFamily="34" charset="0"/>
            </a:endParaRPr>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latin typeface="Arial" panose="020B0604020202020204" pitchFamily="34" charset="0"/>
              </a:rPr>
              <a:pPr/>
              <a:t>‹#›</a:t>
            </a:fld>
            <a:endParaRPr lang="en-AU" dirty="0">
              <a:latin typeface="Arial" panose="020B0604020202020204" pitchFamily="34" charset="0"/>
            </a:endParaRPr>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9830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Arial" panose="020B0604020202020204" pitchFamily="34"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GB"/>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References">
    <p:bg>
      <p:bgPr>
        <a:solidFill>
          <a:schemeClr val="accent4"/>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1579421"/>
            <a:ext cx="11484000" cy="4776930"/>
          </a:xfrm>
        </p:spPr>
        <p:txBody>
          <a:bodyPr/>
          <a:lstStyle>
            <a:lvl1pPr>
              <a:lnSpc>
                <a:spcPct val="150000"/>
              </a:lnSpc>
              <a:defRPr sz="1200">
                <a:latin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98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latin typeface="Arial" panose="020B0604020202020204" pitchFamily="34" charset="0"/>
              </a:rPr>
              <a:pPr/>
              <a:t>‹#›</a:t>
            </a:fld>
            <a:endParaRPr lang="en-AU" dirty="0">
              <a:latin typeface="Arial" panose="020B0604020202020204" pitchFamily="34" charset="0"/>
            </a:endParaRPr>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1pPr>
              <a:defRPr>
                <a:latin typeface="Arial" panose="020B0604020202020204" pitchFamily="34" charset="0"/>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12366093"/>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Lower featur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7" name="Slide Number Placeholder 6"/>
          <p:cNvSpPr>
            <a:spLocks noGrp="1"/>
          </p:cNvSpPr>
          <p:nvPr>
            <p:ph type="sldNum" sz="quarter" idx="12"/>
          </p:nvPr>
        </p:nvSpPr>
        <p:spPr>
          <a:xfrm>
            <a:off x="11124000" y="6516000"/>
            <a:ext cx="720000" cy="180000"/>
          </a:xfrm>
          <a:prstGeom prst="rect">
            <a:avLst/>
          </a:prstGeom>
        </p:spPr>
        <p:txBody>
          <a:bodyPr/>
          <a:lstStyle/>
          <a:p>
            <a:fld id="{10A01DC5-1685-4615-8240-15192985C6A2}" type="slidenum">
              <a:rPr lang="en-AU" smtClean="0"/>
              <a:t>‹#›</a:t>
            </a:fld>
            <a:endParaRPr lang="en-AU"/>
          </a:p>
        </p:txBody>
      </p:sp>
      <p:sp>
        <p:nvSpPr>
          <p:cNvPr id="4" name="Title 1">
            <a:extLst>
              <a:ext uri="{FF2B5EF4-FFF2-40B4-BE49-F238E27FC236}">
                <a16:creationId xmlns:a16="http://schemas.microsoft.com/office/drawing/2014/main" id="{1D4A102E-643C-E1C5-ADC7-E5C638ED849C}"/>
              </a:ext>
            </a:extLst>
          </p:cNvPr>
          <p:cNvSpPr>
            <a:spLocks noGrp="1"/>
          </p:cNvSpPr>
          <p:nvPr>
            <p:ph type="title"/>
          </p:nvPr>
        </p:nvSpPr>
        <p:spPr>
          <a:xfrm>
            <a:off x="360000" y="360000"/>
            <a:ext cx="10080000" cy="573335"/>
          </a:xfrm>
        </p:spPr>
        <p:txBody>
          <a:bodyPr/>
          <a:lstStyle>
            <a:lvl1pPr>
              <a:defRPr>
                <a:solidFill>
                  <a:schemeClr val="accent1"/>
                </a:solidFill>
                <a:latin typeface="Arial" panose="020B0604020202020204" pitchFamily="34" charset="0"/>
              </a:defRPr>
            </a:lvl1pPr>
          </a:lstStyle>
          <a:p>
            <a:r>
              <a:rPr lang="en-GB" dirty="0"/>
              <a:t>Click to edit Master title style</a:t>
            </a:r>
            <a:endParaRPr lang="en-US" dirty="0"/>
          </a:p>
        </p:txBody>
      </p:sp>
      <p:sp>
        <p:nvSpPr>
          <p:cNvPr id="6" name="Text Placeholder 2078">
            <a:extLst>
              <a:ext uri="{FF2B5EF4-FFF2-40B4-BE49-F238E27FC236}">
                <a16:creationId xmlns:a16="http://schemas.microsoft.com/office/drawing/2014/main" id="{34A1C916-0B48-8F8F-40A1-B0D9A1F25911}"/>
              </a:ext>
            </a:extLst>
          </p:cNvPr>
          <p:cNvSpPr>
            <a:spLocks noGrp="1"/>
          </p:cNvSpPr>
          <p:nvPr>
            <p:ph type="body" sz="quarter" idx="18" hasCustomPrompt="1"/>
          </p:nvPr>
        </p:nvSpPr>
        <p:spPr>
          <a:xfrm>
            <a:off x="360000" y="975395"/>
            <a:ext cx="10080000" cy="365879"/>
          </a:xfrm>
          <a:prstGeom prst="rect">
            <a:avLst/>
          </a:prstGeom>
        </p:spPr>
        <p:txBody>
          <a:bodyPr wrap="square" lIns="0">
            <a:noAutofit/>
          </a:bodyPr>
          <a:lstStyle>
            <a:lvl1pPr marL="0" indent="0">
              <a:buNone/>
              <a:defRPr sz="2000" b="0" i="0">
                <a:solidFill>
                  <a:srgbClr val="235BA6"/>
                </a:solidFill>
                <a:latin typeface="Arial" panose="020B0604020202020204" pitchFamily="34" charset="0"/>
              </a:defRPr>
            </a:lvl1pPr>
            <a:lvl2pPr marL="0" indent="0">
              <a:buNone/>
              <a:defRPr/>
            </a:lvl2pPr>
          </a:lstStyle>
          <a:p>
            <a:pPr lvl="0"/>
            <a:r>
              <a:rPr lang="en-US" dirty="0"/>
              <a:t>Subtitle goes here</a:t>
            </a:r>
          </a:p>
        </p:txBody>
      </p:sp>
      <p:sp>
        <p:nvSpPr>
          <p:cNvPr id="2" name="Content Placeholder 3">
            <a:extLst>
              <a:ext uri="{FF2B5EF4-FFF2-40B4-BE49-F238E27FC236}">
                <a16:creationId xmlns:a16="http://schemas.microsoft.com/office/drawing/2014/main" id="{FD656440-FA72-D82A-78C4-35B8BF54EA8D}"/>
              </a:ext>
            </a:extLst>
          </p:cNvPr>
          <p:cNvSpPr>
            <a:spLocks noGrp="1"/>
          </p:cNvSpPr>
          <p:nvPr>
            <p:ph sz="half" idx="2"/>
          </p:nvPr>
        </p:nvSpPr>
        <p:spPr>
          <a:xfrm>
            <a:off x="360000" y="1909282"/>
            <a:ext cx="11483996" cy="442671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34122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Feature left 2 column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7" name="Picture Placeholder 4">
            <a:extLst>
              <a:ext uri="{FF2B5EF4-FFF2-40B4-BE49-F238E27FC236}">
                <a16:creationId xmlns:a16="http://schemas.microsoft.com/office/drawing/2014/main" id="{F0676335-1B62-FAA6-338F-8F410E011A6E}"/>
              </a:ext>
              <a:ext uri="{C183D7F6-B498-43B3-948B-1728B52AA6E4}">
                <adec:decorative xmlns:adec="http://schemas.microsoft.com/office/drawing/2017/decorative" val="1"/>
              </a:ext>
            </a:extLst>
          </p:cNvPr>
          <p:cNvSpPr>
            <a:spLocks noGrp="1"/>
          </p:cNvSpPr>
          <p:nvPr>
            <p:ph type="pic" sz="quarter" idx="15"/>
          </p:nvPr>
        </p:nvSpPr>
        <p:spPr>
          <a:xfrm>
            <a:off x="360000" y="1620000"/>
            <a:ext cx="4426387" cy="4715999"/>
          </a:xfrm>
          <a:prstGeom prst="rect">
            <a:avLst/>
          </a:prstGeom>
        </p:spPr>
        <p:txBody>
          <a:bodyPr/>
          <a:lstStyle/>
          <a:p>
            <a:r>
              <a:rPr lang="en-US"/>
              <a:t>Click icon to add picture</a:t>
            </a:r>
            <a:endParaRPr lang="en-AU"/>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5256003" y="1620000"/>
            <a:ext cx="6587996" cy="4716000"/>
          </a:xfrm>
          <a:prstGeom prst="rect">
            <a:avLst/>
          </a:prstGeom>
        </p:spPr>
        <p:txBody>
          <a:bodyPr numCol="1" spcCol="180000"/>
          <a:lstStyle>
            <a:lvl1pPr>
              <a:defRPr sz="20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a:xfrm>
            <a:off x="11124000" y="6516000"/>
            <a:ext cx="720000" cy="180000"/>
          </a:xfrm>
          <a:prstGeom prst="rect">
            <a:avLst/>
          </a:prstGeom>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4" name="Title 1">
            <a:extLst>
              <a:ext uri="{FF2B5EF4-FFF2-40B4-BE49-F238E27FC236}">
                <a16:creationId xmlns:a16="http://schemas.microsoft.com/office/drawing/2014/main" id="{714E510F-42ED-5ED9-CE6E-1422581F933B}"/>
              </a:ext>
            </a:extLst>
          </p:cNvPr>
          <p:cNvSpPr>
            <a:spLocks noGrp="1"/>
          </p:cNvSpPr>
          <p:nvPr>
            <p:ph type="title"/>
          </p:nvPr>
        </p:nvSpPr>
        <p:spPr>
          <a:xfrm>
            <a:off x="360000" y="360000"/>
            <a:ext cx="4426387" cy="573335"/>
          </a:xfrm>
        </p:spPr>
        <p:txBody>
          <a:bodyPr/>
          <a:lstStyle>
            <a:lvl1pPr>
              <a:defRPr>
                <a:solidFill>
                  <a:schemeClr val="accent1"/>
                </a:solidFill>
                <a:latin typeface="Arial" panose="020B0604020202020204" pitchFamily="34" charset="0"/>
              </a:defRPr>
            </a:lvl1pPr>
          </a:lstStyle>
          <a:p>
            <a:r>
              <a:rPr lang="en-US" dirty="0"/>
              <a:t>Click to edit Master title style</a:t>
            </a:r>
          </a:p>
        </p:txBody>
      </p:sp>
      <p:sp>
        <p:nvSpPr>
          <p:cNvPr id="5" name="Text Placeholder 2078">
            <a:extLst>
              <a:ext uri="{FF2B5EF4-FFF2-40B4-BE49-F238E27FC236}">
                <a16:creationId xmlns:a16="http://schemas.microsoft.com/office/drawing/2014/main" id="{0B1A9111-EC76-3526-D132-FDEDD78CB8AC}"/>
              </a:ext>
            </a:extLst>
          </p:cNvPr>
          <p:cNvSpPr>
            <a:spLocks noGrp="1"/>
          </p:cNvSpPr>
          <p:nvPr>
            <p:ph type="body" sz="quarter" idx="18" hasCustomPrompt="1"/>
          </p:nvPr>
        </p:nvSpPr>
        <p:spPr>
          <a:xfrm>
            <a:off x="360000" y="975395"/>
            <a:ext cx="4426387" cy="365879"/>
          </a:xfrm>
          <a:prstGeom prst="rect">
            <a:avLst/>
          </a:prstGeom>
        </p:spPr>
        <p:txBody>
          <a:bodyPr wrap="square" lIns="0">
            <a:noAutofit/>
          </a:bodyPr>
          <a:lstStyle>
            <a:lvl1pPr marL="0" indent="0">
              <a:buNone/>
              <a:defRPr sz="2000" b="0" i="0">
                <a:solidFill>
                  <a:srgbClr val="235BA6"/>
                </a:solidFill>
                <a:latin typeface="Arial" panose="020B0604020202020204" pitchFamily="34" charset="0"/>
              </a:defRPr>
            </a:lvl1pPr>
            <a:lvl2pPr marL="0" indent="0">
              <a:buNone/>
              <a:defRPr/>
            </a:lvl2pPr>
          </a:lstStyle>
          <a:p>
            <a:pPr lvl="0"/>
            <a:r>
              <a:rPr lang="en-US" dirty="0"/>
              <a:t>Subtitle goes here</a:t>
            </a:r>
          </a:p>
        </p:txBody>
      </p:sp>
      <p:sp>
        <p:nvSpPr>
          <p:cNvPr id="8" name="TextBox 7">
            <a:extLst>
              <a:ext uri="{FF2B5EF4-FFF2-40B4-BE49-F238E27FC236}">
                <a16:creationId xmlns:a16="http://schemas.microsoft.com/office/drawing/2014/main" id="{209B9E57-A22E-1962-2D0F-C6A8C505BB30}"/>
              </a:ext>
              <a:ext uri="{C183D7F6-B498-43B3-948B-1728B52AA6E4}">
                <adec:decorative xmlns:adec="http://schemas.microsoft.com/office/drawing/2017/decorative" val="1"/>
              </a:ext>
            </a:extLst>
          </p:cNvPr>
          <p:cNvSpPr txBox="1"/>
          <p:nvPr userDrawn="1"/>
        </p:nvSpPr>
        <p:spPr>
          <a:xfrm>
            <a:off x="12361255" y="0"/>
            <a:ext cx="562745" cy="67710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2800" b="1" kern="1200" baseline="0" noProof="0">
                <a:solidFill>
                  <a:schemeClr val="bg1">
                    <a:lumMod val="65000"/>
                  </a:schemeClr>
                </a:solidFill>
                <a:latin typeface="Arial" panose="020B0604020202020204" pitchFamily="34" charset="0"/>
                <a:ea typeface="+mn-ea"/>
                <a:cs typeface="Arial" panose="020B0604020202020204" pitchFamily="34" charset="0"/>
              </a:rPr>
              <a:t>03</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transparent</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graphic</a:t>
            </a:r>
          </a:p>
        </p:txBody>
      </p:sp>
    </p:spTree>
    <p:extLst>
      <p:ext uri="{BB962C8B-B14F-4D97-AF65-F5344CB8AC3E}">
        <p14:creationId xmlns:p14="http://schemas.microsoft.com/office/powerpoint/2010/main" val="97062080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Arial" panose="020B0604020202020204" pitchFamily="34" charset="0"/>
              </a:defRPr>
            </a:lvl1pPr>
          </a:lstStyle>
          <a:p>
            <a:r>
              <a:rPr lang="en-US" dirty="0"/>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defRPr>
            </a:lvl1pPr>
          </a:lstStyle>
          <a:p>
            <a:pPr lvl="0"/>
            <a:r>
              <a:rPr lang="en-US" dirty="0"/>
              <a:t>Presenter title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Arial" panose="020B0604020202020204" pitchFamily="34" charset="0"/>
              </a:defRPr>
            </a:lvl1pPr>
          </a:lstStyle>
          <a:p>
            <a:r>
              <a:rPr lang="en-US" dirty="0"/>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Arial" panose="020B0604020202020204" pitchFamily="34" charset="0"/>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Arial" panose="020B0604020202020204" pitchFamily="34" charset="0"/>
              </a:defRPr>
            </a:lvl1pPr>
          </a:lstStyle>
          <a:p>
            <a:pPr lvl="0"/>
            <a:r>
              <a:rPr lang="en-US" dirty="0"/>
              <a:t>Presenter title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Arial" panose="020B0604020202020204" pitchFamily="34"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Arial" panose="020B0604020202020204" pitchFamily="34"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Arial" panose="020B0604020202020204" pitchFamily="34" charset="0"/>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Arial" panose="020B0604020202020204" pitchFamily="34" charset="0"/>
              </a:defRPr>
            </a:lvl1pPr>
          </a:lstStyle>
          <a:p>
            <a:r>
              <a:rPr lang="en-AU" dirty="0"/>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Arial" panose="020B0604020202020204" pitchFamily="34" charset="0"/>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GB"/>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Arial" panose="020B0604020202020204" pitchFamily="34" charset="0"/>
              </a:defRPr>
            </a:lvl1pPr>
          </a:lstStyle>
          <a:p>
            <a:r>
              <a:rPr lang="en-AU" dirty="0"/>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Arial" panose="020B0604020202020204" pitchFamily="34" charset="0"/>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GB"/>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dirty="0"/>
              <a:t>Click to edit Master title style</a:t>
            </a:r>
            <a:endParaRPr lang="en-US" dirty="0"/>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Arial" panose="020B0604020202020204" pitchFamily="34" charset="0"/>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41" r:id="rId27"/>
    <p:sldLayoutId id="2147483725" r:id="rId28"/>
    <p:sldLayoutId id="2147483743" r:id="rId29"/>
    <p:sldLayoutId id="2147483748" r:id="rId30"/>
    <p:sldLayoutId id="2147483744" r:id="rId31"/>
    <p:sldLayoutId id="2147483745" r:id="rId32"/>
    <p:sldLayoutId id="2147483746" r:id="rId33"/>
    <p:sldLayoutId id="2147483747"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0.xml"/><Relationship Id="rId1" Type="http://schemas.openxmlformats.org/officeDocument/2006/relationships/slideLayout" Target="../slideLayouts/slideLayout27.xml"/><Relationship Id="rId4" Type="http://schemas.openxmlformats.org/officeDocument/2006/relationships/image" Target="../media/image154.png"/></Relationships>
</file>

<file path=ppt/slides/_rels/slide10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2.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3.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4.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5.xml"/><Relationship Id="rId1" Type="http://schemas.openxmlformats.org/officeDocument/2006/relationships/slideLayout" Target="../slideLayouts/slideLayout32.xml"/></Relationships>
</file>

<file path=ppt/slides/_rels/slide10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6.xml"/><Relationship Id="rId1" Type="http://schemas.openxmlformats.org/officeDocument/2006/relationships/slideLayout" Target="../slideLayouts/slideLayout26.xml"/></Relationships>
</file>

<file path=ppt/slides/_rels/slide10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7.xml"/><Relationship Id="rId1" Type="http://schemas.openxmlformats.org/officeDocument/2006/relationships/slideLayout" Target="../slideLayouts/slideLayout33.xml"/></Relationships>
</file>

<file path=ppt/slides/_rels/slide10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8.xml"/><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164.png"/></Relationships>
</file>

<file path=ppt/slides/_rels/slide11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1.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2.xml"/><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3.xml"/><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3" Type="http://schemas.openxmlformats.org/officeDocument/2006/relationships/hyperlink" Target="mailto:primarycurriculum@det.nsw.edu.au" TargetMode="External"/><Relationship Id="rId2" Type="http://schemas.openxmlformats.org/officeDocument/2006/relationships/notesSlide" Target="../notesSlides/notesSlide114.xml"/><Relationship Id="rId1" Type="http://schemas.openxmlformats.org/officeDocument/2006/relationships/slideLayout" Target="../slideLayouts/slideLayout6.xml"/><Relationship Id="rId4" Type="http://schemas.openxmlformats.org/officeDocument/2006/relationships/image" Target="../media/image168.png"/></Relationships>
</file>

<file path=ppt/slides/_rels/slide115.xml.rels><?xml version="1.0" encoding="UTF-8" standalone="yes"?>
<Relationships xmlns="http://schemas.openxmlformats.org/package/2006/relationships"><Relationship Id="rId8" Type="http://schemas.openxmlformats.org/officeDocument/2006/relationships/hyperlink" Target="https://curriculum.nsw.edu.au/learning-areas/science/science-and-technology-k-6-2024/overview"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curriculum.nsw.edu.au/learning-areas/pdhpe/pdhpe-k-6-2024/overview"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29.xml"/><Relationship Id="rId6" Type="http://schemas.openxmlformats.org/officeDocument/2006/relationships/hyperlink" Target="https://curriculum.nsw.edu.au/learning-areas/hsie/hsie-k-6-2024/overview" TargetMode="External"/><Relationship Id="rId5" Type="http://schemas.openxmlformats.org/officeDocument/2006/relationships/hyperlink" Target="https://curriculum.nsw.edu.au/learning-areas/creative-arts/creative-arts-k-6-2024/overview" TargetMode="External"/><Relationship Id="rId4" Type="http://schemas.openxmlformats.org/officeDocument/2006/relationships/hyperlink" Target="https://curriculum.nsw.edu.au/" TargetMode="External"/><Relationship Id="rId9" Type="http://schemas.openxmlformats.org/officeDocument/2006/relationships/hyperlink" Target="https://aus01.safelinks.protection.outlook.com/?url=https%3A%2F%2Fcurriculum.nsw.edu.au%2Fresources%2Fteaching-resources&amp;data=05%7C02%7CMegan.Baker15%40det.nsw.edu.au%7Cde6196d4bb1048bfb8c408ddcd8e72e7%7C05a0e69a418a47c19c259387261bf991%7C0%7C0%7C638892733905617537%7CUnknown%7CTWFpbGZsb3d8eyJFbXB0eU1hcGkiOnRydWUsIlYiOiIwLjAuMDAwMCIsIlAiOiJXaW4zMiIsIkFOIjoiTWFpbCIsIldUIjoyfQ%3D%3D%7C0%7C%7C%7C&amp;sdata=pB1K82cdVYUq39UR%2BsZlEDmw7xKATwp2x3IKomlWv%2Bk%3D&amp;reserved=0"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education.nsw.gov.au/teaching-and-learning/curriculum/hsie/planning-programming-and-assessing-hsie-k-6#Scope1" TargetMode="External"/><Relationship Id="rId2" Type="http://schemas.openxmlformats.org/officeDocument/2006/relationships/hyperlink" Target="https://education.nsw.gov.au/teaching-and-learning/curriculum/creative-arts/planning-programming-and-assessing-creative-arts-k-6" TargetMode="External"/><Relationship Id="rId1" Type="http://schemas.openxmlformats.org/officeDocument/2006/relationships/slideLayout" Target="../slideLayouts/slideLayout30.xml"/><Relationship Id="rId5" Type="http://schemas.openxmlformats.org/officeDocument/2006/relationships/hyperlink" Target="https://education.nsw.gov.au/teaching-and-learning/curriculum/science/planning-programming-and-assessing-science-k-6#Scope1" TargetMode="External"/><Relationship Id="rId4" Type="http://schemas.openxmlformats.org/officeDocument/2006/relationships/hyperlink" Target="https://education.nsw.gov.au/teaching-and-learning/curriculum/pdhpe/pdhpe-curriculum-resources-k-12/pdhpe-k-6-curriculum-resources/pdhpe-k-6-scope-and-sequence"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svg"/><Relationship Id="rId2" Type="http://schemas.openxmlformats.org/officeDocument/2006/relationships/notesSlide" Target="../notesSlides/notesSlide19.xml"/><Relationship Id="rId16" Type="http://schemas.openxmlformats.org/officeDocument/2006/relationships/image" Target="../media/image53.svg"/><Relationship Id="rId1" Type="http://schemas.openxmlformats.org/officeDocument/2006/relationships/slideLayout" Target="../slideLayouts/slideLayout26.xml"/><Relationship Id="rId6" Type="http://schemas.openxmlformats.org/officeDocument/2006/relationships/image" Target="../media/image43.sv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svg"/><Relationship Id="rId14"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hyperlink" Target="https://educationstandards.nsw.edu.au/wps/portal/nesa/k-10/diversity-in-learning/aboriginal-education/aboriginal-and-torres-strait-islander-principles-and-protocols" TargetMode="External"/><Relationship Id="rId2" Type="http://schemas.openxmlformats.org/officeDocument/2006/relationships/notesSlide" Target="../notesSlides/notesSlide27.xml"/><Relationship Id="rId1" Type="http://schemas.openxmlformats.org/officeDocument/2006/relationships/slideLayout" Target="../slideLayouts/slideLayout22.xml"/><Relationship Id="rId5" Type="http://schemas.openxmlformats.org/officeDocument/2006/relationships/image" Target="../media/image58.jpeg"/><Relationship Id="rId4" Type="http://schemas.openxmlformats.org/officeDocument/2006/relationships/hyperlink" Target="https://aiatsis.gov.au/education/guide-evaluating-and-selecting-education-resourc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hyperlink" Target="https://aiatsis.gov.au/explore/map-indigenous-australia" TargetMode="External"/><Relationship Id="rId2" Type="http://schemas.openxmlformats.org/officeDocument/2006/relationships/notesSlide" Target="../notesSlides/notesSlide31.xml"/><Relationship Id="rId1" Type="http://schemas.openxmlformats.org/officeDocument/2006/relationships/slideLayout" Target="../slideLayouts/slideLayout2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www.arcgis.com/apps/instant/atlas/index.html?appid=0cd1cdee853c413a84bfe4b9a6931f0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6.xm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6.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2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87.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8.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3.xml"/><Relationship Id="rId1" Type="http://schemas.openxmlformats.org/officeDocument/2006/relationships/tags" Target="../tags/tag3.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notesSlide" Target="../notesSlides/notesSlide50.xml"/><Relationship Id="rId1" Type="http://schemas.openxmlformats.org/officeDocument/2006/relationships/slideLayout" Target="../slideLayouts/slideLayout16.xml"/><Relationship Id="rId4" Type="http://schemas.openxmlformats.org/officeDocument/2006/relationships/image" Target="../media/image93.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98.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hyperlink" Target="https://creativecommons.org/licenses/by-nc/3.0/" TargetMode="External"/><Relationship Id="rId5" Type="http://schemas.openxmlformats.org/officeDocument/2006/relationships/hyperlink" Target="http://holamormon3.blogspot.com/" TargetMode="External"/><Relationship Id="rId4" Type="http://schemas.openxmlformats.org/officeDocument/2006/relationships/image" Target="../media/image10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hyperlink" Target="https://creativecommons.org/licenses/by-nc-nd/3.0/" TargetMode="External"/><Relationship Id="rId5" Type="http://schemas.openxmlformats.org/officeDocument/2006/relationships/hyperlink" Target="https://www.flickr.com/photos/mikenan1/28699863336" TargetMode="External"/><Relationship Id="rId4" Type="http://schemas.openxmlformats.org/officeDocument/2006/relationships/image" Target="../media/image104.jpeg"/></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1.xml"/><Relationship Id="rId1" Type="http://schemas.openxmlformats.org/officeDocument/2006/relationships/slideLayout" Target="../slideLayouts/slideLayout14.xml"/><Relationship Id="rId5" Type="http://schemas.openxmlformats.org/officeDocument/2006/relationships/image" Target="../media/image107.png"/><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3.xml"/><Relationship Id="rId1" Type="http://schemas.openxmlformats.org/officeDocument/2006/relationships/slideLayout" Target="../slideLayouts/slideLayout1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3.xml"/><Relationship Id="rId1" Type="http://schemas.openxmlformats.org/officeDocument/2006/relationships/tags" Target="../tags/tag4.xml"/><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5.jpeg"/><Relationship Id="rId7" Type="http://schemas.openxmlformats.org/officeDocument/2006/relationships/image" Target="../media/image117.png"/><Relationship Id="rId2" Type="http://schemas.openxmlformats.org/officeDocument/2006/relationships/notesSlide" Target="../notesSlides/notesSlide72.xml"/><Relationship Id="rId1" Type="http://schemas.openxmlformats.org/officeDocument/2006/relationships/slideLayout" Target="../slideLayouts/slideLayout26.xml"/><Relationship Id="rId6" Type="http://schemas.openxmlformats.org/officeDocument/2006/relationships/hyperlink" Target="http://creativecommons.org/licenses/by-sa/3.0/" TargetMode="External"/><Relationship Id="rId5" Type="http://schemas.openxmlformats.org/officeDocument/2006/relationships/image" Target="../media/image116.jpeg"/><Relationship Id="rId4" Type="http://schemas.openxmlformats.org/officeDocument/2006/relationships/hyperlink" Target="https://commons.wikimedia.org/wiki/File:Bootsa.jpg"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cso.org/experience/article/21664/abiyoyo-shows-children-how-they-can-defeat-th" TargetMode="External"/><Relationship Id="rId7" Type="http://schemas.openxmlformats.org/officeDocument/2006/relationships/image" Target="../media/image122.png"/><Relationship Id="rId2" Type="http://schemas.openxmlformats.org/officeDocument/2006/relationships/notesSlide" Target="../notesSlides/notesSlide73.xml"/><Relationship Id="rId1" Type="http://schemas.openxmlformats.org/officeDocument/2006/relationships/slideLayout" Target="../slideLayouts/slideLayout26.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4.xml"/><Relationship Id="rId1" Type="http://schemas.openxmlformats.org/officeDocument/2006/relationships/slideLayout" Target="../slideLayouts/slideLayout15.xml"/><Relationship Id="rId5" Type="http://schemas.openxmlformats.org/officeDocument/2006/relationships/image" Target="../media/image125.png"/><Relationship Id="rId4" Type="http://schemas.openxmlformats.org/officeDocument/2006/relationships/image" Target="../media/image12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77.xml"/><Relationship Id="rId1" Type="http://schemas.openxmlformats.org/officeDocument/2006/relationships/slideLayout" Target="../slideLayouts/slideLayout26.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7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8.xml"/><Relationship Id="rId1" Type="http://schemas.openxmlformats.org/officeDocument/2006/relationships/slideLayout" Target="../slideLayouts/slideLayout15.xml"/><Relationship Id="rId4" Type="http://schemas.openxmlformats.org/officeDocument/2006/relationships/image" Target="../media/image133.png"/></Relationships>
</file>

<file path=ppt/slides/_rels/slide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9.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3.xml"/><Relationship Id="rId1" Type="http://schemas.openxmlformats.org/officeDocument/2006/relationships/tags" Target="../tags/tag5.xml"/><Relationship Id="rId4" Type="http://schemas.openxmlformats.org/officeDocument/2006/relationships/image" Target="../media/image89.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2.xml"/><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7.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8.xml"/><Relationship Id="rId1" Type="http://schemas.openxmlformats.org/officeDocument/2006/relationships/slideLayout" Target="../slideLayouts/slideLayout26.xml"/><Relationship Id="rId4" Type="http://schemas.openxmlformats.org/officeDocument/2006/relationships/image" Target="../media/image139.png"/></Relationships>
</file>

<file path=ppt/slides/_rels/slide8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9.xml"/><Relationship Id="rId1" Type="http://schemas.openxmlformats.org/officeDocument/2006/relationships/slideLayout" Target="../slideLayouts/slideLayout26.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4.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5.xml"/><Relationship Id="rId1" Type="http://schemas.openxmlformats.org/officeDocument/2006/relationships/slideLayout" Target="../slideLayouts/slideLayout26.xml"/><Relationship Id="rId5" Type="http://schemas.openxmlformats.org/officeDocument/2006/relationships/image" Target="../media/image149.png"/><Relationship Id="rId4" Type="http://schemas.openxmlformats.org/officeDocument/2006/relationships/image" Target="../media/image148.png"/></Relationships>
</file>

<file path=ppt/slides/_rels/slide9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6.xml"/><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33.xml"/><Relationship Id="rId1" Type="http://schemas.openxmlformats.org/officeDocument/2006/relationships/tags" Target="../tags/tag6.xml"/><Relationship Id="rId4" Type="http://schemas.openxmlformats.org/officeDocument/2006/relationships/image" Target="../media/image89.png"/></Relationships>
</file>

<file path=ppt/slides/_rels/slide9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6314E2C-F952-01F5-4A67-9A6B02F973B6}"/>
              </a:ext>
            </a:extLst>
          </p:cNvPr>
          <p:cNvSpPr>
            <a:spLocks noGrp="1"/>
          </p:cNvSpPr>
          <p:nvPr>
            <p:ph type="ctrTitle"/>
          </p:nvPr>
        </p:nvSpPr>
        <p:spPr>
          <a:xfrm>
            <a:off x="540000" y="1445032"/>
            <a:ext cx="5556000" cy="2705083"/>
          </a:xfrm>
        </p:spPr>
        <p:txBody>
          <a:bodyPr/>
          <a:lstStyle/>
          <a:p>
            <a:r>
              <a:rPr lang="en-AU" sz="3600" dirty="0"/>
              <a:t>CHPS sample units: from planning to practice </a:t>
            </a:r>
          </a:p>
        </p:txBody>
      </p:sp>
      <p:sp>
        <p:nvSpPr>
          <p:cNvPr id="2" name="Text Placeholder 11">
            <a:extLst>
              <a:ext uri="{FF2B5EF4-FFF2-40B4-BE49-F238E27FC236}">
                <a16:creationId xmlns:a16="http://schemas.microsoft.com/office/drawing/2014/main" id="{D5D5133A-5265-529F-4888-A9147BB4C5ED}"/>
              </a:ext>
            </a:extLst>
          </p:cNvPr>
          <p:cNvSpPr txBox="1">
            <a:spLocks/>
          </p:cNvSpPr>
          <p:nvPr/>
        </p:nvSpPr>
        <p:spPr>
          <a:xfrm>
            <a:off x="540000" y="4483757"/>
            <a:ext cx="6255975" cy="1614976"/>
          </a:xfrm>
          <a:prstGeom prst="rect">
            <a:avLst/>
          </a:prstGeom>
        </p:spPr>
        <p:txBody>
          <a:bodyPr vert="horz" lIns="0" tIns="0" rIns="0" bIns="0" rtlCol="0" anchor="b" anchorCtr="0">
            <a:noAutofit/>
          </a:bodyPr>
          <a:lstStyle>
            <a:lvl1pPr marL="0" indent="0" algn="l" defTabSz="914377" rtl="0" eaLnBrk="1" latinLnBrk="0" hangingPunct="1">
              <a:lnSpc>
                <a:spcPct val="150000"/>
              </a:lnSpc>
              <a:spcBef>
                <a:spcPts val="0"/>
              </a:spcBef>
              <a:spcAft>
                <a:spcPts val="1200"/>
              </a:spcAft>
              <a:buFont typeface="Public Sans" panose="020B0604020202020204" pitchFamily="34" charset="0"/>
              <a:buNone/>
              <a:defRPr sz="1800" b="0" kern="1200">
                <a:solidFill>
                  <a:schemeClr val="bg1"/>
                </a:solidFill>
                <a:latin typeface="+mj-lt"/>
                <a:ea typeface="+mn-ea"/>
                <a:cs typeface="+mn-cs"/>
              </a:defRPr>
            </a:lvl1pPr>
            <a:lvl2pPr marL="0" indent="0" algn="l" defTabSz="914377" rtl="0" eaLnBrk="1" latinLnBrk="0" hangingPunct="1">
              <a:lnSpc>
                <a:spcPct val="150000"/>
              </a:lnSpc>
              <a:spcBef>
                <a:spcPts val="0"/>
              </a:spcBef>
              <a:spcAft>
                <a:spcPts val="600"/>
              </a:spcAft>
              <a:buFont typeface="Public Sans"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Public Sans"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Public Sans"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9pPr>
          </a:lstStyle>
          <a:p>
            <a:endParaRPr lang="en-US" sz="2400" dirty="0">
              <a:latin typeface="Arial" panose="020B0604020202020204" pitchFamily="34" charset="0"/>
            </a:endParaRPr>
          </a:p>
          <a:p>
            <a:pPr>
              <a:lnSpc>
                <a:spcPct val="100000"/>
              </a:lnSpc>
            </a:pPr>
            <a:r>
              <a:rPr lang="en-US" sz="2400" dirty="0">
                <a:latin typeface="Arial" panose="020B0604020202020204" pitchFamily="34" charset="0"/>
              </a:rPr>
              <a:t>Stage 1</a:t>
            </a:r>
          </a:p>
          <a:p>
            <a:pPr>
              <a:lnSpc>
                <a:spcPct val="100000"/>
              </a:lnSpc>
            </a:pPr>
            <a:r>
              <a:rPr lang="en-AU" sz="2400" dirty="0">
                <a:latin typeface="Arial" panose="020B0604020202020204" pitchFamily="34" charset="0"/>
              </a:rPr>
              <a:t>October 2025</a:t>
            </a:r>
          </a:p>
        </p:txBody>
      </p:sp>
      <p:pic>
        <p:nvPicPr>
          <p:cNvPr id="13" name="Picture Placeholder 12">
            <a:extLst>
              <a:ext uri="{FF2B5EF4-FFF2-40B4-BE49-F238E27FC236}">
                <a16:creationId xmlns:a16="http://schemas.microsoft.com/office/drawing/2014/main" id="{76590F6D-D714-76F1-466D-9D1B571EFB4C}"/>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51155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2145F-8194-DA50-6204-F7A4F034BB5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AC2B95-30EA-041A-641B-9762CAAE9885}"/>
              </a:ext>
            </a:extLst>
          </p:cNvPr>
          <p:cNvSpPr>
            <a:spLocks noGrp="1"/>
          </p:cNvSpPr>
          <p:nvPr>
            <p:ph type="title"/>
          </p:nvPr>
        </p:nvSpPr>
        <p:spPr/>
        <p:txBody>
          <a:bodyPr/>
          <a:lstStyle/>
          <a:p>
            <a:r>
              <a:rPr lang="en-AU"/>
              <a:t>Unit and lesson structure</a:t>
            </a:r>
          </a:p>
        </p:txBody>
      </p:sp>
      <p:sp>
        <p:nvSpPr>
          <p:cNvPr id="6" name="Text Placeholder 5">
            <a:extLst>
              <a:ext uri="{FF2B5EF4-FFF2-40B4-BE49-F238E27FC236}">
                <a16:creationId xmlns:a16="http://schemas.microsoft.com/office/drawing/2014/main" id="{6F60F135-9ABB-30A2-12E4-04A91281721A}"/>
              </a:ext>
            </a:extLst>
          </p:cNvPr>
          <p:cNvSpPr>
            <a:spLocks noGrp="1"/>
          </p:cNvSpPr>
          <p:nvPr>
            <p:ph type="body" sz="quarter" idx="18"/>
          </p:nvPr>
        </p:nvSpPr>
        <p:spPr/>
        <p:txBody>
          <a:bodyPr/>
          <a:lstStyle/>
          <a:p>
            <a:r>
              <a:rPr lang="en-AU"/>
              <a:t>CHPS Sample Units</a:t>
            </a:r>
          </a:p>
        </p:txBody>
      </p:sp>
      <p:grpSp>
        <p:nvGrpSpPr>
          <p:cNvPr id="3" name="Group 2">
            <a:extLst>
              <a:ext uri="{FF2B5EF4-FFF2-40B4-BE49-F238E27FC236}">
                <a16:creationId xmlns:a16="http://schemas.microsoft.com/office/drawing/2014/main" id="{9715C120-4DD4-28C8-1746-6D00B998A8E4}"/>
              </a:ext>
              <a:ext uri="{C183D7F6-B498-43B3-948B-1728B52AA6E4}">
                <adec:decorative xmlns:adec="http://schemas.microsoft.com/office/drawing/2017/decorative" val="1"/>
              </a:ext>
            </a:extLst>
          </p:cNvPr>
          <p:cNvGrpSpPr/>
          <p:nvPr/>
        </p:nvGrpSpPr>
        <p:grpSpPr>
          <a:xfrm>
            <a:off x="599455" y="1554188"/>
            <a:ext cx="11050282" cy="4578585"/>
            <a:chOff x="599455" y="1554188"/>
            <a:chExt cx="11050282" cy="4578585"/>
          </a:xfrm>
        </p:grpSpPr>
        <p:pic>
          <p:nvPicPr>
            <p:cNvPr id="9" name="Picture 8">
              <a:extLst>
                <a:ext uri="{FF2B5EF4-FFF2-40B4-BE49-F238E27FC236}">
                  <a16:creationId xmlns:a16="http://schemas.microsoft.com/office/drawing/2014/main" id="{B9F9228A-A158-489D-986F-432B4D910EE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455" y="1554188"/>
              <a:ext cx="3130412" cy="4536000"/>
            </a:xfrm>
            <a:prstGeom prst="rect">
              <a:avLst/>
            </a:prstGeom>
            <a:ln>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CE8E199-AB36-E499-246C-5CDDA6A5008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58993" y="1554188"/>
              <a:ext cx="4074013" cy="4578585"/>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CE59CC3-BD91-6C37-67B9-38A35126201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62132" y="1554188"/>
              <a:ext cx="3187605" cy="4536000"/>
            </a:xfrm>
            <a:prstGeom prst="rect">
              <a:avLst/>
            </a:prstGeom>
            <a:ln>
              <a:no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26119EF3-6FA2-3771-EEE2-D48ECCF29A1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65937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7998A-8140-8EDF-31F4-0B98EA8F3B4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3D100EC-C255-9EF0-FF32-E45700A75819}"/>
              </a:ext>
            </a:extLst>
          </p:cNvPr>
          <p:cNvSpPr>
            <a:spLocks noGrp="1"/>
          </p:cNvSpPr>
          <p:nvPr>
            <p:ph type="title"/>
          </p:nvPr>
        </p:nvSpPr>
        <p:spPr/>
        <p:txBody>
          <a:bodyPr/>
          <a:lstStyle/>
          <a:p>
            <a:r>
              <a:rPr lang="en-AU" dirty="0"/>
              <a:t>Changes in the CHPS syllabus content (2)</a:t>
            </a:r>
          </a:p>
        </p:txBody>
      </p:sp>
      <p:sp>
        <p:nvSpPr>
          <p:cNvPr id="4" name="Slide Number Placeholder 3">
            <a:extLst>
              <a:ext uri="{FF2B5EF4-FFF2-40B4-BE49-F238E27FC236}">
                <a16:creationId xmlns:a16="http://schemas.microsoft.com/office/drawing/2014/main" id="{32817EB8-B542-BF01-78F2-D5457432C3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100</a:t>
            </a:fld>
            <a:endParaRPr lang="en-AU"/>
          </a:p>
        </p:txBody>
      </p:sp>
      <p:pic>
        <p:nvPicPr>
          <p:cNvPr id="18" name="Picture 17">
            <a:extLst>
              <a:ext uri="{FF2B5EF4-FFF2-40B4-BE49-F238E27FC236}">
                <a16:creationId xmlns:a16="http://schemas.microsoft.com/office/drawing/2014/main" id="{F2F2ACB4-E333-706B-F33A-4BF462E70AE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000" y="1615609"/>
            <a:ext cx="11375981" cy="754145"/>
          </a:xfrm>
          <a:prstGeom prst="rect">
            <a:avLst/>
          </a:prstGeom>
          <a:ln>
            <a:no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6F304D4B-420C-B197-0B2A-94AF596226A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6292" y="2617363"/>
            <a:ext cx="5963396" cy="363958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98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3B680-780B-050F-BFB7-E65BE19EDB7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2148691-487E-5845-B802-818DBF66602B}"/>
              </a:ext>
            </a:extLst>
          </p:cNvPr>
          <p:cNvSpPr>
            <a:spLocks noGrp="1"/>
          </p:cNvSpPr>
          <p:nvPr>
            <p:ph type="title"/>
          </p:nvPr>
        </p:nvSpPr>
        <p:spPr>
          <a:xfrm>
            <a:off x="360000" y="360000"/>
            <a:ext cx="10080000" cy="545601"/>
          </a:xfrm>
        </p:spPr>
        <p:txBody>
          <a:bodyPr anchor="t">
            <a:normAutofit/>
          </a:bodyPr>
          <a:lstStyle/>
          <a:p>
            <a:r>
              <a:rPr lang="en-AU" dirty="0"/>
              <a:t>Overview of key changes across CHPS (1)</a:t>
            </a:r>
          </a:p>
        </p:txBody>
      </p:sp>
      <p:sp>
        <p:nvSpPr>
          <p:cNvPr id="8" name="Text Placeholder 7">
            <a:extLst>
              <a:ext uri="{FF2B5EF4-FFF2-40B4-BE49-F238E27FC236}">
                <a16:creationId xmlns:a16="http://schemas.microsoft.com/office/drawing/2014/main" id="{09457AD8-52E4-E5D7-A80E-A4D1972AB8E4}"/>
              </a:ext>
            </a:extLst>
          </p:cNvPr>
          <p:cNvSpPr>
            <a:spLocks noGrp="1"/>
          </p:cNvSpPr>
          <p:nvPr>
            <p:ph type="body" sz="quarter" idx="18"/>
          </p:nvPr>
        </p:nvSpPr>
        <p:spPr>
          <a:xfrm>
            <a:off x="360000" y="905602"/>
            <a:ext cx="10080000" cy="386934"/>
          </a:xfrm>
        </p:spPr>
        <p:txBody>
          <a:bodyPr anchor="b">
            <a:normAutofit/>
          </a:bodyPr>
          <a:lstStyle/>
          <a:p>
            <a:pPr>
              <a:lnSpc>
                <a:spcPct val="140000"/>
              </a:lnSpc>
            </a:pPr>
            <a:r>
              <a:rPr lang="en-AU" dirty="0"/>
              <a:t>HSIE</a:t>
            </a:r>
          </a:p>
        </p:txBody>
      </p:sp>
      <p:pic>
        <p:nvPicPr>
          <p:cNvPr id="5" name="Picture 4">
            <a:extLst>
              <a:ext uri="{FF2B5EF4-FFF2-40B4-BE49-F238E27FC236}">
                <a16:creationId xmlns:a16="http://schemas.microsoft.com/office/drawing/2014/main" id="{74F96791-CE08-9CCD-0FFC-27EB82C648B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19100" y="1571939"/>
            <a:ext cx="5676900" cy="4535997"/>
          </a:xfrm>
          <a:prstGeom prst="roundRect">
            <a:avLst>
              <a:gd name="adj" fmla="val 3890"/>
            </a:avLst>
          </a:prstGeom>
          <a:noFill/>
        </p:spPr>
      </p:pic>
      <p:sp>
        <p:nvSpPr>
          <p:cNvPr id="10" name="Content Placeholder 9">
            <a:extLst>
              <a:ext uri="{FF2B5EF4-FFF2-40B4-BE49-F238E27FC236}">
                <a16:creationId xmlns:a16="http://schemas.microsoft.com/office/drawing/2014/main" id="{B6A6FB84-C47F-B2BE-A48D-1FAA50CE611B}"/>
              </a:ext>
            </a:extLst>
          </p:cNvPr>
          <p:cNvSpPr>
            <a:spLocks noGrp="1"/>
          </p:cNvSpPr>
          <p:nvPr>
            <p:ph idx="1"/>
          </p:nvPr>
        </p:nvSpPr>
        <p:spPr>
          <a:xfrm>
            <a:off x="6412009" y="1846989"/>
            <a:ext cx="4711991" cy="3743106"/>
          </a:xfrm>
        </p:spPr>
        <p:txBody>
          <a:bodyPr>
            <a:noAutofit/>
          </a:bodyPr>
          <a:lstStyle/>
          <a:p>
            <a:pPr marL="342900" indent="-342900">
              <a:buFont typeface="Arial" panose="020B0604020202020204" pitchFamily="34" charset="0"/>
              <a:buChar char="•"/>
            </a:pPr>
            <a:r>
              <a:rPr lang="en-AU" dirty="0"/>
              <a:t>Aboriginal Cultures and Histories strengthened from ES1–S3</a:t>
            </a:r>
          </a:p>
          <a:p>
            <a:pPr marL="342900" indent="-342900">
              <a:buFont typeface="Arial" panose="020B0604020202020204" pitchFamily="34" charset="0"/>
              <a:buChar char="•"/>
            </a:pPr>
            <a:r>
              <a:rPr lang="en-AU" dirty="0"/>
              <a:t>Ancient Cultures and Histories now in Stage 1 and 2</a:t>
            </a:r>
          </a:p>
          <a:p>
            <a:pPr marL="342900" indent="-342900">
              <a:buFont typeface="Arial" panose="020B0604020202020204" pitchFamily="34" charset="0"/>
              <a:buChar char="•"/>
            </a:pPr>
            <a:r>
              <a:rPr lang="en-AU" dirty="0"/>
              <a:t>Resourcing/teacher knowledge of maps and geographical information critical</a:t>
            </a:r>
          </a:p>
          <a:p>
            <a:pPr marL="342900" indent="-342900">
              <a:buFont typeface="Arial" panose="020B0604020202020204" pitchFamily="34" charset="0"/>
              <a:buChar char="•"/>
            </a:pPr>
            <a:r>
              <a:rPr lang="en-AU" dirty="0"/>
              <a:t>History + Geography now integrated into one HSIE KLA</a:t>
            </a:r>
          </a:p>
          <a:p>
            <a:endParaRPr lang="en-AU" dirty="0"/>
          </a:p>
        </p:txBody>
      </p:sp>
      <p:sp>
        <p:nvSpPr>
          <p:cNvPr id="4" name="Slide Number Placeholder 3">
            <a:extLst>
              <a:ext uri="{FF2B5EF4-FFF2-40B4-BE49-F238E27FC236}">
                <a16:creationId xmlns:a16="http://schemas.microsoft.com/office/drawing/2014/main" id="{C624C5AE-DE9E-9802-67F0-62EB6EA991FC}"/>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101</a:t>
            </a:fld>
            <a:endParaRPr lang="en-AU"/>
          </a:p>
        </p:txBody>
      </p:sp>
    </p:spTree>
    <p:extLst>
      <p:ext uri="{BB962C8B-B14F-4D97-AF65-F5344CB8AC3E}">
        <p14:creationId xmlns:p14="http://schemas.microsoft.com/office/powerpoint/2010/main" val="103760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D5C55-DDC7-85B8-3D5A-11818D0415E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310E442-0459-9EC6-857C-8E2360ED53E5}"/>
              </a:ext>
            </a:extLst>
          </p:cNvPr>
          <p:cNvSpPr>
            <a:spLocks noGrp="1"/>
          </p:cNvSpPr>
          <p:nvPr>
            <p:ph type="title"/>
          </p:nvPr>
        </p:nvSpPr>
        <p:spPr/>
        <p:txBody>
          <a:bodyPr/>
          <a:lstStyle/>
          <a:p>
            <a:r>
              <a:rPr lang="en-AU" dirty="0"/>
              <a:t>Overview of key changes across CHPS (2)</a:t>
            </a:r>
          </a:p>
        </p:txBody>
      </p:sp>
      <p:sp>
        <p:nvSpPr>
          <p:cNvPr id="8" name="Text Placeholder 7">
            <a:extLst>
              <a:ext uri="{FF2B5EF4-FFF2-40B4-BE49-F238E27FC236}">
                <a16:creationId xmlns:a16="http://schemas.microsoft.com/office/drawing/2014/main" id="{7D222651-767F-5F8F-6F12-B3CFC00BEA94}"/>
              </a:ext>
            </a:extLst>
          </p:cNvPr>
          <p:cNvSpPr>
            <a:spLocks noGrp="1"/>
          </p:cNvSpPr>
          <p:nvPr>
            <p:ph type="body" sz="quarter" idx="18"/>
          </p:nvPr>
        </p:nvSpPr>
        <p:spPr>
          <a:xfrm>
            <a:off x="360000" y="905602"/>
            <a:ext cx="4758410" cy="386934"/>
          </a:xfrm>
        </p:spPr>
        <p:txBody>
          <a:bodyPr/>
          <a:lstStyle/>
          <a:p>
            <a:r>
              <a:rPr lang="en-AU"/>
              <a:t>Science and technology		</a:t>
            </a:r>
          </a:p>
        </p:txBody>
      </p:sp>
      <p:pic>
        <p:nvPicPr>
          <p:cNvPr id="10" name="Picture Placeholder 9">
            <a:extLst>
              <a:ext uri="{FF2B5EF4-FFF2-40B4-BE49-F238E27FC236}">
                <a16:creationId xmlns:a16="http://schemas.microsoft.com/office/drawing/2014/main" id="{63074D09-45B2-E262-1707-37AB5D48269D}"/>
              </a:ext>
              <a:ext uri="{C183D7F6-B498-43B3-948B-1728B52AA6E4}">
                <adec:decorative xmlns:adec="http://schemas.microsoft.com/office/drawing/2017/decorative" val="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360000" y="1875184"/>
            <a:ext cx="4864292" cy="3886701"/>
          </a:xfrm>
          <a:prstGeom prst="roundRect">
            <a:avLst>
              <a:gd name="adj" fmla="val 3744"/>
            </a:avLst>
          </a:prstGeom>
        </p:spPr>
      </p:pic>
      <p:sp>
        <p:nvSpPr>
          <p:cNvPr id="3" name="TextBox 2">
            <a:extLst>
              <a:ext uri="{FF2B5EF4-FFF2-40B4-BE49-F238E27FC236}">
                <a16:creationId xmlns:a16="http://schemas.microsoft.com/office/drawing/2014/main" id="{6DC4CDDB-3FFB-784D-2950-C2A715C9F11B}"/>
              </a:ext>
            </a:extLst>
          </p:cNvPr>
          <p:cNvSpPr txBox="1"/>
          <p:nvPr/>
        </p:nvSpPr>
        <p:spPr>
          <a:xfrm>
            <a:off x="5460643" y="2266603"/>
            <a:ext cx="5663358" cy="3103863"/>
          </a:xfrm>
          <a:prstGeom prst="rect">
            <a:avLst/>
          </a:prstGeom>
          <a:noFill/>
        </p:spPr>
        <p:txBody>
          <a:bodyPr wrap="square">
            <a:spAutoFit/>
          </a:bodyPr>
          <a:lstStyle/>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Human body content is new across K–6, including knowledge of the ear, eyes, digestive system, muscles, and skeleton</a:t>
            </a:r>
          </a:p>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Additional practical investigation, demonstration and hands-on learning </a:t>
            </a:r>
          </a:p>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Working Scientifically skills are embedded across all years, not treated as a separate component</a:t>
            </a:r>
          </a:p>
        </p:txBody>
      </p:sp>
      <p:sp>
        <p:nvSpPr>
          <p:cNvPr id="4" name="Slide Number Placeholder 3">
            <a:extLst>
              <a:ext uri="{FF2B5EF4-FFF2-40B4-BE49-F238E27FC236}">
                <a16:creationId xmlns:a16="http://schemas.microsoft.com/office/drawing/2014/main" id="{91C8989C-2D71-9DFC-5608-335BEC91B16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102</a:t>
            </a:fld>
            <a:endParaRPr lang="en-AU"/>
          </a:p>
        </p:txBody>
      </p:sp>
    </p:spTree>
    <p:extLst>
      <p:ext uri="{BB962C8B-B14F-4D97-AF65-F5344CB8AC3E}">
        <p14:creationId xmlns:p14="http://schemas.microsoft.com/office/powerpoint/2010/main" val="384875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CFED6-FB0F-2B12-E690-70FD1CBE096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BC104E7-3922-66B4-3206-921259422ED7}"/>
              </a:ext>
            </a:extLst>
          </p:cNvPr>
          <p:cNvSpPr>
            <a:spLocks noGrp="1"/>
          </p:cNvSpPr>
          <p:nvPr>
            <p:ph type="title"/>
          </p:nvPr>
        </p:nvSpPr>
        <p:spPr/>
        <p:txBody>
          <a:bodyPr/>
          <a:lstStyle/>
          <a:p>
            <a:r>
              <a:rPr lang="en-AU" dirty="0"/>
              <a:t>Overview of key changes across CHPS (3)</a:t>
            </a:r>
          </a:p>
        </p:txBody>
      </p:sp>
      <p:sp>
        <p:nvSpPr>
          <p:cNvPr id="2" name="Text Placeholder 7">
            <a:extLst>
              <a:ext uri="{FF2B5EF4-FFF2-40B4-BE49-F238E27FC236}">
                <a16:creationId xmlns:a16="http://schemas.microsoft.com/office/drawing/2014/main" id="{E839381C-D9DF-695A-A4FE-F6A85E9E7EF4}"/>
              </a:ext>
            </a:extLst>
          </p:cNvPr>
          <p:cNvSpPr txBox="1">
            <a:spLocks/>
          </p:cNvSpPr>
          <p:nvPr/>
        </p:nvSpPr>
        <p:spPr>
          <a:xfrm>
            <a:off x="433559" y="905601"/>
            <a:ext cx="4233771" cy="386934"/>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mj-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Arial" panose="020B0604020202020204" pitchFamily="34" charset="0"/>
              </a:rPr>
              <a:t>Creative arts</a:t>
            </a:r>
          </a:p>
        </p:txBody>
      </p:sp>
      <p:pic>
        <p:nvPicPr>
          <p:cNvPr id="12" name="Content Placeholder 11">
            <a:extLst>
              <a:ext uri="{FF2B5EF4-FFF2-40B4-BE49-F238E27FC236}">
                <a16:creationId xmlns:a16="http://schemas.microsoft.com/office/drawing/2014/main" id="{246F2FF7-4E00-7D1E-9F35-1B13E81885D1}"/>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60000" y="1796636"/>
            <a:ext cx="5557837" cy="3705224"/>
          </a:xfrm>
          <a:prstGeom prst="roundRect">
            <a:avLst>
              <a:gd name="adj" fmla="val 3806"/>
            </a:avLst>
          </a:prstGeom>
        </p:spPr>
      </p:pic>
      <p:sp>
        <p:nvSpPr>
          <p:cNvPr id="9" name="Picture Placeholder 8">
            <a:extLst>
              <a:ext uri="{FF2B5EF4-FFF2-40B4-BE49-F238E27FC236}">
                <a16:creationId xmlns:a16="http://schemas.microsoft.com/office/drawing/2014/main" id="{7A0FA38A-00B8-122E-3996-C0E806AA9FB3}"/>
              </a:ext>
            </a:extLst>
          </p:cNvPr>
          <p:cNvSpPr>
            <a:spLocks noGrp="1"/>
          </p:cNvSpPr>
          <p:nvPr>
            <p:ph type="pic" sz="quarter" idx="19"/>
          </p:nvPr>
        </p:nvSpPr>
        <p:spPr>
          <a:xfrm>
            <a:off x="6155100" y="1708318"/>
            <a:ext cx="5557837" cy="3881860"/>
          </a:xfrm>
        </p:spPr>
        <p:txBody>
          <a:bodyPr/>
          <a:lstStyle/>
          <a:p>
            <a:pPr marL="285750" lvl="0" indent="-285750">
              <a:spcBef>
                <a:spcPts val="600"/>
              </a:spcBef>
              <a:spcAft>
                <a:spcPts val="0"/>
              </a:spcAft>
              <a:buFont typeface="Arial" panose="020B0604020202020204" pitchFamily="34" charset="0"/>
              <a:buChar char="•"/>
            </a:pPr>
            <a:r>
              <a:rPr lang="en-AU" sz="1800" dirty="0"/>
              <a:t>Dance and music elements have been updated from the previous syllabus</a:t>
            </a:r>
          </a:p>
          <a:p>
            <a:pPr marL="285750" lvl="0" indent="-285750">
              <a:spcBef>
                <a:spcPts val="600"/>
              </a:spcBef>
              <a:spcAft>
                <a:spcPts val="0"/>
              </a:spcAft>
              <a:buFont typeface="Arial" panose="020B0604020202020204" pitchFamily="34" charset="0"/>
              <a:buChar char="•"/>
            </a:pPr>
            <a:r>
              <a:rPr lang="en-AU" sz="1800" dirty="0"/>
              <a:t>There is a strengthened focus on historical and cultural arts practices globally, including Aboriginal and/or Torres Strait Islander practices</a:t>
            </a:r>
          </a:p>
          <a:p>
            <a:pPr marL="285750" lvl="0" indent="-285750">
              <a:spcBef>
                <a:spcPts val="600"/>
              </a:spcBef>
              <a:spcAft>
                <a:spcPts val="0"/>
              </a:spcAft>
              <a:buFont typeface="Arial" panose="020B0604020202020204" pitchFamily="34" charset="0"/>
              <a:buChar char="•"/>
            </a:pPr>
            <a:r>
              <a:rPr lang="en-AU" sz="1800" dirty="0"/>
              <a:t>Greater emphasis on vocabulary development, critical and creative writing (CWT)</a:t>
            </a:r>
          </a:p>
          <a:p>
            <a:pPr marL="285750" indent="-285750">
              <a:spcBef>
                <a:spcPts val="600"/>
              </a:spcBef>
              <a:spcAft>
                <a:spcPts val="0"/>
              </a:spcAft>
              <a:buFont typeface="Arial" panose="020B0604020202020204" pitchFamily="34" charset="0"/>
              <a:buChar char="•"/>
            </a:pPr>
            <a:r>
              <a:rPr lang="en-AU" sz="1800" dirty="0"/>
              <a:t>Digital technology and digital safety are now explicitly referenced in essential content</a:t>
            </a:r>
          </a:p>
        </p:txBody>
      </p:sp>
      <p:sp>
        <p:nvSpPr>
          <p:cNvPr id="4" name="Slide Number Placeholder 3">
            <a:extLst>
              <a:ext uri="{FF2B5EF4-FFF2-40B4-BE49-F238E27FC236}">
                <a16:creationId xmlns:a16="http://schemas.microsoft.com/office/drawing/2014/main" id="{126D3C42-E9A0-4A3A-7CB6-AA434157B40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103</a:t>
            </a:fld>
            <a:endParaRPr lang="en-AU"/>
          </a:p>
        </p:txBody>
      </p:sp>
    </p:spTree>
    <p:extLst>
      <p:ext uri="{BB962C8B-B14F-4D97-AF65-F5344CB8AC3E}">
        <p14:creationId xmlns:p14="http://schemas.microsoft.com/office/powerpoint/2010/main" val="36342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3888F-E3C3-D249-4873-3D6510D683F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6B3F342-5C5B-2E7B-7B5D-27E177CFBFCF}"/>
              </a:ext>
            </a:extLst>
          </p:cNvPr>
          <p:cNvSpPr>
            <a:spLocks noGrp="1"/>
          </p:cNvSpPr>
          <p:nvPr>
            <p:ph type="title"/>
          </p:nvPr>
        </p:nvSpPr>
        <p:spPr/>
        <p:txBody>
          <a:bodyPr/>
          <a:lstStyle/>
          <a:p>
            <a:r>
              <a:rPr lang="en-AU" dirty="0"/>
              <a:t>Overview of key changes across CHPS (4)</a:t>
            </a:r>
          </a:p>
        </p:txBody>
      </p:sp>
      <p:sp>
        <p:nvSpPr>
          <p:cNvPr id="3" name="Text Placeholder 2">
            <a:extLst>
              <a:ext uri="{FF2B5EF4-FFF2-40B4-BE49-F238E27FC236}">
                <a16:creationId xmlns:a16="http://schemas.microsoft.com/office/drawing/2014/main" id="{D980FCD2-DA94-16D2-18F6-696D523B9F89}"/>
              </a:ext>
            </a:extLst>
          </p:cNvPr>
          <p:cNvSpPr>
            <a:spLocks noGrp="1"/>
          </p:cNvSpPr>
          <p:nvPr>
            <p:ph type="body" sz="quarter" idx="18"/>
          </p:nvPr>
        </p:nvSpPr>
        <p:spPr/>
        <p:txBody>
          <a:bodyPr/>
          <a:lstStyle/>
          <a:p>
            <a:r>
              <a:rPr lang="en-AU"/>
              <a:t>PDHPE</a:t>
            </a:r>
          </a:p>
        </p:txBody>
      </p:sp>
      <p:pic>
        <p:nvPicPr>
          <p:cNvPr id="11" name="Content Placeholder 10">
            <a:extLst>
              <a:ext uri="{FF2B5EF4-FFF2-40B4-BE49-F238E27FC236}">
                <a16:creationId xmlns:a16="http://schemas.microsoft.com/office/drawing/2014/main" id="{E00DE3E5-E402-15A4-A1B1-E729DE2947BF}"/>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60000" y="2083110"/>
            <a:ext cx="5168564" cy="3457640"/>
          </a:xfrm>
          <a:prstGeom prst="roundRect">
            <a:avLst>
              <a:gd name="adj" fmla="val 6275"/>
            </a:avLst>
          </a:prstGeom>
        </p:spPr>
      </p:pic>
      <p:sp>
        <p:nvSpPr>
          <p:cNvPr id="16" name="TextBox 15">
            <a:extLst>
              <a:ext uri="{FF2B5EF4-FFF2-40B4-BE49-F238E27FC236}">
                <a16:creationId xmlns:a16="http://schemas.microsoft.com/office/drawing/2014/main" id="{FA08FAF6-E020-2538-3F0A-BC48E27A407C}"/>
              </a:ext>
            </a:extLst>
          </p:cNvPr>
          <p:cNvSpPr txBox="1"/>
          <p:nvPr/>
        </p:nvSpPr>
        <p:spPr>
          <a:xfrm>
            <a:off x="5679585" y="2359943"/>
            <a:ext cx="6152415" cy="3180807"/>
          </a:xfrm>
          <a:prstGeom prst="rect">
            <a:avLst/>
          </a:prstGeom>
          <a:noFill/>
        </p:spPr>
        <p:txBody>
          <a:bodyPr wrap="square">
            <a:spAutoFit/>
          </a:bodyPr>
          <a:lstStyle/>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Financial wellbeing is now a focus in Stages 1–3</a:t>
            </a:r>
          </a:p>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Media literacy is explicitly embedded from Stage 1–3</a:t>
            </a:r>
          </a:p>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PE has a stronger focus on small-sided games (requiring new resources and game structures)</a:t>
            </a:r>
          </a:p>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PE K–2 includes explicit teaching of all fundamental movement skills to be achieved by the end of Stage 1, which may require targeted PL and resourcing</a:t>
            </a:r>
          </a:p>
        </p:txBody>
      </p:sp>
      <p:sp>
        <p:nvSpPr>
          <p:cNvPr id="4" name="Slide Number Placeholder 3">
            <a:extLst>
              <a:ext uri="{FF2B5EF4-FFF2-40B4-BE49-F238E27FC236}">
                <a16:creationId xmlns:a16="http://schemas.microsoft.com/office/drawing/2014/main" id="{035EEDA1-4F4B-DDDA-0BFF-2E4B257EB2D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104</a:t>
            </a:fld>
            <a:endParaRPr lang="en-AU"/>
          </a:p>
        </p:txBody>
      </p:sp>
    </p:spTree>
    <p:extLst>
      <p:ext uri="{BB962C8B-B14F-4D97-AF65-F5344CB8AC3E}">
        <p14:creationId xmlns:p14="http://schemas.microsoft.com/office/powerpoint/2010/main" val="198528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BF53A-A778-47AB-F656-6A29E24E358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F47B7F-6F08-5530-DE6D-0EFDB36D5B01}"/>
              </a:ext>
            </a:extLst>
          </p:cNvPr>
          <p:cNvSpPr>
            <a:spLocks noGrp="1"/>
          </p:cNvSpPr>
          <p:nvPr>
            <p:ph type="title"/>
          </p:nvPr>
        </p:nvSpPr>
        <p:spPr>
          <a:xfrm>
            <a:off x="360000" y="360000"/>
            <a:ext cx="10080000" cy="1008000"/>
          </a:xfrm>
        </p:spPr>
        <p:txBody>
          <a:bodyPr anchor="t">
            <a:normAutofit/>
          </a:bodyPr>
          <a:lstStyle/>
          <a:p>
            <a:r>
              <a:rPr lang="en-AU" dirty="0"/>
              <a:t>Introducing the gap analysis tool </a:t>
            </a:r>
          </a:p>
        </p:txBody>
      </p:sp>
      <p:sp>
        <p:nvSpPr>
          <p:cNvPr id="4" name="Slide Number Placeholder 3">
            <a:extLst>
              <a:ext uri="{FF2B5EF4-FFF2-40B4-BE49-F238E27FC236}">
                <a16:creationId xmlns:a16="http://schemas.microsoft.com/office/drawing/2014/main" id="{455DC62C-AA86-21F8-40D4-F4D1033327D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105</a:t>
            </a:fld>
            <a:endParaRPr lang="en-AU"/>
          </a:p>
        </p:txBody>
      </p:sp>
      <p:pic>
        <p:nvPicPr>
          <p:cNvPr id="2" name="Picture 1">
            <a:extLst>
              <a:ext uri="{FF2B5EF4-FFF2-40B4-BE49-F238E27FC236}">
                <a16:creationId xmlns:a16="http://schemas.microsoft.com/office/drawing/2014/main" id="{17855891-F3D0-1AC7-0B88-C888F079ECE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8209" y="1710421"/>
            <a:ext cx="6775581" cy="4411712"/>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02199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3EE218-9868-469A-0904-E0FC254235BF}"/>
              </a:ext>
            </a:extLst>
          </p:cNvPr>
          <p:cNvSpPr>
            <a:spLocks noGrp="1"/>
          </p:cNvSpPr>
          <p:nvPr>
            <p:ph type="title"/>
          </p:nvPr>
        </p:nvSpPr>
        <p:spPr/>
        <p:txBody>
          <a:bodyPr/>
          <a:lstStyle/>
          <a:p>
            <a:r>
              <a:rPr lang="en-AU" dirty="0"/>
              <a:t>Gap analysis tool – using content points</a:t>
            </a:r>
          </a:p>
        </p:txBody>
      </p:sp>
      <p:pic>
        <p:nvPicPr>
          <p:cNvPr id="12" name="Picture 11">
            <a:extLst>
              <a:ext uri="{FF2B5EF4-FFF2-40B4-BE49-F238E27FC236}">
                <a16:creationId xmlns:a16="http://schemas.microsoft.com/office/drawing/2014/main" id="{1A2FEEA4-EBDD-6AE0-6C0B-DFDEE4D7E82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1" y="986727"/>
            <a:ext cx="10764000" cy="5871273"/>
          </a:xfrm>
          <a:prstGeom prst="rect">
            <a:avLst/>
          </a:prstGeom>
        </p:spPr>
      </p:pic>
      <p:sp>
        <p:nvSpPr>
          <p:cNvPr id="4" name="Slide Number Placeholder 3">
            <a:extLst>
              <a:ext uri="{FF2B5EF4-FFF2-40B4-BE49-F238E27FC236}">
                <a16:creationId xmlns:a16="http://schemas.microsoft.com/office/drawing/2014/main" id="{419DC0D0-F01D-AAA1-1C4F-62D9594CC0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106</a:t>
            </a:fld>
            <a:endParaRPr lang="en-AU"/>
          </a:p>
        </p:txBody>
      </p:sp>
    </p:spTree>
    <p:extLst>
      <p:ext uri="{BB962C8B-B14F-4D97-AF65-F5344CB8AC3E}">
        <p14:creationId xmlns:p14="http://schemas.microsoft.com/office/powerpoint/2010/main" val="286572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FD341-6B9F-E5E4-6725-4A139FAB25E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37B2B-BA54-AE09-D5A1-779D2E86197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107</a:t>
            </a:fld>
            <a:endParaRPr lang="en-AU"/>
          </a:p>
        </p:txBody>
      </p:sp>
      <p:sp>
        <p:nvSpPr>
          <p:cNvPr id="6" name="Title 5">
            <a:extLst>
              <a:ext uri="{FF2B5EF4-FFF2-40B4-BE49-F238E27FC236}">
                <a16:creationId xmlns:a16="http://schemas.microsoft.com/office/drawing/2014/main" id="{2FCCA7FA-B182-33CD-A552-2A4011BEF579}"/>
              </a:ext>
            </a:extLst>
          </p:cNvPr>
          <p:cNvSpPr>
            <a:spLocks noGrp="1"/>
          </p:cNvSpPr>
          <p:nvPr>
            <p:ph type="title"/>
          </p:nvPr>
        </p:nvSpPr>
        <p:spPr>
          <a:xfrm>
            <a:off x="360000" y="360000"/>
            <a:ext cx="10080000" cy="573335"/>
          </a:xfrm>
        </p:spPr>
        <p:txBody>
          <a:bodyPr anchor="t">
            <a:normAutofit/>
          </a:bodyPr>
          <a:lstStyle/>
          <a:p>
            <a:r>
              <a:rPr lang="en-AU" dirty="0"/>
              <a:t>Example of the gap analysis tool </a:t>
            </a:r>
          </a:p>
        </p:txBody>
      </p:sp>
      <p:sp>
        <p:nvSpPr>
          <p:cNvPr id="14" name="Text Placeholder 4">
            <a:extLst>
              <a:ext uri="{FF2B5EF4-FFF2-40B4-BE49-F238E27FC236}">
                <a16:creationId xmlns:a16="http://schemas.microsoft.com/office/drawing/2014/main" id="{5DCB3D4A-E028-3DEF-09E9-85F241C79831}"/>
              </a:ext>
            </a:extLst>
          </p:cNvPr>
          <p:cNvSpPr>
            <a:spLocks noGrp="1"/>
          </p:cNvSpPr>
          <p:nvPr>
            <p:ph type="body" sz="quarter" idx="18"/>
          </p:nvPr>
        </p:nvSpPr>
        <p:spPr>
          <a:xfrm>
            <a:off x="360000" y="975395"/>
            <a:ext cx="10080000" cy="365879"/>
          </a:xfrm>
        </p:spPr>
        <p:txBody>
          <a:bodyPr wrap="square">
            <a:noAutofit/>
          </a:bodyPr>
          <a:lstStyle/>
          <a:p>
            <a:pPr>
              <a:lnSpc>
                <a:spcPct val="140000"/>
              </a:lnSpc>
            </a:pPr>
            <a:r>
              <a:rPr lang="en-US" dirty="0">
                <a:solidFill>
                  <a:schemeClr val="accent2"/>
                </a:solidFill>
                <a:latin typeface="Arial" panose="020B0604020202020204" pitchFamily="34" charset="0"/>
              </a:rPr>
              <a:t>Stage 2 Unit 5</a:t>
            </a:r>
          </a:p>
        </p:txBody>
      </p:sp>
      <p:pic>
        <p:nvPicPr>
          <p:cNvPr id="2" name="Picture 1">
            <a:extLst>
              <a:ext uri="{FF2B5EF4-FFF2-40B4-BE49-F238E27FC236}">
                <a16:creationId xmlns:a16="http://schemas.microsoft.com/office/drawing/2014/main" id="{561ECB0A-1CED-53B7-905E-085CD14E605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3384" y="1674722"/>
            <a:ext cx="9325231" cy="5021278"/>
          </a:xfrm>
          <a:prstGeom prst="rect">
            <a:avLst/>
          </a:prstGeom>
          <a:ln>
            <a:noFill/>
          </a:ln>
          <a:effectLst/>
        </p:spPr>
      </p:pic>
    </p:spTree>
    <p:extLst>
      <p:ext uri="{BB962C8B-B14F-4D97-AF65-F5344CB8AC3E}">
        <p14:creationId xmlns:p14="http://schemas.microsoft.com/office/powerpoint/2010/main" val="381280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1D51E-C1A4-E6A9-A69A-B278AA0BB6E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1E17150-DB66-3727-5A10-D96457EB9D66}"/>
              </a:ext>
            </a:extLst>
          </p:cNvPr>
          <p:cNvSpPr>
            <a:spLocks noGrp="1"/>
          </p:cNvSpPr>
          <p:nvPr>
            <p:ph type="title"/>
          </p:nvPr>
        </p:nvSpPr>
        <p:spPr>
          <a:xfrm>
            <a:off x="360000" y="360000"/>
            <a:ext cx="6444001" cy="545601"/>
          </a:xfrm>
        </p:spPr>
        <p:txBody>
          <a:bodyPr anchor="t">
            <a:normAutofit/>
          </a:bodyPr>
          <a:lstStyle/>
          <a:p>
            <a:r>
              <a:rPr lang="en-AU" dirty="0"/>
              <a:t>Gap analysis – activity</a:t>
            </a:r>
          </a:p>
        </p:txBody>
      </p:sp>
      <p:sp>
        <p:nvSpPr>
          <p:cNvPr id="35" name="Text Placeholder 2">
            <a:extLst>
              <a:ext uri="{FF2B5EF4-FFF2-40B4-BE49-F238E27FC236}">
                <a16:creationId xmlns:a16="http://schemas.microsoft.com/office/drawing/2014/main" id="{292706C2-4C8A-529C-4FC3-AFF8EA2D399A}"/>
              </a:ext>
            </a:extLst>
          </p:cNvPr>
          <p:cNvSpPr>
            <a:spLocks noGrp="1"/>
          </p:cNvSpPr>
          <p:nvPr>
            <p:ph type="body" sz="quarter" idx="17"/>
          </p:nvPr>
        </p:nvSpPr>
        <p:spPr>
          <a:xfrm>
            <a:off x="360364" y="1486492"/>
            <a:ext cx="6443637" cy="4553999"/>
          </a:xfrm>
        </p:spPr>
        <p:txBody>
          <a:bodyPr vert="horz" lIns="0" tIns="0" rIns="0" bIns="0" rtlCol="0" anchor="t">
            <a:noAutofit/>
          </a:bodyPr>
          <a:lstStyle/>
          <a:p>
            <a:pPr marL="342900" indent="-342900">
              <a:buAutoNum type="arabicPeriod"/>
            </a:pPr>
            <a:r>
              <a:rPr lang="en-US" sz="2000"/>
              <a:t>Choose a </a:t>
            </a:r>
            <a:r>
              <a:rPr lang="en-US" sz="2000" dirty="0"/>
              <a:t>key learning area</a:t>
            </a:r>
            <a:r>
              <a:rPr lang="en-US" sz="2000"/>
              <a:t> relevant to your current work </a:t>
            </a:r>
          </a:p>
          <a:p>
            <a:pPr marL="342900" indent="-342900">
              <a:buAutoNum type="arabicPeriod"/>
            </a:pPr>
            <a:r>
              <a:rPr lang="en-US" sz="2000"/>
              <a:t>List the new content in the tool</a:t>
            </a:r>
          </a:p>
          <a:p>
            <a:pPr marL="342900" indent="-342900">
              <a:buAutoNum type="arabicPeriod"/>
            </a:pPr>
            <a:r>
              <a:rPr lang="en-US" sz="2000"/>
              <a:t>Check prior stages of learning to identify gaps </a:t>
            </a:r>
          </a:p>
          <a:p>
            <a:pPr marL="342900" indent="-342900">
              <a:buAutoNum type="arabicPeriod"/>
            </a:pPr>
            <a:r>
              <a:rPr lang="en-US" sz="2000"/>
              <a:t>Decide on strategies to assess gaps in student learning </a:t>
            </a:r>
          </a:p>
          <a:p>
            <a:pPr marL="342900" indent="-342900">
              <a:buAutoNum type="arabicPeriod"/>
            </a:pPr>
            <a:r>
              <a:rPr lang="en-US" sz="2000"/>
              <a:t>Record how you will address identified gaps</a:t>
            </a:r>
          </a:p>
          <a:p>
            <a:endParaRPr lang="en-US"/>
          </a:p>
          <a:p>
            <a:endParaRPr lang="en-US"/>
          </a:p>
        </p:txBody>
      </p:sp>
      <p:pic>
        <p:nvPicPr>
          <p:cNvPr id="7" name="Picture 6">
            <a:extLst>
              <a:ext uri="{FF2B5EF4-FFF2-40B4-BE49-F238E27FC236}">
                <a16:creationId xmlns:a16="http://schemas.microsoft.com/office/drawing/2014/main" id="{05F07330-90CE-4D7A-E3E8-B4B9FA85654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4402" y="2240993"/>
            <a:ext cx="4676555" cy="3044996"/>
          </a:xfrm>
          <a:prstGeom prst="rect">
            <a:avLst/>
          </a:prstGeom>
          <a:effectLst>
            <a:outerShdw blurRad="50800" dist="38100" dir="18900000" algn="bl" rotWithShape="0">
              <a:prstClr val="black">
                <a:alpha val="40000"/>
              </a:prstClr>
            </a:outerShdw>
          </a:effectLst>
        </p:spPr>
      </p:pic>
      <p:sp>
        <p:nvSpPr>
          <p:cNvPr id="2" name="Slide Number Placeholder 1">
            <a:extLst>
              <a:ext uri="{FF2B5EF4-FFF2-40B4-BE49-F238E27FC236}">
                <a16:creationId xmlns:a16="http://schemas.microsoft.com/office/drawing/2014/main" id="{F24B77FE-B117-5431-274F-7E8199FEF35B}"/>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108</a:t>
            </a:fld>
            <a:endParaRPr lang="en-AU"/>
          </a:p>
        </p:txBody>
      </p:sp>
    </p:spTree>
    <p:extLst>
      <p:ext uri="{BB962C8B-B14F-4D97-AF65-F5344CB8AC3E}">
        <p14:creationId xmlns:p14="http://schemas.microsoft.com/office/powerpoint/2010/main" val="197580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872822-2956-5B14-4F8D-DA4EB242A5EF}"/>
              </a:ext>
            </a:extLst>
          </p:cNvPr>
          <p:cNvSpPr>
            <a:spLocks noGrp="1"/>
          </p:cNvSpPr>
          <p:nvPr>
            <p:ph type="ctrTitle"/>
          </p:nvPr>
        </p:nvSpPr>
        <p:spPr/>
        <p:txBody>
          <a:bodyPr/>
          <a:lstStyle/>
          <a:p>
            <a:r>
              <a:rPr lang="en-AU"/>
              <a:t>Resources </a:t>
            </a:r>
          </a:p>
        </p:txBody>
      </p:sp>
      <p:sp>
        <p:nvSpPr>
          <p:cNvPr id="2" name="Footer Placeholder 1">
            <a:extLst>
              <a:ext uri="{FF2B5EF4-FFF2-40B4-BE49-F238E27FC236}">
                <a16:creationId xmlns:a16="http://schemas.microsoft.com/office/drawing/2014/main" id="{A2415B38-74DF-5BB0-8BF0-F8940C18B73F}"/>
              </a:ext>
              <a:ext uri="{C183D7F6-B498-43B3-948B-1728B52AA6E4}">
                <adec:decorative xmlns:adec="http://schemas.microsoft.com/office/drawing/2017/decorative" val="0"/>
              </a:ext>
            </a:extLst>
          </p:cNvPr>
          <p:cNvSpPr>
            <a:spLocks noGrp="1"/>
          </p:cNvSpPr>
          <p:nvPr>
            <p:ph type="ftr" sz="quarter" idx="3"/>
          </p:nvPr>
        </p:nvSpPr>
        <p:spPr/>
        <p:txBody>
          <a:bodyPr/>
          <a:lstStyle/>
          <a:p>
            <a:r>
              <a:rPr lang="en-AU" dirty="0"/>
              <a:t>NSW Department of Education</a:t>
            </a:r>
          </a:p>
          <a:p>
            <a:endParaRPr lang="en-AU" dirty="0"/>
          </a:p>
        </p:txBody>
      </p:sp>
      <p:pic>
        <p:nvPicPr>
          <p:cNvPr id="7" name="Picture Placeholder 6">
            <a:extLst>
              <a:ext uri="{FF2B5EF4-FFF2-40B4-BE49-F238E27FC236}">
                <a16:creationId xmlns:a16="http://schemas.microsoft.com/office/drawing/2014/main" id="{AE129904-0DF9-EEC4-3295-2F7BE69B4FD0}"/>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7128001" y="0"/>
            <a:ext cx="5063999" cy="6858000"/>
          </a:xfrm>
        </p:spPr>
      </p:pic>
    </p:spTree>
    <p:extLst>
      <p:ext uri="{BB962C8B-B14F-4D97-AF65-F5344CB8AC3E}">
        <p14:creationId xmlns:p14="http://schemas.microsoft.com/office/powerpoint/2010/main" val="411106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50B68-518A-B185-F900-81D7B90FC5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A2F8A2-6F2A-1137-AD2E-EDBB15F4B556}"/>
              </a:ext>
            </a:extLst>
          </p:cNvPr>
          <p:cNvSpPr>
            <a:spLocks noGrp="1"/>
          </p:cNvSpPr>
          <p:nvPr>
            <p:ph type="title"/>
          </p:nvPr>
        </p:nvSpPr>
        <p:spPr/>
        <p:txBody>
          <a:bodyPr/>
          <a:lstStyle/>
          <a:p>
            <a:r>
              <a:rPr lang="en-AU" dirty="0"/>
              <a:t>Key features of the lesson structure (1)</a:t>
            </a:r>
          </a:p>
        </p:txBody>
      </p:sp>
      <p:sp>
        <p:nvSpPr>
          <p:cNvPr id="6" name="Text Placeholder 5">
            <a:extLst>
              <a:ext uri="{FF2B5EF4-FFF2-40B4-BE49-F238E27FC236}">
                <a16:creationId xmlns:a16="http://schemas.microsoft.com/office/drawing/2014/main" id="{4CEB3B88-7ECF-FA73-DD5A-BBEA4ACF9070}"/>
              </a:ext>
            </a:extLst>
          </p:cNvPr>
          <p:cNvSpPr>
            <a:spLocks noGrp="1"/>
          </p:cNvSpPr>
          <p:nvPr>
            <p:ph type="body" sz="quarter" idx="18"/>
          </p:nvPr>
        </p:nvSpPr>
        <p:spPr/>
        <p:txBody>
          <a:bodyPr/>
          <a:lstStyle/>
          <a:p>
            <a:r>
              <a:rPr lang="en-AU"/>
              <a:t>Overview</a:t>
            </a:r>
          </a:p>
        </p:txBody>
      </p:sp>
      <p:pic>
        <p:nvPicPr>
          <p:cNvPr id="22" name="Picture 21">
            <a:extLst>
              <a:ext uri="{FF2B5EF4-FFF2-40B4-BE49-F238E27FC236}">
                <a16:creationId xmlns:a16="http://schemas.microsoft.com/office/drawing/2014/main" id="{860ADE55-8BEA-EF44-FF1A-993A66EF55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095499" y="1562100"/>
            <a:ext cx="7961135" cy="4439213"/>
          </a:xfrm>
          <a:prstGeom prst="rect">
            <a:avLst/>
          </a:prstGeom>
          <a:ln>
            <a:no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9CBC5702-02D7-8B69-A842-833ACE4CA74A}"/>
              </a:ext>
            </a:extLst>
          </p:cNvPr>
          <p:cNvSpPr/>
          <p:nvPr/>
        </p:nvSpPr>
        <p:spPr>
          <a:xfrm>
            <a:off x="5568996" y="1617372"/>
            <a:ext cx="4527505" cy="46703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lang="en-AU" sz="1600" dirty="0">
                <a:solidFill>
                  <a:schemeClr val="bg2">
                    <a:lumMod val="50000"/>
                  </a:schemeClr>
                </a:solidFill>
                <a:latin typeface="Arial" panose="020B0604020202020204" pitchFamily="34" charset="0"/>
              </a:rPr>
              <a:t>Science and Technology – Stage 2 – Unit 1</a:t>
            </a:r>
            <a:endParaRPr kumimoji="0" lang="en-AU" sz="1600" b="0" i="0" u="none" strike="noStrike" kern="1200" cap="none" spc="0" normalizeH="0" baseline="0" noProof="0" dirty="0">
              <a:ln>
                <a:noFill/>
              </a:ln>
              <a:solidFill>
                <a:schemeClr val="bg2">
                  <a:lumMod val="50000"/>
                </a:schemeClr>
              </a:solidFill>
              <a:effectLst/>
              <a:uLnTx/>
              <a:uFillTx/>
              <a:latin typeface="Arial" panose="020B0604020202020204" pitchFamily="34" charset="0"/>
            </a:endParaRPr>
          </a:p>
        </p:txBody>
      </p:sp>
      <p:sp>
        <p:nvSpPr>
          <p:cNvPr id="2" name="Slide Number Placeholder 1">
            <a:extLst>
              <a:ext uri="{FF2B5EF4-FFF2-40B4-BE49-F238E27FC236}">
                <a16:creationId xmlns:a16="http://schemas.microsoft.com/office/drawing/2014/main" id="{E3CFE733-3103-6122-21C2-ABEAA18C095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219537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D6BDD-EB19-7DF5-4830-330959B50406}"/>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97350B26-514D-84C4-05B1-14FB066D1700}"/>
              </a:ext>
            </a:extLst>
          </p:cNvPr>
          <p:cNvSpPr txBox="1">
            <a:spLocks noGrp="1"/>
          </p:cNvSpPr>
          <p:nvPr>
            <p:ph type="title" idx="4294967295"/>
          </p:nvPr>
        </p:nvSpPr>
        <p:spPr>
          <a:xfrm>
            <a:off x="5200341" y="537684"/>
            <a:ext cx="5622334" cy="55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2664"/>
                </a:solidFill>
                <a:effectLst/>
                <a:uLnTx/>
                <a:uFillTx/>
                <a:latin typeface="Arial" panose="020B0604020202020204" pitchFamily="34" charset="0"/>
                <a:ea typeface="+mj-ea"/>
                <a:cs typeface="Arial" panose="020B0604020202020204" pitchFamily="34" charset="0"/>
              </a:rPr>
              <a:t>Resource and </a:t>
            </a:r>
            <a:br>
              <a:rPr kumimoji="0" lang="en-US" sz="3600" b="0" i="0" u="none" strike="noStrike" kern="1200" cap="none" spc="0" normalizeH="0" baseline="0" noProof="0" dirty="0">
                <a:ln>
                  <a:noFill/>
                </a:ln>
                <a:solidFill>
                  <a:srgbClr val="002664"/>
                </a:solidFill>
                <a:effectLst/>
                <a:uLnTx/>
                <a:uFillTx/>
                <a:latin typeface="Arial" panose="020B0604020202020204" pitchFamily="34" charset="0"/>
                <a:ea typeface="+mj-ea"/>
                <a:cs typeface="Arial" panose="020B0604020202020204" pitchFamily="34" charset="0"/>
              </a:rPr>
            </a:br>
            <a:r>
              <a:rPr lang="en-US" dirty="0">
                <a:solidFill>
                  <a:srgbClr val="002664"/>
                </a:solidFill>
                <a:latin typeface="Arial" panose="020B0604020202020204" pitchFamily="34" charset="0"/>
                <a:cs typeface="Arial" panose="020B0604020202020204" pitchFamily="34" charset="0"/>
              </a:rPr>
              <a:t>v</a:t>
            </a:r>
            <a:r>
              <a:rPr kumimoji="0" lang="en-US" sz="3600" b="0" i="0" u="none" strike="noStrike" kern="1200" cap="none" spc="0" normalizeH="0" baseline="0" noProof="0" dirty="0" err="1">
                <a:ln>
                  <a:noFill/>
                </a:ln>
                <a:solidFill>
                  <a:srgbClr val="002664"/>
                </a:solidFill>
                <a:effectLst/>
                <a:uLnTx/>
                <a:uFillTx/>
                <a:latin typeface="Arial" panose="020B0604020202020204" pitchFamily="34" charset="0"/>
                <a:ea typeface="+mj-ea"/>
                <a:cs typeface="Arial" panose="020B0604020202020204" pitchFamily="34" charset="0"/>
              </a:rPr>
              <a:t>ocabulary</a:t>
            </a:r>
            <a:r>
              <a:rPr kumimoji="0" lang="en-US" sz="3600" b="0" i="0" u="none" strike="noStrike" kern="1200" cap="none" spc="0" normalizeH="0" baseline="0" noProof="0" dirty="0">
                <a:ln>
                  <a:noFill/>
                </a:ln>
                <a:solidFill>
                  <a:srgbClr val="002664"/>
                </a:solidFill>
                <a:effectLst/>
                <a:uLnTx/>
                <a:uFillTx/>
                <a:latin typeface="Arial" panose="020B0604020202020204" pitchFamily="34" charset="0"/>
                <a:ea typeface="+mj-ea"/>
                <a:cs typeface="Arial" panose="020B0604020202020204" pitchFamily="34" charset="0"/>
              </a:rPr>
              <a:t> toolkit</a:t>
            </a:r>
            <a:endParaRPr kumimoji="0" lang="en-AU" sz="3600" b="0" i="0" u="none" strike="noStrike" kern="1200" cap="none" spc="0" normalizeH="0" baseline="0" noProof="0" dirty="0">
              <a:ln>
                <a:noFill/>
              </a:ln>
              <a:solidFill>
                <a:srgbClr val="002664"/>
              </a:solidFill>
              <a:effectLst/>
              <a:uLnTx/>
              <a:uFillTx/>
              <a:latin typeface="Arial" panose="020B0604020202020204" pitchFamily="34" charset="0"/>
              <a:ea typeface="+mj-ea"/>
              <a:cs typeface="Arial" panose="020B0604020202020204" pitchFamily="34" charset="0"/>
            </a:endParaRPr>
          </a:p>
        </p:txBody>
      </p:sp>
      <p:sp>
        <p:nvSpPr>
          <p:cNvPr id="9" name="TextBox 8">
            <a:extLst>
              <a:ext uri="{FF2B5EF4-FFF2-40B4-BE49-F238E27FC236}">
                <a16:creationId xmlns:a16="http://schemas.microsoft.com/office/drawing/2014/main" id="{5C8A158F-EE13-8854-C081-2CA95C1227F9}"/>
              </a:ext>
            </a:extLst>
          </p:cNvPr>
          <p:cNvSpPr txBox="1"/>
          <p:nvPr/>
        </p:nvSpPr>
        <p:spPr>
          <a:xfrm>
            <a:off x="5200341" y="1749674"/>
            <a:ext cx="6255059" cy="3914526"/>
          </a:xfrm>
          <a:prstGeom prst="rect">
            <a:avLst/>
          </a:prstGeom>
          <a:noFill/>
        </p:spPr>
        <p:txBody>
          <a:bodyPr wrap="square" lIns="0" tIns="0" rIns="0" bIns="0" rtlCol="0">
            <a:noAutofit/>
          </a:bodyPr>
          <a:lstStyle/>
          <a:p>
            <a:pPr marL="342900" indent="-342900">
              <a:lnSpc>
                <a:spcPct val="150000"/>
              </a:lnSpc>
              <a:spcAft>
                <a:spcPts val="1500"/>
              </a:spcAft>
              <a:buFont typeface="Arial" panose="020B0604020202020204" pitchFamily="34" charset="0"/>
              <a:buChar char="•"/>
            </a:pPr>
            <a:r>
              <a:rPr lang="en-AU" sz="2000" dirty="0">
                <a:latin typeface="Arial" panose="020B0604020202020204" pitchFamily="34" charset="0"/>
              </a:rPr>
              <a:t>Resource lists and key vocabulary have been provided, detailing all required materials and including checkboxes to track availability.</a:t>
            </a:r>
          </a:p>
          <a:p>
            <a:pPr marL="342900" indent="-342900">
              <a:lnSpc>
                <a:spcPct val="150000"/>
              </a:lnSpc>
              <a:spcAft>
                <a:spcPts val="1500"/>
              </a:spcAft>
              <a:buFont typeface="Arial" panose="020B0604020202020204" pitchFamily="34" charset="0"/>
              <a:buChar char="•"/>
            </a:pPr>
            <a:r>
              <a:rPr lang="en-AU" sz="2000" dirty="0">
                <a:latin typeface="Arial" panose="020B0604020202020204" pitchFamily="34" charset="0"/>
              </a:rPr>
              <a:t>Freely available and digital alternatives are included to ensure all schools can access necessary resources.</a:t>
            </a:r>
          </a:p>
          <a:p>
            <a:pPr marL="342900" indent="-342900">
              <a:lnSpc>
                <a:spcPct val="150000"/>
              </a:lnSpc>
              <a:spcAft>
                <a:spcPts val="1500"/>
              </a:spcAft>
              <a:buFont typeface="Arial" panose="020B0604020202020204" pitchFamily="34" charset="0"/>
              <a:buChar char="•"/>
            </a:pPr>
            <a:r>
              <a:rPr lang="en-AU" sz="2000" dirty="0">
                <a:latin typeface="Arial" panose="020B0604020202020204" pitchFamily="34" charset="0"/>
              </a:rPr>
              <a:t>Vocabulary lists support EAL/D students and consistent teaching of subject-specific terms, making planning and delivery more efficient.</a:t>
            </a:r>
          </a:p>
        </p:txBody>
      </p:sp>
      <p:pic>
        <p:nvPicPr>
          <p:cNvPr id="3" name="Picture 2">
            <a:extLst>
              <a:ext uri="{FF2B5EF4-FFF2-40B4-BE49-F238E27FC236}">
                <a16:creationId xmlns:a16="http://schemas.microsoft.com/office/drawing/2014/main" id="{A0B52B27-C1BE-A127-6CF0-04A474F439D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8000" y="537684"/>
            <a:ext cx="4375084" cy="6071152"/>
          </a:xfrm>
          <a:prstGeom prst="rect">
            <a:avLst/>
          </a:prstGeom>
          <a:ln>
            <a:noFill/>
          </a:ln>
          <a:effectLst/>
        </p:spPr>
      </p:pic>
      <p:sp>
        <p:nvSpPr>
          <p:cNvPr id="17" name="Slide Number Placeholder 16">
            <a:extLst>
              <a:ext uri="{FF2B5EF4-FFF2-40B4-BE49-F238E27FC236}">
                <a16:creationId xmlns:a16="http://schemas.microsoft.com/office/drawing/2014/main" id="{289299C6-E62B-AF5F-04E1-EFB9CDDE57D4}"/>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110</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custDataLst>
      <p:tags r:id="rId1"/>
    </p:custDataLst>
    <p:extLst>
      <p:ext uri="{BB962C8B-B14F-4D97-AF65-F5344CB8AC3E}">
        <p14:creationId xmlns:p14="http://schemas.microsoft.com/office/powerpoint/2010/main" val="230162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AAF9E-9887-757A-375B-13066BEC21F3}"/>
              </a:ext>
            </a:extLst>
          </p:cNvPr>
          <p:cNvSpPr>
            <a:spLocks noGrp="1"/>
          </p:cNvSpPr>
          <p:nvPr>
            <p:ph type="ctrTitle"/>
          </p:nvPr>
        </p:nvSpPr>
        <p:spPr>
          <a:xfrm>
            <a:off x="540000" y="4152935"/>
            <a:ext cx="6217187" cy="1224000"/>
          </a:xfrm>
        </p:spPr>
        <p:txBody>
          <a:bodyPr anchor="t">
            <a:normAutofit/>
          </a:bodyPr>
          <a:lstStyle/>
          <a:p>
            <a:r>
              <a:rPr lang="en-AU"/>
              <a:t>Conclusion </a:t>
            </a:r>
          </a:p>
        </p:txBody>
      </p:sp>
      <p:sp>
        <p:nvSpPr>
          <p:cNvPr id="2" name="Footer Placeholder 1">
            <a:extLst>
              <a:ext uri="{FF2B5EF4-FFF2-40B4-BE49-F238E27FC236}">
                <a16:creationId xmlns:a16="http://schemas.microsoft.com/office/drawing/2014/main" id="{080BCE9C-E0E6-5932-C7C8-A0F17FD56EAA}"/>
              </a:ext>
              <a:ext uri="{C183D7F6-B498-43B3-948B-1728B52AA6E4}">
                <adec:decorative xmlns:adec="http://schemas.microsoft.com/office/drawing/2017/decorative" val="0"/>
              </a:ext>
            </a:extLst>
          </p:cNvPr>
          <p:cNvSpPr>
            <a:spLocks noGrp="1"/>
          </p:cNvSpPr>
          <p:nvPr>
            <p:ph type="ftr" sz="quarter" idx="3"/>
          </p:nvPr>
        </p:nvSpPr>
        <p:spPr>
          <a:xfrm>
            <a:off x="540000" y="360000"/>
            <a:ext cx="4500000" cy="684000"/>
          </a:xfrm>
        </p:spPr>
        <p:txBody>
          <a:bodyPr anchor="t">
            <a:normAutofit/>
          </a:bodyPr>
          <a:lstStyle/>
          <a:p>
            <a:pPr>
              <a:spcAft>
                <a:spcPts val="600"/>
              </a:spcAft>
            </a:pPr>
            <a:r>
              <a:rPr lang="en-AU"/>
              <a:t>NSW Department of Education</a:t>
            </a:r>
          </a:p>
          <a:p>
            <a:pPr>
              <a:spcAft>
                <a:spcPts val="600"/>
              </a:spcAft>
            </a:pPr>
            <a:endParaRPr lang="en-AU"/>
          </a:p>
        </p:txBody>
      </p:sp>
      <p:pic>
        <p:nvPicPr>
          <p:cNvPr id="11" name="Picture Placeholder 10">
            <a:extLst>
              <a:ext uri="{FF2B5EF4-FFF2-40B4-BE49-F238E27FC236}">
                <a16:creationId xmlns:a16="http://schemas.microsoft.com/office/drawing/2014/main" id="{13020AE5-56BA-EAD7-75CA-9D5884A859E2}"/>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r="-1"/>
          <a:stretch>
            <a:fillRect/>
          </a:stretch>
        </p:blipFill>
        <p:spPr>
          <a:xfrm>
            <a:off x="7128001" y="10"/>
            <a:ext cx="5063999" cy="6857990"/>
          </a:xfrm>
          <a:noFill/>
        </p:spPr>
      </p:pic>
    </p:spTree>
    <p:extLst>
      <p:ext uri="{BB962C8B-B14F-4D97-AF65-F5344CB8AC3E}">
        <p14:creationId xmlns:p14="http://schemas.microsoft.com/office/powerpoint/2010/main" val="284807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27B381-4874-A692-58B6-38742544E94D}"/>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112</a:t>
            </a:fld>
            <a:endParaRPr lang="en-AU"/>
          </a:p>
        </p:txBody>
      </p:sp>
      <p:sp>
        <p:nvSpPr>
          <p:cNvPr id="12" name="Title 4">
            <a:extLst>
              <a:ext uri="{FF2B5EF4-FFF2-40B4-BE49-F238E27FC236}">
                <a16:creationId xmlns:a16="http://schemas.microsoft.com/office/drawing/2014/main" id="{FF69D3B4-97C6-579C-B0B7-B52346B19AC9}"/>
              </a:ext>
            </a:extLst>
          </p:cNvPr>
          <p:cNvSpPr>
            <a:spLocks noGrp="1"/>
          </p:cNvSpPr>
          <p:nvPr>
            <p:ph type="title"/>
          </p:nvPr>
        </p:nvSpPr>
        <p:spPr>
          <a:xfrm>
            <a:off x="5256003" y="522000"/>
            <a:ext cx="4426387" cy="573335"/>
          </a:xfrm>
        </p:spPr>
        <p:txBody>
          <a:bodyPr/>
          <a:lstStyle/>
          <a:p>
            <a:r>
              <a:rPr lang="en-GB" dirty="0"/>
              <a:t>Reflect</a:t>
            </a:r>
          </a:p>
        </p:txBody>
      </p:sp>
      <p:pic>
        <p:nvPicPr>
          <p:cNvPr id="13" name="Picture Placeholder 5">
            <a:extLst>
              <a:ext uri="{FF2B5EF4-FFF2-40B4-BE49-F238E27FC236}">
                <a16:creationId xmlns:a16="http://schemas.microsoft.com/office/drawing/2014/main" id="{ED802BA8-31B3-24C8-79D5-072FDDD647E6}"/>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p:blipFill>
        <p:spPr>
          <a:xfrm>
            <a:off x="348001" y="1095335"/>
            <a:ext cx="4426387" cy="4715999"/>
          </a:xfrm>
          <a:prstGeom prst="roundRect">
            <a:avLst>
              <a:gd name="adj" fmla="val 3201"/>
            </a:avLst>
          </a:prstGeom>
        </p:spPr>
      </p:pic>
      <p:sp>
        <p:nvSpPr>
          <p:cNvPr id="14" name="Content Placeholder 2">
            <a:extLst>
              <a:ext uri="{FF2B5EF4-FFF2-40B4-BE49-F238E27FC236}">
                <a16:creationId xmlns:a16="http://schemas.microsoft.com/office/drawing/2014/main" id="{1FAC960D-127C-65A4-03B1-102A63B2E3DA}"/>
              </a:ext>
            </a:extLst>
          </p:cNvPr>
          <p:cNvSpPr>
            <a:spLocks noGrp="1"/>
          </p:cNvSpPr>
          <p:nvPr>
            <p:ph idx="1"/>
          </p:nvPr>
        </p:nvSpPr>
        <p:spPr>
          <a:xfrm>
            <a:off x="5256003" y="1620000"/>
            <a:ext cx="6587996" cy="4716000"/>
          </a:xfrm>
        </p:spPr>
        <p:txBody>
          <a:bodyPr vert="horz" lIns="0" tIns="0" rIns="0" bIns="0" numCol="1" spcCol="180000" rtlCol="0" anchor="t">
            <a:noAutofit/>
          </a:bodyPr>
          <a:lstStyle/>
          <a:p>
            <a:pPr>
              <a:lnSpc>
                <a:spcPct val="200000"/>
              </a:lnSpc>
            </a:pPr>
            <a:r>
              <a:rPr lang="en-GB" sz="2400" b="1" dirty="0">
                <a:ea typeface="+mn-lt"/>
                <a:cs typeface="Arial"/>
              </a:rPr>
              <a:t>See </a:t>
            </a:r>
            <a:r>
              <a:rPr lang="en-GB" dirty="0">
                <a:ea typeface="+mn-lt"/>
                <a:cs typeface="Arial" panose="020B0604020202020204" pitchFamily="34" charset="0"/>
              </a:rPr>
              <a:t>– </a:t>
            </a:r>
            <a:r>
              <a:rPr lang="en-GB" dirty="0">
                <a:cs typeface="Arial"/>
              </a:rPr>
              <a:t>How did the information presented today connect to what you already do?</a:t>
            </a:r>
            <a:endParaRPr lang="en-US" dirty="0">
              <a:cs typeface="Arial"/>
            </a:endParaRPr>
          </a:p>
          <a:p>
            <a:pPr>
              <a:lnSpc>
                <a:spcPct val="200000"/>
              </a:lnSpc>
            </a:pPr>
            <a:r>
              <a:rPr lang="en-GB" sz="2400" b="1" dirty="0">
                <a:ea typeface="+mn-lt"/>
                <a:cs typeface="Arial"/>
              </a:rPr>
              <a:t>Think </a:t>
            </a:r>
            <a:r>
              <a:rPr lang="en-GB" dirty="0">
                <a:ea typeface="+mn-lt"/>
                <a:cs typeface="Arial" panose="020B0604020202020204" pitchFamily="34" charset="0"/>
              </a:rPr>
              <a:t>– </a:t>
            </a:r>
            <a:r>
              <a:rPr lang="en-GB" dirty="0">
                <a:cs typeface="Arial"/>
              </a:rPr>
              <a:t>What will you do with the information you previewed today?</a:t>
            </a:r>
          </a:p>
          <a:p>
            <a:pPr>
              <a:lnSpc>
                <a:spcPct val="200000"/>
              </a:lnSpc>
            </a:pPr>
            <a:r>
              <a:rPr lang="en-GB" sz="2400" b="1" dirty="0">
                <a:ea typeface="+mn-lt"/>
                <a:cs typeface="Arial"/>
              </a:rPr>
              <a:t>Wonder </a:t>
            </a:r>
            <a:r>
              <a:rPr lang="en-GB" dirty="0">
                <a:ea typeface="+mn-lt"/>
                <a:cs typeface="Arial" panose="020B0604020202020204" pitchFamily="34" charset="0"/>
              </a:rPr>
              <a:t>– </a:t>
            </a:r>
            <a:r>
              <a:rPr lang="en-GB" dirty="0">
                <a:cs typeface="Arial"/>
              </a:rPr>
              <a:t>What would you like to explore further?</a:t>
            </a:r>
          </a:p>
        </p:txBody>
      </p:sp>
    </p:spTree>
    <p:extLst>
      <p:ext uri="{BB962C8B-B14F-4D97-AF65-F5344CB8AC3E}">
        <p14:creationId xmlns:p14="http://schemas.microsoft.com/office/powerpoint/2010/main" val="722760701"/>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9F75A-A500-1E47-0A77-801529B06B7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D17DDC6-CEC3-D423-E626-41ABF5AC3B00}"/>
              </a:ext>
            </a:extLst>
          </p:cNvPr>
          <p:cNvSpPr>
            <a:spLocks noGrp="1"/>
          </p:cNvSpPr>
          <p:nvPr>
            <p:ph type="title"/>
          </p:nvPr>
        </p:nvSpPr>
        <p:spPr>
          <a:xfrm>
            <a:off x="5400000" y="805325"/>
            <a:ext cx="5400000" cy="554400"/>
          </a:xfrm>
        </p:spPr>
        <p:txBody>
          <a:bodyPr anchor="t">
            <a:normAutofit/>
          </a:bodyPr>
          <a:lstStyle/>
          <a:p>
            <a:r>
              <a:rPr lang="en-AU" dirty="0"/>
              <a:t>Key takeaways</a:t>
            </a:r>
          </a:p>
        </p:txBody>
      </p:sp>
      <p:pic>
        <p:nvPicPr>
          <p:cNvPr id="7" name="Picture Placeholder 6">
            <a:extLst>
              <a:ext uri="{FF2B5EF4-FFF2-40B4-BE49-F238E27FC236}">
                <a16:creationId xmlns:a16="http://schemas.microsoft.com/office/drawing/2014/main" id="{E4C108B8-CB2D-866D-A941-CCA0488BC6B4}"/>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p:pic>
      <p:sp>
        <p:nvSpPr>
          <p:cNvPr id="4" name="Slide Number Placeholder 3">
            <a:extLst>
              <a:ext uri="{FF2B5EF4-FFF2-40B4-BE49-F238E27FC236}">
                <a16:creationId xmlns:a16="http://schemas.microsoft.com/office/drawing/2014/main" id="{9E26C894-A144-9849-D595-3D5E0350FA77}"/>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113</a:t>
            </a:fld>
            <a:endParaRPr lang="en-AU"/>
          </a:p>
        </p:txBody>
      </p:sp>
      <p:sp>
        <p:nvSpPr>
          <p:cNvPr id="2" name="Text Placeholder 2">
            <a:extLst>
              <a:ext uri="{FF2B5EF4-FFF2-40B4-BE49-F238E27FC236}">
                <a16:creationId xmlns:a16="http://schemas.microsoft.com/office/drawing/2014/main" id="{2E2B5130-6DA2-C65C-096F-60F9413F74E2}"/>
              </a:ext>
            </a:extLst>
          </p:cNvPr>
          <p:cNvSpPr txBox="1">
            <a:spLocks/>
          </p:cNvSpPr>
          <p:nvPr/>
        </p:nvSpPr>
        <p:spPr>
          <a:xfrm>
            <a:off x="5553075" y="1751223"/>
            <a:ext cx="6407150" cy="4648112"/>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0"/>
              </a:spcAft>
              <a:buFont typeface="Arial" panose="020B0604020202020204" pitchFamily="34" charset="0"/>
              <a:buChar char="•"/>
            </a:pPr>
            <a:r>
              <a:rPr lang="en-AU" sz="1800" dirty="0">
                <a:latin typeface="Arial" panose="020B0604020202020204" pitchFamily="34" charset="0"/>
              </a:rPr>
              <a:t>CHPS sample units have a common lesson structure across all four key learning areas </a:t>
            </a:r>
          </a:p>
          <a:p>
            <a:pPr marL="342900" indent="-342900">
              <a:spcAft>
                <a:spcPts val="0"/>
              </a:spcAft>
              <a:buFont typeface="Arial" panose="020B0604020202020204" pitchFamily="34" charset="0"/>
              <a:buChar char="•"/>
            </a:pPr>
            <a:r>
              <a:rPr lang="en-AU" sz="1800" dirty="0">
                <a:latin typeface="Arial" panose="020B0604020202020204" pitchFamily="34" charset="0"/>
              </a:rPr>
              <a:t>Key sample unit features support explicit teaching, assessment and differentiation </a:t>
            </a:r>
          </a:p>
          <a:p>
            <a:pPr marL="342900" indent="-342900">
              <a:spcAft>
                <a:spcPts val="0"/>
              </a:spcAft>
              <a:buFont typeface="Arial" panose="020B0604020202020204" pitchFamily="34" charset="0"/>
              <a:buChar char="•"/>
            </a:pPr>
            <a:r>
              <a:rPr lang="en-AU" sz="1800" dirty="0">
                <a:latin typeface="Arial" panose="020B0604020202020204" pitchFamily="34" charset="0"/>
              </a:rPr>
              <a:t>Support materials will be available for teaching and learning in term 1 2026 including resource lists</a:t>
            </a:r>
          </a:p>
          <a:p>
            <a:pPr marL="342900" indent="-342900">
              <a:spcAft>
                <a:spcPts val="0"/>
              </a:spcAft>
              <a:buFont typeface="Arial" panose="020B0604020202020204" pitchFamily="34" charset="0"/>
              <a:buChar char="•"/>
            </a:pPr>
            <a:r>
              <a:rPr lang="en-AU" sz="1800" dirty="0">
                <a:latin typeface="Arial" panose="020B0604020202020204" pitchFamily="34" charset="0"/>
              </a:rPr>
              <a:t>Vocabulary lists will be available to support EAL/D students and strengthen whole class planning</a:t>
            </a:r>
          </a:p>
          <a:p>
            <a:pPr>
              <a:spcAft>
                <a:spcPts val="0"/>
              </a:spcAft>
            </a:pPr>
            <a:r>
              <a:rPr lang="en-AU" sz="1800" b="1" dirty="0">
                <a:latin typeface="Arial" panose="020B0604020202020204" pitchFamily="34" charset="0"/>
              </a:rPr>
              <a:t>Consider</a:t>
            </a:r>
            <a:r>
              <a:rPr lang="en-AU" sz="1800" dirty="0">
                <a:latin typeface="Arial" panose="020B0604020202020204" pitchFamily="34" charset="0"/>
              </a:rPr>
              <a:t>:</a:t>
            </a:r>
            <a:endParaRPr lang="en-US" sz="1800" dirty="0">
              <a:latin typeface="Arial" panose="020B0604020202020204" pitchFamily="34" charset="0"/>
            </a:endParaRPr>
          </a:p>
          <a:p>
            <a:pPr marL="342900" indent="-342900">
              <a:spcAft>
                <a:spcPts val="0"/>
              </a:spcAft>
              <a:buFont typeface="arial"/>
              <a:buChar char="•"/>
            </a:pPr>
            <a:r>
              <a:rPr lang="en-AU" sz="1800" dirty="0">
                <a:latin typeface="Arial" panose="020B0604020202020204" pitchFamily="34" charset="0"/>
              </a:rPr>
              <a:t>How will you identify next steps for 2026 at year and stage levels including actions for leaders and teachers?</a:t>
            </a:r>
          </a:p>
        </p:txBody>
      </p:sp>
    </p:spTree>
    <p:extLst>
      <p:ext uri="{BB962C8B-B14F-4D97-AF65-F5344CB8AC3E}">
        <p14:creationId xmlns:p14="http://schemas.microsoft.com/office/powerpoint/2010/main" val="422179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4FC161-4BB3-60B6-FB8D-E9A9E619CA57}"/>
              </a:ext>
            </a:extLst>
          </p:cNvPr>
          <p:cNvSpPr>
            <a:spLocks noGrp="1"/>
          </p:cNvSpPr>
          <p:nvPr>
            <p:ph type="ctrTitle"/>
          </p:nvPr>
        </p:nvSpPr>
        <p:spPr>
          <a:xfrm>
            <a:off x="583544" y="3963385"/>
            <a:ext cx="6746171" cy="939966"/>
          </a:xfrm>
        </p:spPr>
        <p:txBody>
          <a:bodyPr/>
          <a:lstStyle/>
          <a:p>
            <a:r>
              <a:rPr lang="en-US"/>
              <a:t>Contact us</a:t>
            </a:r>
            <a:endParaRPr lang="en-AU"/>
          </a:p>
        </p:txBody>
      </p:sp>
      <p:sp>
        <p:nvSpPr>
          <p:cNvPr id="17" name="Text Placeholder 16">
            <a:extLst>
              <a:ext uri="{FF2B5EF4-FFF2-40B4-BE49-F238E27FC236}">
                <a16:creationId xmlns:a16="http://schemas.microsoft.com/office/drawing/2014/main" id="{53A9BDEE-02EB-4EBF-2A84-074E7D8878C9}"/>
              </a:ext>
            </a:extLst>
          </p:cNvPr>
          <p:cNvSpPr>
            <a:spLocks noGrp="1"/>
          </p:cNvSpPr>
          <p:nvPr>
            <p:ph type="body" sz="quarter" idx="4294967295"/>
          </p:nvPr>
        </p:nvSpPr>
        <p:spPr>
          <a:xfrm>
            <a:off x="583544" y="4858269"/>
            <a:ext cx="7210627" cy="530680"/>
          </a:xfrm>
        </p:spPr>
        <p:txBody>
          <a:bodyPr/>
          <a:lstStyle/>
          <a:p>
            <a:r>
              <a:rPr lang="en-AU" sz="2800" dirty="0">
                <a:solidFill>
                  <a:schemeClr val="accent4"/>
                </a:solidFill>
                <a:latin typeface="Arial" panose="020B0604020202020204" pitchFamily="34" charset="0"/>
              </a:rPr>
              <a:t>Primary Curriculum Statewide Staffroom</a:t>
            </a:r>
          </a:p>
        </p:txBody>
      </p:sp>
      <p:sp>
        <p:nvSpPr>
          <p:cNvPr id="16" name="Text Placeholder 15">
            <a:extLst>
              <a:ext uri="{FF2B5EF4-FFF2-40B4-BE49-F238E27FC236}">
                <a16:creationId xmlns:a16="http://schemas.microsoft.com/office/drawing/2014/main" id="{8C135A8B-C546-4129-197C-C4A2341AFF37}"/>
              </a:ext>
            </a:extLst>
          </p:cNvPr>
          <p:cNvSpPr>
            <a:spLocks noGrp="1"/>
          </p:cNvSpPr>
          <p:nvPr>
            <p:ph type="body" sz="quarter" idx="11"/>
          </p:nvPr>
        </p:nvSpPr>
        <p:spPr>
          <a:xfrm>
            <a:off x="583543" y="5602218"/>
            <a:ext cx="6746171" cy="392034"/>
          </a:xfrm>
        </p:spPr>
        <p:txBody>
          <a:bodyPr/>
          <a:lstStyle/>
          <a:p>
            <a:r>
              <a:rPr lang="en-AU" sz="2800">
                <a:solidFill>
                  <a:schemeClr val="bg1"/>
                </a:solidFill>
                <a:hlinkClick r:id="rId3">
                  <a:extLst>
                    <a:ext uri="{A12FA001-AC4F-418D-AE19-62706E023703}">
                      <ahyp:hlinkClr xmlns:ahyp="http://schemas.microsoft.com/office/drawing/2018/hyperlinkcolor" val="tx"/>
                    </a:ext>
                  </a:extLst>
                </a:hlinkClick>
              </a:rPr>
              <a:t>primarycurriculum@det.nsw.edu.au</a:t>
            </a:r>
            <a:endParaRPr lang="en-AU" sz="2800">
              <a:solidFill>
                <a:schemeClr val="bg1"/>
              </a:solidFill>
            </a:endParaRPr>
          </a:p>
        </p:txBody>
      </p:sp>
      <p:pic>
        <p:nvPicPr>
          <p:cNvPr id="2" name="Picture 1" descr="A QR code to the enrolment page to join the statewide staffroom.">
            <a:extLst>
              <a:ext uri="{FF2B5EF4-FFF2-40B4-BE49-F238E27FC236}">
                <a16:creationId xmlns:a16="http://schemas.microsoft.com/office/drawing/2014/main" id="{63A864C2-564C-74EC-00D3-82279AE834C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82858" y="2394838"/>
            <a:ext cx="3625598" cy="3599414"/>
          </a:xfrm>
          <a:prstGeom prst="roundRect">
            <a:avLst>
              <a:gd name="adj" fmla="val 2713"/>
            </a:avLst>
          </a:prstGeom>
        </p:spPr>
      </p:pic>
    </p:spTree>
    <p:extLst>
      <p:ext uri="{BB962C8B-B14F-4D97-AF65-F5344CB8AC3E}">
        <p14:creationId xmlns:p14="http://schemas.microsoft.com/office/powerpoint/2010/main" val="282262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ea typeface="+mn-ea"/>
                <a:cs typeface="+mn-cs"/>
              </a:rPr>
              <a:t> </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428999"/>
            <a:ext cx="11832000" cy="2927351"/>
          </a:xfrm>
        </p:spPr>
        <p:txBody>
          <a:bodyPr/>
          <a:lstStyle/>
          <a:p>
            <a:r>
              <a:rPr lang="en-AU" u="sng" dirty="0">
                <a:hlinkClick r:id="rId5"/>
              </a:rPr>
              <a:t>Creative Arts K–6 Syllabus</a:t>
            </a:r>
            <a:r>
              <a:rPr lang="en-AU" dirty="0"/>
              <a:t> © NSW Education Standards Authority (NESA) for and on behalf of the Crown in right of the State of New South Wales, 2024.</a:t>
            </a:r>
          </a:p>
          <a:p>
            <a:r>
              <a:rPr lang="en-AU" u="sng" dirty="0">
                <a:hlinkClick r:id="rId6"/>
              </a:rPr>
              <a:t>Human Society and its Environment K–6 Syllabus</a:t>
            </a:r>
            <a:r>
              <a:rPr lang="en-AU" dirty="0"/>
              <a:t> © NSW Education Standards Authority (NESA) for and on behalf of the Crown in right of the State of New South Wales, 2024.</a:t>
            </a:r>
          </a:p>
          <a:p>
            <a:r>
              <a:rPr lang="en-AU" u="sng" dirty="0">
                <a:hlinkClick r:id="rId7"/>
              </a:rPr>
              <a:t>Personal Development, Health and Physical Education K–6 Syllabus</a:t>
            </a:r>
            <a:r>
              <a:rPr lang="en-AU" dirty="0"/>
              <a:t> @ NSW Education Standards Authority (NESA) for and on behalf of the Crown in right of the State of New South Wales, 2024. </a:t>
            </a:r>
          </a:p>
          <a:p>
            <a:r>
              <a:rPr lang="en-AU" u="sng" dirty="0">
                <a:hlinkClick r:id="rId8"/>
              </a:rPr>
              <a:t>Science and Technology K–6 Syllabus</a:t>
            </a:r>
            <a:r>
              <a:rPr lang="en-AU" dirty="0"/>
              <a:t> © NSW Education Standards Authority (NESA) for and on behalf of the Crown in right of the State of New South Wales, 2024.</a:t>
            </a:r>
          </a:p>
          <a:p>
            <a:r>
              <a:rPr lang="en-GB" dirty="0"/>
              <a:t>NSW Education Standards Authority (NESA) (2025) </a:t>
            </a:r>
            <a:r>
              <a:rPr lang="en-AU" u="sng" dirty="0">
                <a:hlinkClick r:id="rId9"/>
              </a:rPr>
              <a:t>Teaching resources | Syllabus support | NSW Curriculum | NSW Education Standards Authority</a:t>
            </a:r>
            <a:r>
              <a:rPr lang="en-GB" dirty="0"/>
              <a:t>, NESA website, accessed 7 August 2025.</a:t>
            </a:r>
            <a:endParaRPr lang="en-AU" dirty="0"/>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115</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84A9A-A642-DEEC-90B8-4E5EDB99F31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C02A1-704F-DDAA-B2E1-86EF60DF564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116</a:t>
            </a:fld>
            <a:endParaRPr lang="en-AU"/>
          </a:p>
        </p:txBody>
      </p:sp>
      <p:sp>
        <p:nvSpPr>
          <p:cNvPr id="3" name="Title 2">
            <a:extLst>
              <a:ext uri="{FF2B5EF4-FFF2-40B4-BE49-F238E27FC236}">
                <a16:creationId xmlns:a16="http://schemas.microsoft.com/office/drawing/2014/main" id="{F774F223-94F5-9BD8-116B-D9188CADB1BD}"/>
              </a:ext>
            </a:extLst>
          </p:cNvPr>
          <p:cNvSpPr>
            <a:spLocks noGrp="1"/>
          </p:cNvSpPr>
          <p:nvPr>
            <p:ph type="title"/>
          </p:nvPr>
        </p:nvSpPr>
        <p:spPr/>
        <p:txBody>
          <a:bodyPr/>
          <a:lstStyle/>
          <a:p>
            <a:r>
              <a:rPr lang="en-AU" dirty="0"/>
              <a:t>References (2)</a:t>
            </a:r>
          </a:p>
        </p:txBody>
      </p:sp>
      <p:sp>
        <p:nvSpPr>
          <p:cNvPr id="4" name="Content Placeholder 3">
            <a:extLst>
              <a:ext uri="{FF2B5EF4-FFF2-40B4-BE49-F238E27FC236}">
                <a16:creationId xmlns:a16="http://schemas.microsoft.com/office/drawing/2014/main" id="{CC0B2301-A34F-AF55-9A0B-19E8E406815A}"/>
              </a:ext>
            </a:extLst>
          </p:cNvPr>
          <p:cNvSpPr>
            <a:spLocks noGrp="1"/>
          </p:cNvSpPr>
          <p:nvPr>
            <p:ph idx="1"/>
          </p:nvPr>
        </p:nvSpPr>
        <p:spPr/>
        <p:txBody>
          <a:bodyPr/>
          <a:lstStyle/>
          <a:p>
            <a:r>
              <a:rPr lang="en-AU" dirty="0"/>
              <a:t>State of New South Wales (Department of Education) (2025) </a:t>
            </a:r>
            <a:r>
              <a:rPr lang="en-AU" u="sng" dirty="0">
                <a:hlinkClick r:id="rId2"/>
              </a:rPr>
              <a:t> Creative arts K-6 sample scope and sequence</a:t>
            </a:r>
            <a:r>
              <a:rPr lang="en-AU" dirty="0"/>
              <a:t> </a:t>
            </a:r>
            <a:r>
              <a:rPr lang="en-GB" dirty="0"/>
              <a:t>[website],accessed on 7</a:t>
            </a:r>
            <a:r>
              <a:rPr lang="en-GB" baseline="30000" dirty="0"/>
              <a:t> </a:t>
            </a:r>
            <a:r>
              <a:rPr lang="en-AU" dirty="0"/>
              <a:t>August 2025. </a:t>
            </a:r>
          </a:p>
          <a:p>
            <a:r>
              <a:rPr lang="en-AU" dirty="0"/>
              <a:t>State of New South Wales (Department of Education) (2025) </a:t>
            </a:r>
            <a:r>
              <a:rPr lang="en-AU" u="sng" dirty="0">
                <a:hlinkClick r:id="rId3"/>
              </a:rPr>
              <a:t>HSIE K-6 sample scope and sequence</a:t>
            </a:r>
            <a:r>
              <a:rPr lang="en-AU" dirty="0"/>
              <a:t> </a:t>
            </a:r>
            <a:r>
              <a:rPr lang="en-GB" dirty="0"/>
              <a:t>[website],accessed on 7</a:t>
            </a:r>
            <a:r>
              <a:rPr lang="en-GB" baseline="30000" dirty="0"/>
              <a:t> </a:t>
            </a:r>
            <a:r>
              <a:rPr lang="en-AU" dirty="0"/>
              <a:t>August 2025. </a:t>
            </a:r>
          </a:p>
          <a:p>
            <a:r>
              <a:rPr lang="en-AU" dirty="0"/>
              <a:t>State of New South Wales (Department of Education) (2025) </a:t>
            </a:r>
            <a:r>
              <a:rPr lang="en-AU" u="sng" dirty="0">
                <a:hlinkClick r:id="rId4"/>
              </a:rPr>
              <a:t> PDHPE K-6 sample scope and sequence</a:t>
            </a:r>
            <a:r>
              <a:rPr lang="en-AU" dirty="0"/>
              <a:t> </a:t>
            </a:r>
            <a:r>
              <a:rPr lang="en-GB" dirty="0"/>
              <a:t>[website], accessed on 7</a:t>
            </a:r>
            <a:r>
              <a:rPr lang="en-GB" baseline="30000" dirty="0"/>
              <a:t> </a:t>
            </a:r>
            <a:r>
              <a:rPr lang="en-AU" dirty="0"/>
              <a:t>August 2025. </a:t>
            </a:r>
          </a:p>
          <a:p>
            <a:r>
              <a:rPr lang="en-AU" dirty="0"/>
              <a:t>State of New South Wales (Department of Education) (2025) </a:t>
            </a:r>
            <a:r>
              <a:rPr lang="en-AU" u="sng" dirty="0">
                <a:hlinkClick r:id="rId5"/>
              </a:rPr>
              <a:t>Science and technology K-6 sample scope and sequence</a:t>
            </a:r>
            <a:r>
              <a:rPr lang="en-AU" dirty="0"/>
              <a:t> </a:t>
            </a:r>
            <a:r>
              <a:rPr lang="en-GB" dirty="0"/>
              <a:t>[website],accessed on 7</a:t>
            </a:r>
            <a:r>
              <a:rPr lang="en-GB" baseline="30000" dirty="0"/>
              <a:t> </a:t>
            </a:r>
            <a:r>
              <a:rPr lang="en-AU" dirty="0"/>
              <a:t>August 2025</a:t>
            </a:r>
          </a:p>
        </p:txBody>
      </p:sp>
    </p:spTree>
    <p:extLst>
      <p:ext uri="{BB962C8B-B14F-4D97-AF65-F5344CB8AC3E}">
        <p14:creationId xmlns:p14="http://schemas.microsoft.com/office/powerpoint/2010/main" val="106382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hlinkClick r:id="rId2">
                  <a:extLst>
                    <a:ext uri="{A12FA001-AC4F-418D-AE19-62706E023703}">
                      <ahyp:hlinkClr xmlns:ahyp="http://schemas.microsoft.com/office/drawing/2018/hyperlinkcolor" val="tx"/>
                    </a:ext>
                  </a:extLst>
                </a:hlinkClick>
              </a:rPr>
              <a:t>© State of New South Wales (Department of Education), 2025</a:t>
            </a:r>
            <a:endParaRPr lang="en-AU"/>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latin typeface="Arial" panose="020B0604020202020204" pitchFamily="34" charset="0"/>
              </a:rPr>
              <a:t>The copyright material published in this resource is subject to the </a:t>
            </a:r>
            <a:r>
              <a:rPr lang="en-AU" sz="1200" i="1" dirty="0">
                <a:solidFill>
                  <a:schemeClr val="bg1"/>
                </a:solidFill>
                <a:latin typeface="Arial" panose="020B0604020202020204" pitchFamily="34" charset="0"/>
              </a:rPr>
              <a:t>Copyright Act 1968</a:t>
            </a:r>
            <a:r>
              <a:rPr lang="en-AU" sz="1200" dirty="0">
                <a:solidFill>
                  <a:schemeClr val="bg1"/>
                </a:solidFill>
                <a:latin typeface="Arial" panose="020B0604020202020204" pitchFamily="34" charset="0"/>
              </a:rPr>
              <a:t> (</a:t>
            </a:r>
            <a:r>
              <a:rPr lang="en-AU" sz="1200" dirty="0" err="1">
                <a:solidFill>
                  <a:schemeClr val="bg1"/>
                </a:solidFill>
                <a:latin typeface="Arial" panose="020B0604020202020204" pitchFamily="34" charset="0"/>
              </a:rPr>
              <a:t>Cth</a:t>
            </a:r>
            <a:r>
              <a:rPr lang="en-AU" sz="1200" dirty="0">
                <a:solidFill>
                  <a:schemeClr val="bg1"/>
                </a:solidFill>
                <a:latin typeface="Arial" panose="020B0604020202020204" pitchFamily="34" charset="0"/>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latin typeface="Arial" panose="020B0604020202020204" pitchFamily="34" charset="0"/>
              </a:rPr>
              <a:t>Copyright material available in this resource and owned by the NSW Department of Education is licensed under a </a:t>
            </a:r>
            <a:r>
              <a:rPr lang="en-AU" sz="1200" dirty="0">
                <a:solidFill>
                  <a:schemeClr val="accent4"/>
                </a:solidFill>
                <a:latin typeface="Arial" panose="020B0604020202020204" pitchFamily="34" charset="0"/>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latin typeface="Arial" panose="020B0604020202020204" pitchFamily="34" charset="0"/>
              </a:rPr>
              <a:t>.</a:t>
            </a:r>
          </a:p>
          <a:p>
            <a:pPr algn="l">
              <a:lnSpc>
                <a:spcPct val="150000"/>
              </a:lnSpc>
              <a:spcAft>
                <a:spcPts val="600"/>
              </a:spcAft>
            </a:pPr>
            <a:r>
              <a:rPr lang="en-AU" sz="1200" dirty="0">
                <a:solidFill>
                  <a:schemeClr val="bg1"/>
                </a:solidFill>
                <a:latin typeface="Arial" panose="020B0604020202020204" pitchFamily="34" charset="0"/>
              </a:rPr>
              <a:t>This license allows you to share and adapt the material for any purpose, even commercially.</a:t>
            </a:r>
          </a:p>
          <a:p>
            <a:pPr algn="l">
              <a:lnSpc>
                <a:spcPct val="150000"/>
              </a:lnSpc>
              <a:spcAft>
                <a:spcPts val="600"/>
              </a:spcAft>
            </a:pPr>
            <a:r>
              <a:rPr lang="en-AU" sz="1200" dirty="0">
                <a:solidFill>
                  <a:schemeClr val="bg1"/>
                </a:solidFill>
                <a:latin typeface="Arial" panose="020B0604020202020204" pitchFamily="34" charset="0"/>
              </a:rPr>
              <a:t>Attribution should be given to © State of New South Wales (Department of Education), 2025.</a:t>
            </a:r>
          </a:p>
          <a:p>
            <a:pPr algn="l">
              <a:lnSpc>
                <a:spcPct val="150000"/>
              </a:lnSpc>
            </a:pPr>
            <a:r>
              <a:rPr lang="en-AU" sz="1200" dirty="0">
                <a:solidFill>
                  <a:schemeClr val="bg1"/>
                </a:solidFill>
                <a:latin typeface="Arial" panose="020B0604020202020204" pitchFamily="34" charset="0"/>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latin typeface="Arial" panose="020B0604020202020204" pitchFamily="34" charset="0"/>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latin typeface="Arial" panose="020B0604020202020204" pitchFamily="34" charset="0"/>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Arial" panose="020B0604020202020204" pitchFamily="34" charset="0"/>
              </a:rPr>
              <a:t>Links to third-party material and websites</a:t>
            </a:r>
          </a:p>
          <a:p>
            <a:pPr algn="l">
              <a:lnSpc>
                <a:spcPct val="150000"/>
              </a:lnSpc>
              <a:spcAft>
                <a:spcPts val="600"/>
              </a:spcAft>
            </a:pPr>
            <a:r>
              <a:rPr lang="en-AU" sz="1200" dirty="0">
                <a:solidFill>
                  <a:schemeClr val="bg1"/>
                </a:solidFill>
                <a:latin typeface="Arial" panose="020B0604020202020204" pitchFamily="34" charset="0"/>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latin typeface="Arial" panose="020B0604020202020204" pitchFamily="34" charset="0"/>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latin typeface="Arial" panose="020B0604020202020204" pitchFamily="34" charset="0"/>
              </a:rPr>
              <a:t>Copyright Act 1968 (</a:t>
            </a:r>
            <a:r>
              <a:rPr lang="en-AU" sz="1200" i="1" dirty="0" err="1">
                <a:solidFill>
                  <a:schemeClr val="bg1"/>
                </a:solidFill>
                <a:latin typeface="Arial" panose="020B0604020202020204" pitchFamily="34" charset="0"/>
              </a:rPr>
              <a:t>Cth</a:t>
            </a:r>
            <a:r>
              <a:rPr lang="en-AU" sz="1200" i="1" dirty="0">
                <a:solidFill>
                  <a:schemeClr val="bg1"/>
                </a:solidFill>
                <a:latin typeface="Arial" panose="020B0604020202020204" pitchFamily="34" charset="0"/>
              </a:rPr>
              <a:t>). </a:t>
            </a:r>
            <a:r>
              <a:rPr lang="en-AU" sz="1200" dirty="0">
                <a:solidFill>
                  <a:schemeClr val="bg1"/>
                </a:solidFill>
                <a:latin typeface="Arial" panose="020B0604020202020204" pitchFamily="34" charset="0"/>
              </a:rPr>
              <a:t>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9D2F8-8040-151D-F99A-E6475779422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C27EB0-2553-2BC4-BA0E-C295B596104F}"/>
              </a:ext>
            </a:extLst>
          </p:cNvPr>
          <p:cNvSpPr>
            <a:spLocks noGrp="1"/>
          </p:cNvSpPr>
          <p:nvPr>
            <p:ph type="title"/>
          </p:nvPr>
        </p:nvSpPr>
        <p:spPr/>
        <p:txBody>
          <a:bodyPr/>
          <a:lstStyle/>
          <a:p>
            <a:r>
              <a:rPr lang="en-AU" dirty="0"/>
              <a:t>Key features of the lesson structure (2)</a:t>
            </a:r>
          </a:p>
        </p:txBody>
      </p:sp>
      <p:sp>
        <p:nvSpPr>
          <p:cNvPr id="6" name="Text Placeholder 5">
            <a:extLst>
              <a:ext uri="{FF2B5EF4-FFF2-40B4-BE49-F238E27FC236}">
                <a16:creationId xmlns:a16="http://schemas.microsoft.com/office/drawing/2014/main" id="{180D8231-6BDC-12C7-13A4-8FF9A99181CC}"/>
              </a:ext>
            </a:extLst>
          </p:cNvPr>
          <p:cNvSpPr>
            <a:spLocks noGrp="1"/>
          </p:cNvSpPr>
          <p:nvPr>
            <p:ph type="body" sz="quarter" idx="18"/>
          </p:nvPr>
        </p:nvSpPr>
        <p:spPr/>
        <p:txBody>
          <a:bodyPr/>
          <a:lstStyle/>
          <a:p>
            <a:r>
              <a:rPr lang="en-AU"/>
              <a:t>Beginning the lesson</a:t>
            </a:r>
          </a:p>
        </p:txBody>
      </p:sp>
      <p:pic>
        <p:nvPicPr>
          <p:cNvPr id="8" name="Picture 7">
            <a:extLst>
              <a:ext uri="{FF2B5EF4-FFF2-40B4-BE49-F238E27FC236}">
                <a16:creationId xmlns:a16="http://schemas.microsoft.com/office/drawing/2014/main" id="{ABE07FF0-9A44-D745-905C-896101AF88A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08000" y="1607664"/>
            <a:ext cx="4513597" cy="4482915"/>
          </a:xfrm>
          <a:prstGeom prst="rect">
            <a:avLst/>
          </a:prstGeom>
          <a:ln>
            <a:no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C7CC1B5B-92C8-E3CE-16CE-3C32BC3AED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32840" y="1607664"/>
            <a:ext cx="5951160" cy="1291663"/>
          </a:xfrm>
          <a:prstGeom prst="rect">
            <a:avLst/>
          </a:prstGeom>
          <a:ln>
            <a:no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1BE95E3-1613-CC10-1CD5-BF1CB0D8065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5532840" y="3050785"/>
            <a:ext cx="5951160" cy="3164435"/>
          </a:xfrm>
          <a:prstGeom prst="rect">
            <a:avLst/>
          </a:prstGeom>
          <a:ln>
            <a:no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75314014-C7CA-A53A-02E9-2264A5124908}"/>
              </a:ext>
            </a:extLst>
          </p:cNvPr>
          <p:cNvSpPr/>
          <p:nvPr/>
        </p:nvSpPr>
        <p:spPr>
          <a:xfrm>
            <a:off x="7204613" y="6282481"/>
            <a:ext cx="4527505" cy="46703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lang="en-AU" sz="1600" dirty="0">
                <a:solidFill>
                  <a:schemeClr val="bg2">
                    <a:lumMod val="50000"/>
                  </a:schemeClr>
                </a:solidFill>
                <a:latin typeface="Arial" panose="020B0604020202020204" pitchFamily="34" charset="0"/>
              </a:rPr>
              <a:t>Science and Technology – Stage 2 – Unit 1</a:t>
            </a:r>
            <a:endParaRPr kumimoji="0" lang="en-AU" sz="1600" b="0" i="0" u="none" strike="noStrike" kern="1200" cap="none" spc="0" normalizeH="0" baseline="0" noProof="0" dirty="0">
              <a:ln>
                <a:noFill/>
              </a:ln>
              <a:solidFill>
                <a:schemeClr val="bg2">
                  <a:lumMod val="50000"/>
                </a:schemeClr>
              </a:solidFill>
              <a:effectLst/>
              <a:uLnTx/>
              <a:uFillTx/>
              <a:latin typeface="Arial" panose="020B0604020202020204" pitchFamily="34" charset="0"/>
            </a:endParaRPr>
          </a:p>
        </p:txBody>
      </p:sp>
      <p:sp>
        <p:nvSpPr>
          <p:cNvPr id="2" name="Slide Number Placeholder 1">
            <a:extLst>
              <a:ext uri="{FF2B5EF4-FFF2-40B4-BE49-F238E27FC236}">
                <a16:creationId xmlns:a16="http://schemas.microsoft.com/office/drawing/2014/main" id="{F706D2CD-FCB3-835A-8487-7150478F828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2009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D40AE-0751-ED6E-FE45-E4C4E4EF929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A9E48-BF49-7D72-BF33-18F78F0FCF09}"/>
              </a:ext>
            </a:extLst>
          </p:cNvPr>
          <p:cNvSpPr>
            <a:spLocks noGrp="1"/>
          </p:cNvSpPr>
          <p:nvPr>
            <p:ph type="title"/>
          </p:nvPr>
        </p:nvSpPr>
        <p:spPr/>
        <p:txBody>
          <a:bodyPr/>
          <a:lstStyle/>
          <a:p>
            <a:r>
              <a:rPr lang="en-AU" dirty="0"/>
              <a:t>Key features of the lesson structure (3)</a:t>
            </a:r>
          </a:p>
        </p:txBody>
      </p:sp>
      <p:sp>
        <p:nvSpPr>
          <p:cNvPr id="6" name="Text Placeholder 5">
            <a:extLst>
              <a:ext uri="{FF2B5EF4-FFF2-40B4-BE49-F238E27FC236}">
                <a16:creationId xmlns:a16="http://schemas.microsoft.com/office/drawing/2014/main" id="{88E2AC8E-1F26-C472-4A84-292B0D9D7771}"/>
              </a:ext>
            </a:extLst>
          </p:cNvPr>
          <p:cNvSpPr>
            <a:spLocks noGrp="1"/>
          </p:cNvSpPr>
          <p:nvPr>
            <p:ph type="body" sz="quarter" idx="18"/>
          </p:nvPr>
        </p:nvSpPr>
        <p:spPr/>
        <p:txBody>
          <a:bodyPr/>
          <a:lstStyle/>
          <a:p>
            <a:r>
              <a:rPr lang="en-AU"/>
              <a:t>Core lesson</a:t>
            </a:r>
          </a:p>
        </p:txBody>
      </p:sp>
      <p:pic>
        <p:nvPicPr>
          <p:cNvPr id="5" name="Picture 4">
            <a:extLst>
              <a:ext uri="{FF2B5EF4-FFF2-40B4-BE49-F238E27FC236}">
                <a16:creationId xmlns:a16="http://schemas.microsoft.com/office/drawing/2014/main" id="{582F1294-6133-5D58-7540-B30DAC3D4FA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032" y="1540023"/>
            <a:ext cx="3937000" cy="4694652"/>
          </a:xfrm>
          <a:prstGeom prst="rect">
            <a:avLst/>
          </a:prstGeom>
          <a:ln>
            <a:no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F3521786-5752-EC8D-B47A-5C8CEE95B28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4095" y="1516226"/>
            <a:ext cx="2869874" cy="4658740"/>
          </a:xfrm>
          <a:prstGeom prst="rect">
            <a:avLst/>
          </a:prstGeom>
          <a:ln>
            <a:no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C6643D85-73D3-7907-493A-49E33D79FCF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6830" y="1516227"/>
            <a:ext cx="3570202" cy="4658739"/>
          </a:xfrm>
          <a:prstGeom prst="rect">
            <a:avLst/>
          </a:prstGeom>
          <a:ln>
            <a:no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324B15FB-76AC-9B45-429E-7BFF66689FEF}"/>
              </a:ext>
            </a:extLst>
          </p:cNvPr>
          <p:cNvSpPr/>
          <p:nvPr/>
        </p:nvSpPr>
        <p:spPr>
          <a:xfrm>
            <a:off x="7204613" y="6282481"/>
            <a:ext cx="4527505" cy="46703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lang="en-AU" sz="1600" dirty="0">
                <a:solidFill>
                  <a:schemeClr val="bg2">
                    <a:lumMod val="50000"/>
                  </a:schemeClr>
                </a:solidFill>
                <a:latin typeface="Arial" panose="020B0604020202020204" pitchFamily="34" charset="0"/>
              </a:rPr>
              <a:t>Science and Technology – Stage 2 – Unit 1</a:t>
            </a:r>
            <a:endParaRPr kumimoji="0" lang="en-AU" sz="1600" b="0" i="0" u="none" strike="noStrike" kern="1200" cap="none" spc="0" normalizeH="0" baseline="0" noProof="0" dirty="0">
              <a:ln>
                <a:noFill/>
              </a:ln>
              <a:solidFill>
                <a:schemeClr val="bg2">
                  <a:lumMod val="50000"/>
                </a:schemeClr>
              </a:solidFill>
              <a:effectLst/>
              <a:uLnTx/>
              <a:uFillTx/>
              <a:latin typeface="Arial" panose="020B0604020202020204" pitchFamily="34" charset="0"/>
            </a:endParaRPr>
          </a:p>
        </p:txBody>
      </p:sp>
      <p:sp>
        <p:nvSpPr>
          <p:cNvPr id="2" name="Slide Number Placeholder 1">
            <a:extLst>
              <a:ext uri="{FF2B5EF4-FFF2-40B4-BE49-F238E27FC236}">
                <a16:creationId xmlns:a16="http://schemas.microsoft.com/office/drawing/2014/main" id="{7044C8C6-47C4-E9AA-3A75-2573C9641E0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112977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76418-C911-4E36-270F-7E8738CF8F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4EDE26-D303-6069-3E4A-15A4AE646D12}"/>
              </a:ext>
            </a:extLst>
          </p:cNvPr>
          <p:cNvSpPr>
            <a:spLocks noGrp="1"/>
          </p:cNvSpPr>
          <p:nvPr>
            <p:ph type="title"/>
          </p:nvPr>
        </p:nvSpPr>
        <p:spPr/>
        <p:txBody>
          <a:bodyPr/>
          <a:lstStyle/>
          <a:p>
            <a:r>
              <a:rPr lang="en-AU" dirty="0"/>
              <a:t>Key features of the lesson structure (4)</a:t>
            </a:r>
          </a:p>
        </p:txBody>
      </p:sp>
      <p:sp>
        <p:nvSpPr>
          <p:cNvPr id="6" name="Text Placeholder 5">
            <a:extLst>
              <a:ext uri="{FF2B5EF4-FFF2-40B4-BE49-F238E27FC236}">
                <a16:creationId xmlns:a16="http://schemas.microsoft.com/office/drawing/2014/main" id="{794C9CB3-4B68-F84E-191D-5B0F19DF48A8}"/>
              </a:ext>
            </a:extLst>
          </p:cNvPr>
          <p:cNvSpPr>
            <a:spLocks noGrp="1"/>
          </p:cNvSpPr>
          <p:nvPr>
            <p:ph type="body" sz="quarter" idx="18"/>
          </p:nvPr>
        </p:nvSpPr>
        <p:spPr/>
        <p:txBody>
          <a:bodyPr/>
          <a:lstStyle/>
          <a:p>
            <a:r>
              <a:rPr lang="en-AU"/>
              <a:t>Differentiation and Assessment </a:t>
            </a:r>
          </a:p>
        </p:txBody>
      </p:sp>
      <p:pic>
        <p:nvPicPr>
          <p:cNvPr id="1028" name="Picture 4">
            <a:extLst>
              <a:ext uri="{FF2B5EF4-FFF2-40B4-BE49-F238E27FC236}">
                <a16:creationId xmlns:a16="http://schemas.microsoft.com/office/drawing/2014/main" id="{8EDC40AF-DA17-8ED2-B685-B62451646CD7}"/>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45300" y="3187700"/>
            <a:ext cx="4475926" cy="234427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17773DE-B5C4-8047-0AA8-E288C9B07D9F}"/>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a:fillRect/>
          </a:stretch>
        </p:blipFill>
        <p:spPr bwMode="auto">
          <a:xfrm>
            <a:off x="892659" y="3187700"/>
            <a:ext cx="5701693" cy="230008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71FBE0E-79C3-C441-F6FB-3F4DB9B5817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14</a:t>
            </a:fld>
            <a:endParaRPr lang="en-AU"/>
          </a:p>
        </p:txBody>
      </p:sp>
      <p:sp>
        <p:nvSpPr>
          <p:cNvPr id="3" name="Rectangle: Rounded Corners 2">
            <a:extLst>
              <a:ext uri="{FF2B5EF4-FFF2-40B4-BE49-F238E27FC236}">
                <a16:creationId xmlns:a16="http://schemas.microsoft.com/office/drawing/2014/main" id="{E6000656-4CEC-A7A5-0C0F-2D73ED50862C}"/>
              </a:ext>
            </a:extLst>
          </p:cNvPr>
          <p:cNvSpPr/>
          <p:nvPr/>
        </p:nvSpPr>
        <p:spPr>
          <a:xfrm>
            <a:off x="2699846" y="1773069"/>
            <a:ext cx="6538308" cy="811679"/>
          </a:xfrm>
          <a:prstGeom prst="roundRect">
            <a:avLst>
              <a:gd name="adj" fmla="val 8134"/>
            </a:avLst>
          </a:prstGeom>
          <a:solidFill>
            <a:schemeClr val="accent3"/>
          </a:solidFill>
        </p:spPr>
        <p:style>
          <a:lnRef idx="1">
            <a:schemeClr val="accent4"/>
          </a:lnRef>
          <a:fillRef idx="3">
            <a:schemeClr val="accent4"/>
          </a:fillRef>
          <a:effectRef idx="2">
            <a:schemeClr val="accent4"/>
          </a:effectRef>
          <a:fontRef idx="minor">
            <a:schemeClr val="lt1"/>
          </a:fontRef>
        </p:style>
        <p:txBody>
          <a:bodyPr lIns="216000" rIns="180000" rtlCol="0" anchor="t"/>
          <a:lstStyle/>
          <a:p>
            <a:pPr algn="ctr" defTabSz="902186">
              <a:lnSpc>
                <a:spcPct val="150000"/>
              </a:lnSpc>
              <a:spcAft>
                <a:spcPts val="888"/>
              </a:spcAft>
            </a:pPr>
            <a:r>
              <a:rPr lang="en-AU" sz="2664" b="1" dirty="0">
                <a:solidFill>
                  <a:schemeClr val="accent1"/>
                </a:solidFill>
                <a:latin typeface="Arial" panose="020B0604020202020204" pitchFamily="34" charset="0"/>
              </a:rPr>
              <a:t>PDHPE Stage 3 – Unit 1</a:t>
            </a:r>
          </a:p>
        </p:txBody>
      </p:sp>
    </p:spTree>
    <p:extLst>
      <p:ext uri="{BB962C8B-B14F-4D97-AF65-F5344CB8AC3E}">
        <p14:creationId xmlns:p14="http://schemas.microsoft.com/office/powerpoint/2010/main" val="74920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C973F-7D76-7DBF-69FC-FD99DC0560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7411EE-885A-79CC-819D-18B8674EB42D}"/>
              </a:ext>
            </a:extLst>
          </p:cNvPr>
          <p:cNvSpPr>
            <a:spLocks noGrp="1"/>
          </p:cNvSpPr>
          <p:nvPr>
            <p:ph type="title"/>
          </p:nvPr>
        </p:nvSpPr>
        <p:spPr/>
        <p:txBody>
          <a:bodyPr/>
          <a:lstStyle/>
          <a:p>
            <a:r>
              <a:rPr lang="en-AU" dirty="0"/>
              <a:t>Key features of the lesson structure (5)</a:t>
            </a:r>
          </a:p>
        </p:txBody>
      </p:sp>
      <p:sp>
        <p:nvSpPr>
          <p:cNvPr id="6" name="Text Placeholder 5">
            <a:extLst>
              <a:ext uri="{FF2B5EF4-FFF2-40B4-BE49-F238E27FC236}">
                <a16:creationId xmlns:a16="http://schemas.microsoft.com/office/drawing/2014/main" id="{8C5FC6C8-53F8-B83C-ED6B-DE14D1B996FA}"/>
              </a:ext>
            </a:extLst>
          </p:cNvPr>
          <p:cNvSpPr>
            <a:spLocks noGrp="1"/>
          </p:cNvSpPr>
          <p:nvPr>
            <p:ph type="body" sz="quarter" idx="18"/>
          </p:nvPr>
        </p:nvSpPr>
        <p:spPr/>
        <p:txBody>
          <a:bodyPr/>
          <a:lstStyle/>
          <a:p>
            <a:r>
              <a:rPr lang="en-AU"/>
              <a:t>Concluding the lesson</a:t>
            </a:r>
          </a:p>
        </p:txBody>
      </p:sp>
      <p:sp>
        <p:nvSpPr>
          <p:cNvPr id="3" name="Rectangle: Rounded Corners 2">
            <a:extLst>
              <a:ext uri="{FF2B5EF4-FFF2-40B4-BE49-F238E27FC236}">
                <a16:creationId xmlns:a16="http://schemas.microsoft.com/office/drawing/2014/main" id="{5EDD2325-B18B-2F56-2D97-93BBC0C382FD}"/>
              </a:ext>
            </a:extLst>
          </p:cNvPr>
          <p:cNvSpPr/>
          <p:nvPr/>
        </p:nvSpPr>
        <p:spPr>
          <a:xfrm>
            <a:off x="2699846" y="1773069"/>
            <a:ext cx="6538308" cy="811679"/>
          </a:xfrm>
          <a:prstGeom prst="roundRect">
            <a:avLst>
              <a:gd name="adj" fmla="val 8134"/>
            </a:avLst>
          </a:prstGeom>
          <a:solidFill>
            <a:schemeClr val="accent3"/>
          </a:solidFill>
        </p:spPr>
        <p:style>
          <a:lnRef idx="1">
            <a:schemeClr val="accent4"/>
          </a:lnRef>
          <a:fillRef idx="3">
            <a:schemeClr val="accent4"/>
          </a:fillRef>
          <a:effectRef idx="2">
            <a:schemeClr val="accent4"/>
          </a:effectRef>
          <a:fontRef idx="minor">
            <a:schemeClr val="lt1"/>
          </a:fontRef>
        </p:style>
        <p:txBody>
          <a:bodyPr lIns="216000" rIns="180000" rtlCol="0" anchor="t"/>
          <a:lstStyle/>
          <a:p>
            <a:pPr algn="ctr" defTabSz="902186">
              <a:lnSpc>
                <a:spcPct val="150000"/>
              </a:lnSpc>
              <a:spcAft>
                <a:spcPts val="888"/>
              </a:spcAft>
            </a:pPr>
            <a:r>
              <a:rPr lang="en-AU" sz="2664" b="1" dirty="0">
                <a:solidFill>
                  <a:schemeClr val="accent1"/>
                </a:solidFill>
                <a:latin typeface="Arial" panose="020B0604020202020204" pitchFamily="34" charset="0"/>
              </a:rPr>
              <a:t>HSIE Stage 1 – Unit 1</a:t>
            </a:r>
          </a:p>
        </p:txBody>
      </p:sp>
      <p:pic>
        <p:nvPicPr>
          <p:cNvPr id="5" name="Picture 4">
            <a:extLst>
              <a:ext uri="{FF2B5EF4-FFF2-40B4-BE49-F238E27FC236}">
                <a16:creationId xmlns:a16="http://schemas.microsoft.com/office/drawing/2014/main" id="{060D6EDA-6337-3078-5F53-1F15A1611D6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9846" y="2970281"/>
            <a:ext cx="6538308" cy="2905199"/>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473825C1-C92D-251D-8ED8-F8910E255C82}"/>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147283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4C72C-E381-55D6-DCD4-977457D605C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2CA3F5E-8DA2-4832-0EB1-2644828C45C8}"/>
              </a:ext>
            </a:extLst>
          </p:cNvPr>
          <p:cNvSpPr>
            <a:spLocks noGrp="1"/>
          </p:cNvSpPr>
          <p:nvPr>
            <p:ph type="title"/>
          </p:nvPr>
        </p:nvSpPr>
        <p:spPr/>
        <p:txBody>
          <a:bodyPr/>
          <a:lstStyle/>
          <a:p>
            <a:r>
              <a:rPr lang="en-AU"/>
              <a:t>Optional assessments</a:t>
            </a:r>
          </a:p>
        </p:txBody>
      </p:sp>
      <p:sp>
        <p:nvSpPr>
          <p:cNvPr id="8" name="Text Placeholder 7">
            <a:extLst>
              <a:ext uri="{FF2B5EF4-FFF2-40B4-BE49-F238E27FC236}">
                <a16:creationId xmlns:a16="http://schemas.microsoft.com/office/drawing/2014/main" id="{3B4D2EAB-8ADA-8D14-9493-121F634D416F}"/>
              </a:ext>
            </a:extLst>
          </p:cNvPr>
          <p:cNvSpPr>
            <a:spLocks noGrp="1"/>
          </p:cNvSpPr>
          <p:nvPr>
            <p:ph type="body" sz="quarter" idx="18"/>
          </p:nvPr>
        </p:nvSpPr>
        <p:spPr/>
        <p:txBody>
          <a:bodyPr/>
          <a:lstStyle/>
          <a:p>
            <a:r>
              <a:rPr lang="en-AU" dirty="0"/>
              <a:t>Opportunities for real-time feedback</a:t>
            </a:r>
          </a:p>
        </p:txBody>
      </p:sp>
      <p:pic>
        <p:nvPicPr>
          <p:cNvPr id="11" name="Picture 10">
            <a:extLst>
              <a:ext uri="{FF2B5EF4-FFF2-40B4-BE49-F238E27FC236}">
                <a16:creationId xmlns:a16="http://schemas.microsoft.com/office/drawing/2014/main" id="{CEE8BA2F-0E68-7473-D556-086EFDA2A89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1097" y="1405669"/>
            <a:ext cx="5539107" cy="1158209"/>
          </a:xfrm>
          <a:prstGeom prst="rect">
            <a:avLst/>
          </a:prstGeom>
        </p:spPr>
      </p:pic>
      <p:sp>
        <p:nvSpPr>
          <p:cNvPr id="5" name="Rectangle: Rounded Corners 4">
            <a:extLst>
              <a:ext uri="{FF2B5EF4-FFF2-40B4-BE49-F238E27FC236}">
                <a16:creationId xmlns:a16="http://schemas.microsoft.com/office/drawing/2014/main" id="{B783B840-0A81-C239-2B3A-0BD7DA1D7B58}"/>
              </a:ext>
            </a:extLst>
          </p:cNvPr>
          <p:cNvSpPr/>
          <p:nvPr/>
        </p:nvSpPr>
        <p:spPr>
          <a:xfrm>
            <a:off x="348001" y="2677012"/>
            <a:ext cx="7005300" cy="3838987"/>
          </a:xfrm>
          <a:prstGeom prst="roundRect">
            <a:avLst>
              <a:gd name="adj" fmla="val 4737"/>
            </a:avLst>
          </a:prstGeom>
          <a:solidFill>
            <a:schemeClr val="accent6"/>
          </a:solidFill>
          <a:ln>
            <a:noFill/>
          </a:ln>
        </p:spPr>
        <p:style>
          <a:lnRef idx="2">
            <a:schemeClr val="accent6">
              <a:shade val="15000"/>
            </a:schemeClr>
          </a:lnRef>
          <a:fillRef idx="1">
            <a:schemeClr val="accent6"/>
          </a:fillRef>
          <a:effectRef idx="0">
            <a:schemeClr val="accent6"/>
          </a:effectRef>
          <a:fontRef idx="minor">
            <a:schemeClr val="lt1"/>
          </a:fontRef>
        </p:style>
        <p:txBody>
          <a:bodyPr lIns="180000" rtlCol="0" anchor="ctr"/>
          <a:lstStyle/>
          <a:p>
            <a:pPr>
              <a:lnSpc>
                <a:spcPct val="150000"/>
              </a:lnSpc>
              <a:spcAft>
                <a:spcPts val="600"/>
              </a:spcAft>
            </a:pPr>
            <a:r>
              <a:rPr lang="en-AU" sz="1600" b="1" dirty="0">
                <a:solidFill>
                  <a:srgbClr val="000000"/>
                </a:solidFill>
                <a:effectLst/>
                <a:latin typeface="Arial" panose="020B0604020202020204" pitchFamily="34" charset="0"/>
                <a:ea typeface="Calibri" panose="020F0502020204030204" pitchFamily="34" charset="0"/>
              </a:rPr>
              <a:t>Optional assessment</a:t>
            </a:r>
            <a:r>
              <a:rPr lang="en-AU" sz="1600" dirty="0">
                <a:solidFill>
                  <a:srgbClr val="000000"/>
                </a:solidFill>
                <a:effectLst/>
                <a:latin typeface="Arial" panose="020B0604020202020204" pitchFamily="34" charset="0"/>
                <a:ea typeface="Calibri" panose="020F0502020204030204" pitchFamily="34" charset="0"/>
              </a:rPr>
              <a:t>: </a:t>
            </a:r>
            <a:r>
              <a:rPr lang="en-AU" sz="1600" b="1" dirty="0">
                <a:solidFill>
                  <a:srgbClr val="000000"/>
                </a:solidFill>
                <a:effectLst/>
                <a:latin typeface="Arial" panose="020B0604020202020204" pitchFamily="34" charset="0"/>
                <a:ea typeface="Calibri" panose="020F0502020204030204" pitchFamily="34" charset="0"/>
              </a:rPr>
              <a:t>Creative arts Early Stage 1 – Unit 1 – Lesson 5</a:t>
            </a:r>
          </a:p>
          <a:p>
            <a:pPr>
              <a:lnSpc>
                <a:spcPct val="150000"/>
              </a:lnSpc>
              <a:spcAft>
                <a:spcPts val="600"/>
              </a:spcAft>
            </a:pPr>
            <a:r>
              <a:rPr lang="en-AU" sz="1600" dirty="0">
                <a:solidFill>
                  <a:srgbClr val="000000"/>
                </a:solidFill>
                <a:effectLst/>
                <a:latin typeface="Arial" panose="020B0604020202020204" pitchFamily="34" charset="0"/>
                <a:ea typeface="Calibri" panose="020F0502020204030204" pitchFamily="34" charset="0"/>
              </a:rPr>
              <a:t>Observe students during the movement stations activity to assess students’ ability to:</a:t>
            </a:r>
          </a:p>
          <a:p>
            <a:pPr marL="285750" indent="-285750">
              <a:lnSpc>
                <a:spcPct val="150000"/>
              </a:lnSpc>
              <a:spcAft>
                <a:spcPts val="600"/>
              </a:spcAft>
              <a:buFont typeface="Arial" panose="020B0604020202020204" pitchFamily="34" charset="0"/>
              <a:buChar char="•"/>
            </a:pPr>
            <a:r>
              <a:rPr lang="en-AU" sz="1600" dirty="0">
                <a:solidFill>
                  <a:srgbClr val="000000"/>
                </a:solidFill>
                <a:latin typeface="Arial" panose="020B0604020202020204" pitchFamily="34" charset="0"/>
                <a:ea typeface="Calibri" panose="020F0502020204030204" pitchFamily="34" charset="0"/>
              </a:rPr>
              <a:t>travel from one station to another using locomotor movements</a:t>
            </a:r>
          </a:p>
          <a:p>
            <a:pPr marL="285750" indent="-285750">
              <a:lnSpc>
                <a:spcPct val="150000"/>
              </a:lnSpc>
              <a:spcAft>
                <a:spcPts val="600"/>
              </a:spcAft>
              <a:buFont typeface="Arial" panose="020B0604020202020204" pitchFamily="34" charset="0"/>
              <a:buChar char="•"/>
            </a:pPr>
            <a:r>
              <a:rPr lang="en-AU" sz="1600" dirty="0">
                <a:solidFill>
                  <a:srgbClr val="000000"/>
                </a:solidFill>
                <a:latin typeface="Arial" panose="020B0604020202020204" pitchFamily="34" charset="0"/>
                <a:ea typeface="Calibri" panose="020F0502020204030204" pitchFamily="34" charset="0"/>
              </a:rPr>
              <a:t>create dance steps</a:t>
            </a:r>
          </a:p>
          <a:p>
            <a:pPr>
              <a:lnSpc>
                <a:spcPct val="150000"/>
              </a:lnSpc>
              <a:spcAft>
                <a:spcPts val="600"/>
              </a:spcAft>
            </a:pPr>
            <a:r>
              <a:rPr lang="en-AU" sz="1600" dirty="0">
                <a:solidFill>
                  <a:srgbClr val="000000"/>
                </a:solidFill>
                <a:latin typeface="Arial" panose="020B0604020202020204" pitchFamily="34" charset="0"/>
                <a:ea typeface="Calibri" panose="020F0502020204030204" pitchFamily="34" charset="0"/>
              </a:rPr>
              <a:t>This task provides evidence of student learning aligned to the success criteria. It assesses students’ ability to explore and make shapes and movements with their bodies.</a:t>
            </a:r>
          </a:p>
        </p:txBody>
      </p:sp>
      <p:sp>
        <p:nvSpPr>
          <p:cNvPr id="15" name="Rectangle: Rounded Corners 14">
            <a:extLst>
              <a:ext uri="{FF2B5EF4-FFF2-40B4-BE49-F238E27FC236}">
                <a16:creationId xmlns:a16="http://schemas.microsoft.com/office/drawing/2014/main" id="{5DF5446D-56B8-A107-9496-623CBEC1EA4E}"/>
              </a:ext>
            </a:extLst>
          </p:cNvPr>
          <p:cNvSpPr/>
          <p:nvPr/>
        </p:nvSpPr>
        <p:spPr>
          <a:xfrm>
            <a:off x="7594600" y="2677012"/>
            <a:ext cx="4249399" cy="1453878"/>
          </a:xfrm>
          <a:prstGeom prst="round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lang="en-AU" sz="1600" dirty="0">
                <a:solidFill>
                  <a:srgbClr val="22272B"/>
                </a:solidFill>
                <a:latin typeface="Arial" panose="020B0604020202020204" pitchFamily="34" charset="0"/>
              </a:rPr>
              <a:t>Optional assessments help identify gaps in student learning and misconceptions</a:t>
            </a:r>
            <a:r>
              <a:rPr kumimoji="0" lang="en-AU" sz="1600" b="0" i="0" u="none" strike="noStrike" kern="1200" cap="none" spc="0" normalizeH="0" baseline="0" noProof="0" dirty="0">
                <a:ln>
                  <a:noFill/>
                </a:ln>
                <a:solidFill>
                  <a:srgbClr val="22272B"/>
                </a:solidFill>
                <a:effectLst/>
                <a:uLnTx/>
                <a:uFillTx/>
                <a:latin typeface="Arial" panose="020B0604020202020204" pitchFamily="34" charset="0"/>
              </a:rPr>
              <a:t>.</a:t>
            </a:r>
          </a:p>
        </p:txBody>
      </p:sp>
      <p:sp>
        <p:nvSpPr>
          <p:cNvPr id="13" name="Rectangle: Rounded Corners 12">
            <a:extLst>
              <a:ext uri="{FF2B5EF4-FFF2-40B4-BE49-F238E27FC236}">
                <a16:creationId xmlns:a16="http://schemas.microsoft.com/office/drawing/2014/main" id="{AF8A18D9-8823-559B-96C7-9FCA5A9790F5}"/>
              </a:ext>
            </a:extLst>
          </p:cNvPr>
          <p:cNvSpPr/>
          <p:nvPr/>
        </p:nvSpPr>
        <p:spPr>
          <a:xfrm>
            <a:off x="7594599" y="4343400"/>
            <a:ext cx="4249400" cy="2154600"/>
          </a:xfrm>
          <a:prstGeom prst="roundRect">
            <a:avLst>
              <a:gd name="adj" fmla="val 10253"/>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They guide teaching decisions by providing a way to check student understanding at the lesson level and plan the next steps in teaching.</a:t>
            </a:r>
          </a:p>
        </p:txBody>
      </p:sp>
      <p:sp>
        <p:nvSpPr>
          <p:cNvPr id="4" name="Slide Number Placeholder 3">
            <a:extLst>
              <a:ext uri="{FF2B5EF4-FFF2-40B4-BE49-F238E27FC236}">
                <a16:creationId xmlns:a16="http://schemas.microsoft.com/office/drawing/2014/main" id="{FD199E3C-225C-5340-2887-749D3B2720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158351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8AC0-2962-7943-533A-056DF89F0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7B722B-A996-7834-8B18-9A74CBBDB499}"/>
              </a:ext>
            </a:extLst>
          </p:cNvPr>
          <p:cNvSpPr>
            <a:spLocks noGrp="1"/>
          </p:cNvSpPr>
          <p:nvPr>
            <p:ph type="title"/>
          </p:nvPr>
        </p:nvSpPr>
        <p:spPr/>
        <p:txBody>
          <a:bodyPr/>
          <a:lstStyle/>
          <a:p>
            <a:r>
              <a:rPr lang="en-US" dirty="0"/>
              <a:t>Creating written texts in CHPS K–6</a:t>
            </a:r>
          </a:p>
        </p:txBody>
      </p:sp>
      <p:grpSp>
        <p:nvGrpSpPr>
          <p:cNvPr id="3" name="Group 2">
            <a:extLst>
              <a:ext uri="{FF2B5EF4-FFF2-40B4-BE49-F238E27FC236}">
                <a16:creationId xmlns:a16="http://schemas.microsoft.com/office/drawing/2014/main" id="{FBBF8A1A-A9FD-6563-511D-487091F2FD56}"/>
              </a:ext>
              <a:ext uri="{C183D7F6-B498-43B3-948B-1728B52AA6E4}">
                <adec:decorative xmlns:adec="http://schemas.microsoft.com/office/drawing/2017/decorative" val="1"/>
              </a:ext>
            </a:extLst>
          </p:cNvPr>
          <p:cNvGrpSpPr/>
          <p:nvPr/>
        </p:nvGrpSpPr>
        <p:grpSpPr>
          <a:xfrm>
            <a:off x="360000" y="1183101"/>
            <a:ext cx="8719879" cy="5314899"/>
            <a:chOff x="1403287" y="1201101"/>
            <a:chExt cx="8719879" cy="5314899"/>
          </a:xfrm>
        </p:grpSpPr>
        <p:pic>
          <p:nvPicPr>
            <p:cNvPr id="14" name="Picture 13">
              <a:extLst>
                <a:ext uri="{FF2B5EF4-FFF2-40B4-BE49-F238E27FC236}">
                  <a16:creationId xmlns:a16="http://schemas.microsoft.com/office/drawing/2014/main" id="{0BBF7E5E-7705-2610-A319-9BD64D185B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3287" y="1201101"/>
              <a:ext cx="8719879" cy="5314899"/>
            </a:xfrm>
            <a:prstGeom prst="rect">
              <a:avLst/>
            </a:prstGeom>
            <a:ln>
              <a:noFill/>
            </a:ln>
            <a:effectLst/>
          </p:spPr>
        </p:pic>
        <p:sp>
          <p:nvSpPr>
            <p:cNvPr id="16" name="Rectangle 15">
              <a:extLst>
                <a:ext uri="{FF2B5EF4-FFF2-40B4-BE49-F238E27FC236}">
                  <a16:creationId xmlns:a16="http://schemas.microsoft.com/office/drawing/2014/main" id="{593F1FB7-65A7-BCE6-37BF-DAD7BC095AC0}"/>
                </a:ext>
              </a:extLst>
            </p:cNvPr>
            <p:cNvSpPr/>
            <p:nvPr/>
          </p:nvSpPr>
          <p:spPr>
            <a:xfrm>
              <a:off x="2371388" y="1485714"/>
              <a:ext cx="3649166" cy="31001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6F5ABF27-11BB-03BE-45EC-1DEAB85DA481}"/>
              </a:ext>
            </a:extLst>
          </p:cNvPr>
          <p:cNvSpPr txBox="1"/>
          <p:nvPr/>
        </p:nvSpPr>
        <p:spPr>
          <a:xfrm>
            <a:off x="4699000" y="3721995"/>
            <a:ext cx="7145000" cy="2590980"/>
          </a:xfrm>
          <a:prstGeom prst="wedgeRoundRectCallout">
            <a:avLst>
              <a:gd name="adj1" fmla="val -87721"/>
              <a:gd name="adj2" fmla="val -33558"/>
              <a:gd name="adj3" fmla="val 16667"/>
            </a:avLst>
          </a:prstGeom>
          <a:solidFill>
            <a:schemeClr val="accent6"/>
          </a:solidFill>
        </p:spPr>
        <p:txBody>
          <a:bodyPr wrap="square" lIns="180000" tIns="0" rIns="180000" bIns="0" rtlCol="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“Creating written texts is a way of organising thoughts, explaining thinking and making connections within and across learning areas. The learning areas provide meaningful content for writing beyond the subject of English.”</a:t>
            </a:r>
            <a:r>
              <a:rPr kumimoji="0" lang="en-AU" sz="1800" b="0" i="0" u="none" strike="noStrike" kern="1200" cap="none" spc="0" normalizeH="0" noProof="0" dirty="0">
                <a:ln>
                  <a:noFill/>
                </a:ln>
                <a:solidFill>
                  <a:srgbClr val="002664"/>
                </a:solidFill>
                <a:effectLst/>
                <a:uLnTx/>
                <a:uFillTx/>
                <a:latin typeface="Arial" panose="020B0604020202020204" pitchFamily="34" charset="0"/>
                <a:ea typeface="+mn-ea"/>
                <a:cs typeface="+mn-cs"/>
              </a:rPr>
              <a:t> – </a:t>
            </a:r>
            <a:r>
              <a:rPr kumimoji="0" lang="en-AU" sz="1800" b="0"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NESA</a:t>
            </a:r>
          </a:p>
        </p:txBody>
      </p:sp>
      <p:sp>
        <p:nvSpPr>
          <p:cNvPr id="4" name="Slide Number Placeholder 3">
            <a:extLst>
              <a:ext uri="{FF2B5EF4-FFF2-40B4-BE49-F238E27FC236}">
                <a16:creationId xmlns:a16="http://schemas.microsoft.com/office/drawing/2014/main" id="{7E8798F5-B43A-B509-DCC3-044309E5D81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pitchFamily="34"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712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2E9CA-18A7-F324-8385-D1BD68D1A7B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C7CA38-6E0D-8BF9-4C54-A16FF4E74367}"/>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2" name="Title 1">
            <a:extLst>
              <a:ext uri="{FF2B5EF4-FFF2-40B4-BE49-F238E27FC236}">
                <a16:creationId xmlns:a16="http://schemas.microsoft.com/office/drawing/2014/main" id="{145BD910-9189-51D3-AE90-40CCC9EA8C6A}"/>
              </a:ext>
            </a:extLst>
          </p:cNvPr>
          <p:cNvSpPr>
            <a:spLocks noGrp="1"/>
          </p:cNvSpPr>
          <p:nvPr>
            <p:ph type="title"/>
          </p:nvPr>
        </p:nvSpPr>
        <p:spPr/>
        <p:txBody>
          <a:bodyPr anchor="t">
            <a:normAutofit/>
          </a:bodyPr>
          <a:lstStyle/>
          <a:p>
            <a:r>
              <a:rPr lang="en-AU"/>
              <a:t>Creating written text</a:t>
            </a:r>
          </a:p>
        </p:txBody>
      </p:sp>
      <p:sp>
        <p:nvSpPr>
          <p:cNvPr id="5" name="Text Placeholder 4">
            <a:extLst>
              <a:ext uri="{FF2B5EF4-FFF2-40B4-BE49-F238E27FC236}">
                <a16:creationId xmlns:a16="http://schemas.microsoft.com/office/drawing/2014/main" id="{66F5166D-506D-2A3B-9E24-2357F0F70457}"/>
              </a:ext>
            </a:extLst>
          </p:cNvPr>
          <p:cNvSpPr>
            <a:spLocks noGrp="1"/>
          </p:cNvSpPr>
          <p:nvPr>
            <p:ph type="body" sz="quarter" idx="18"/>
          </p:nvPr>
        </p:nvSpPr>
        <p:spPr/>
        <p:txBody>
          <a:bodyPr anchor="b">
            <a:normAutofit fontScale="85000" lnSpcReduction="10000"/>
          </a:bodyPr>
          <a:lstStyle/>
          <a:p>
            <a:pPr>
              <a:lnSpc>
                <a:spcPct val="140000"/>
              </a:lnSpc>
            </a:pPr>
            <a:r>
              <a:rPr lang="en-AU" dirty="0"/>
              <a:t>PDHPE Stage 3 Unit 1</a:t>
            </a:r>
          </a:p>
        </p:txBody>
      </p:sp>
      <p:sp>
        <p:nvSpPr>
          <p:cNvPr id="10" name="Content Placeholder 2">
            <a:extLst>
              <a:ext uri="{FF2B5EF4-FFF2-40B4-BE49-F238E27FC236}">
                <a16:creationId xmlns:a16="http://schemas.microsoft.com/office/drawing/2014/main" id="{17DE0A0E-23B6-009E-1449-5AF1294BC75B}"/>
              </a:ext>
            </a:extLst>
          </p:cNvPr>
          <p:cNvSpPr>
            <a:spLocks noGrp="1"/>
          </p:cNvSpPr>
          <p:nvPr>
            <p:ph idx="4294967295"/>
          </p:nvPr>
        </p:nvSpPr>
        <p:spPr>
          <a:xfrm>
            <a:off x="360000" y="3429000"/>
            <a:ext cx="5964600" cy="2633416"/>
          </a:xfrm>
          <a:prstGeom prst="roundRect">
            <a:avLst>
              <a:gd name="adj" fmla="val 4291"/>
            </a:avLst>
          </a:prstGeom>
          <a:solidFill>
            <a:schemeClr val="accent6"/>
          </a:solidFill>
        </p:spPr>
        <p:txBody>
          <a:bodyPr lIns="180000" tIns="180000" rIns="180000" bIns="180000" anchor="ctr" anchorCtr="1"/>
          <a:lstStyle/>
          <a:p>
            <a:pPr>
              <a:spcAft>
                <a:spcPts val="0"/>
              </a:spcAft>
            </a:pPr>
            <a:r>
              <a:rPr lang="en-AU" sz="1800" b="1" dirty="0"/>
              <a:t>PH3-CWT-01   </a:t>
            </a:r>
            <a:endParaRPr lang="en-AU" sz="1800" dirty="0"/>
          </a:p>
          <a:p>
            <a:pPr>
              <a:spcAft>
                <a:spcPts val="0"/>
              </a:spcAft>
            </a:pPr>
            <a:r>
              <a:rPr lang="en-AU" sz="1800" dirty="0"/>
              <a:t>creating written texts supports understanding of health, safety and wellbeing</a:t>
            </a:r>
          </a:p>
          <a:p>
            <a:pPr>
              <a:spcAft>
                <a:spcPts val="0"/>
              </a:spcAft>
            </a:pPr>
            <a:r>
              <a:rPr lang="en-AU" sz="1800" b="1" dirty="0"/>
              <a:t>PH3-IHW-01</a:t>
            </a:r>
            <a:endParaRPr lang="en-AU" sz="1800" dirty="0"/>
          </a:p>
          <a:p>
            <a:pPr>
              <a:spcAft>
                <a:spcPts val="0"/>
              </a:spcAft>
            </a:pPr>
            <a:r>
              <a:rPr lang="en-AU" sz="1800" dirty="0"/>
              <a:t>changes and factors can promote a positive identity</a:t>
            </a:r>
          </a:p>
        </p:txBody>
      </p:sp>
      <p:pic>
        <p:nvPicPr>
          <p:cNvPr id="11" name="Picture 10">
            <a:extLst>
              <a:ext uri="{FF2B5EF4-FFF2-40B4-BE49-F238E27FC236}">
                <a16:creationId xmlns:a16="http://schemas.microsoft.com/office/drawing/2014/main" id="{FF1EF0FC-439A-E575-53C6-DABF2F4EE89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5108" y="1620673"/>
            <a:ext cx="3194383" cy="1556755"/>
          </a:xfrm>
          <a:prstGeom prst="rect">
            <a:avLst/>
          </a:prstGeom>
        </p:spPr>
      </p:pic>
      <p:sp>
        <p:nvSpPr>
          <p:cNvPr id="8" name="Content Placeholder 2">
            <a:extLst>
              <a:ext uri="{FF2B5EF4-FFF2-40B4-BE49-F238E27FC236}">
                <a16:creationId xmlns:a16="http://schemas.microsoft.com/office/drawing/2014/main" id="{B89B2F07-28CB-5333-4AD4-B572CDDA8A0A}"/>
              </a:ext>
            </a:extLst>
          </p:cNvPr>
          <p:cNvSpPr txBox="1">
            <a:spLocks/>
          </p:cNvSpPr>
          <p:nvPr/>
        </p:nvSpPr>
        <p:spPr>
          <a:xfrm>
            <a:off x="6591300" y="2626937"/>
            <a:ext cx="5240700" cy="3435479"/>
          </a:xfrm>
          <a:prstGeom prst="roundRect">
            <a:avLst>
              <a:gd name="adj" fmla="val 4291"/>
            </a:avLst>
          </a:prstGeom>
          <a:solidFill>
            <a:schemeClr val="accent6"/>
          </a:solidFill>
        </p:spPr>
        <p:txBody>
          <a:bodyPr vert="horz" lIns="180000" tIns="180000" rIns="180000" bIns="180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b="1" dirty="0">
                <a:latin typeface="Arial" panose="020B0604020202020204" pitchFamily="34" charset="0"/>
              </a:rPr>
              <a:t>Activity</a:t>
            </a:r>
            <a:r>
              <a:rPr lang="en-US" dirty="0">
                <a:latin typeface="Arial" panose="020B0604020202020204" pitchFamily="34" charset="0"/>
              </a:rPr>
              <a:t>: </a:t>
            </a:r>
          </a:p>
          <a:p>
            <a:pPr marL="285750" indent="-285750">
              <a:spcAft>
                <a:spcPts val="0"/>
              </a:spcAft>
              <a:buFont typeface="Arial" panose="020B0604020202020204" pitchFamily="34" charset="0"/>
              <a:buChar char="•"/>
            </a:pPr>
            <a:r>
              <a:rPr lang="en-US" dirty="0">
                <a:latin typeface="Arial" panose="020B0604020202020204" pitchFamily="34" charset="0"/>
              </a:rPr>
              <a:t>Create a mind map to determine who or what was an influence on their personal wellbeing and how it impacted them.</a:t>
            </a:r>
          </a:p>
          <a:p>
            <a:pPr marL="285750" indent="-285750">
              <a:spcAft>
                <a:spcPts val="0"/>
              </a:spcAft>
              <a:buFont typeface="Arial" panose="020B0604020202020204" pitchFamily="34" charset="0"/>
              <a:buChar char="•"/>
            </a:pPr>
            <a:r>
              <a:rPr lang="en-US" dirty="0">
                <a:latin typeface="Arial" panose="020B0604020202020204" pitchFamily="34" charset="0"/>
              </a:rPr>
              <a:t>Reflect on individual mind map</a:t>
            </a:r>
          </a:p>
          <a:p>
            <a:pPr marL="285750" indent="-285750">
              <a:spcAft>
                <a:spcPts val="0"/>
              </a:spcAft>
              <a:buFont typeface="Arial" panose="020B0604020202020204" pitchFamily="34" charset="0"/>
              <a:buChar char="•"/>
            </a:pPr>
            <a:r>
              <a:rPr lang="en-US" dirty="0">
                <a:latin typeface="Arial" panose="020B0604020202020204" pitchFamily="34" charset="0"/>
              </a:rPr>
              <a:t>Use a combination of simple, compound and complex sentences to record reflections. </a:t>
            </a:r>
          </a:p>
        </p:txBody>
      </p:sp>
    </p:spTree>
    <p:extLst>
      <p:ext uri="{BB962C8B-B14F-4D97-AF65-F5344CB8AC3E}">
        <p14:creationId xmlns:p14="http://schemas.microsoft.com/office/powerpoint/2010/main" val="267087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ACE0AB53-9A4A-42FB-9EF0-57C7D72B6638}"/>
              </a:ext>
            </a:extLst>
          </p:cNvPr>
          <p:cNvSpPr txBox="1">
            <a:spLocks noGrp="1"/>
          </p:cNvSpPr>
          <p:nvPr>
            <p:ph type="title"/>
          </p:nvPr>
        </p:nvSpPr>
        <p:spPr>
          <a:xfrm>
            <a:off x="360000" y="360000"/>
            <a:ext cx="105239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ea typeface="+mn-ea"/>
                <a:cs typeface="+mn-cs"/>
              </a:rPr>
              <a:t>Behind the scenes developing the sample units</a:t>
            </a:r>
          </a:p>
        </p:txBody>
      </p:sp>
      <p:sp>
        <p:nvSpPr>
          <p:cNvPr id="21" name="Text Placeholder 20">
            <a:extLst>
              <a:ext uri="{FF2B5EF4-FFF2-40B4-BE49-F238E27FC236}">
                <a16:creationId xmlns:a16="http://schemas.microsoft.com/office/drawing/2014/main" id="{67088ED6-6C1D-D146-457A-1829BC917196}"/>
              </a:ext>
            </a:extLst>
          </p:cNvPr>
          <p:cNvSpPr>
            <a:spLocks noGrp="1"/>
          </p:cNvSpPr>
          <p:nvPr>
            <p:ph type="body" sz="quarter" idx="18"/>
          </p:nvPr>
        </p:nvSpPr>
        <p:spPr>
          <a:xfrm>
            <a:off x="360000" y="995220"/>
            <a:ext cx="10080000" cy="310015"/>
          </a:xfrm>
        </p:spPr>
        <p:txBody>
          <a:bodyPr/>
          <a:lstStyle/>
          <a:p>
            <a:r>
              <a:rPr lang="en-AU" dirty="0"/>
              <a:t>… with students at the centre of all decisions</a:t>
            </a:r>
          </a:p>
        </p:txBody>
      </p:sp>
      <p:grpSp>
        <p:nvGrpSpPr>
          <p:cNvPr id="26" name="Group 25">
            <a:extLst>
              <a:ext uri="{FF2B5EF4-FFF2-40B4-BE49-F238E27FC236}">
                <a16:creationId xmlns:a16="http://schemas.microsoft.com/office/drawing/2014/main" id="{4C66CCCD-A804-F628-8BA9-D4103B08845A}"/>
              </a:ext>
              <a:ext uri="{C183D7F6-B498-43B3-948B-1728B52AA6E4}">
                <adec:decorative xmlns:adec="http://schemas.microsoft.com/office/drawing/2017/decorative" val="1"/>
              </a:ext>
            </a:extLst>
          </p:cNvPr>
          <p:cNvGrpSpPr/>
          <p:nvPr/>
        </p:nvGrpSpPr>
        <p:grpSpPr>
          <a:xfrm>
            <a:off x="242551" y="1557465"/>
            <a:ext cx="3482450" cy="4771894"/>
            <a:chOff x="242551" y="1557465"/>
            <a:chExt cx="3482450" cy="4771894"/>
          </a:xfrm>
        </p:grpSpPr>
        <p:pic>
          <p:nvPicPr>
            <p:cNvPr id="66" name="Graphic 65">
              <a:extLst>
                <a:ext uri="{FF2B5EF4-FFF2-40B4-BE49-F238E27FC236}">
                  <a16:creationId xmlns:a16="http://schemas.microsoft.com/office/drawing/2014/main" id="{FED83169-1ABA-453E-98B4-7C060346DE3F}"/>
                </a:ext>
                <a:ext uri="{C183D7F6-B498-43B3-948B-1728B52AA6E4}">
                  <adec:decorative xmlns:adec="http://schemas.microsoft.com/office/drawing/2017/decorative" val="1"/>
                </a:ext>
              </a:extLst>
            </p:cNvPr>
            <p:cNvPicPr>
              <a:picLocks/>
            </p:cNvPicPr>
            <p:nvPr/>
          </p:nvPicPr>
          <p:blipFill>
            <a:blip cstate="print">
              <a:extLst>
                <a:ext uri="{96DAC541-7B7A-43D3-8B79-37D633B846F1}">
                  <asvg:svgBlip xmlns:asvg="http://schemas.microsoft.com/office/drawing/2016/SVG/main" r:embed="rId3"/>
                </a:ext>
              </a:extLst>
            </a:blip>
            <a:stretch>
              <a:fillRect/>
            </a:stretch>
          </p:blipFill>
          <p:spPr>
            <a:xfrm>
              <a:off x="444383" y="3832433"/>
              <a:ext cx="746479" cy="738664"/>
            </a:xfrm>
            <a:prstGeom prst="rect">
              <a:avLst/>
            </a:prstGeom>
          </p:spPr>
        </p:pic>
        <p:grpSp>
          <p:nvGrpSpPr>
            <p:cNvPr id="40" name="Group 39">
              <a:extLst>
                <a:ext uri="{FF2B5EF4-FFF2-40B4-BE49-F238E27FC236}">
                  <a16:creationId xmlns:a16="http://schemas.microsoft.com/office/drawing/2014/main" id="{FE829DB1-9E6F-03E5-168A-9E41A3482DDA}"/>
                </a:ext>
                <a:ext uri="{C183D7F6-B498-43B3-948B-1728B52AA6E4}">
                  <adec:decorative xmlns:adec="http://schemas.microsoft.com/office/drawing/2017/decorative" val="1"/>
                </a:ext>
              </a:extLst>
            </p:cNvPr>
            <p:cNvGrpSpPr/>
            <p:nvPr/>
          </p:nvGrpSpPr>
          <p:grpSpPr>
            <a:xfrm>
              <a:off x="242551" y="5221791"/>
              <a:ext cx="1119284" cy="1107568"/>
              <a:chOff x="2336858" y="-659667"/>
              <a:chExt cx="1628004" cy="1628004"/>
            </a:xfrm>
          </p:grpSpPr>
          <p:pic>
            <p:nvPicPr>
              <p:cNvPr id="42" name="Graphic 41">
                <a:extLst>
                  <a:ext uri="{FF2B5EF4-FFF2-40B4-BE49-F238E27FC236}">
                    <a16:creationId xmlns:a16="http://schemas.microsoft.com/office/drawing/2014/main" id="{4B2A566B-345F-4231-281B-A9E7A3A5732F}"/>
                  </a:ext>
                </a:extLst>
              </p:cNvPr>
              <p:cNvPicPr>
                <a:picLocks/>
              </p:cNvPicPr>
              <p:nvPr/>
            </p:nvPicPr>
            <p:blipFill>
              <a:blip cstate="print">
                <a:extLst>
                  <a:ext uri="{96DAC541-7B7A-43D3-8B79-37D633B846F1}">
                    <asvg:svgBlip xmlns:asvg="http://schemas.microsoft.com/office/drawing/2016/SVG/main" r:embed="rId3"/>
                  </a:ext>
                </a:extLst>
              </a:blip>
              <a:stretch>
                <a:fillRect/>
              </a:stretch>
            </p:blipFill>
            <p:spPr>
              <a:xfrm>
                <a:off x="2563439" y="-452186"/>
                <a:ext cx="1246945" cy="1246945"/>
              </a:xfrm>
              <a:prstGeom prst="rect">
                <a:avLst/>
              </a:prstGeom>
            </p:spPr>
          </p:pic>
          <p:sp>
            <p:nvSpPr>
              <p:cNvPr id="43" name="Arc 42">
                <a:extLst>
                  <a:ext uri="{FF2B5EF4-FFF2-40B4-BE49-F238E27FC236}">
                    <a16:creationId xmlns:a16="http://schemas.microsoft.com/office/drawing/2014/main" id="{1E4985CF-9E28-4930-E83F-68D46E2CF60D}"/>
                  </a:ext>
                </a:extLst>
              </p:cNvPr>
              <p:cNvSpPr/>
              <p:nvPr/>
            </p:nvSpPr>
            <p:spPr>
              <a:xfrm>
                <a:off x="2336858" y="-659667"/>
                <a:ext cx="1628004" cy="1628004"/>
              </a:xfrm>
              <a:prstGeom prst="arc">
                <a:avLst>
                  <a:gd name="adj1" fmla="val 13037619"/>
                  <a:gd name="adj2" fmla="val 1616065"/>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4" name="Group 23">
              <a:extLst>
                <a:ext uri="{FF2B5EF4-FFF2-40B4-BE49-F238E27FC236}">
                  <a16:creationId xmlns:a16="http://schemas.microsoft.com/office/drawing/2014/main" id="{2F954DF6-2608-1D92-D199-0A50D8102F95}"/>
                </a:ext>
                <a:ext uri="{C183D7F6-B498-43B3-948B-1728B52AA6E4}">
                  <adec:decorative xmlns:adec="http://schemas.microsoft.com/office/drawing/2017/decorative" val="1"/>
                </a:ext>
              </a:extLst>
            </p:cNvPr>
            <p:cNvGrpSpPr/>
            <p:nvPr/>
          </p:nvGrpSpPr>
          <p:grpSpPr>
            <a:xfrm>
              <a:off x="264065" y="1557465"/>
              <a:ext cx="3460936" cy="4561750"/>
              <a:chOff x="264065" y="1557465"/>
              <a:chExt cx="3460936" cy="4561750"/>
            </a:xfrm>
          </p:grpSpPr>
          <p:grpSp>
            <p:nvGrpSpPr>
              <p:cNvPr id="47" name="Group 46">
                <a:extLst>
                  <a:ext uri="{FF2B5EF4-FFF2-40B4-BE49-F238E27FC236}">
                    <a16:creationId xmlns:a16="http://schemas.microsoft.com/office/drawing/2014/main" id="{A2875AD1-3C13-2378-9EE2-B3702C7B07DD}"/>
                  </a:ext>
                </a:extLst>
              </p:cNvPr>
              <p:cNvGrpSpPr/>
              <p:nvPr/>
            </p:nvGrpSpPr>
            <p:grpSpPr>
              <a:xfrm>
                <a:off x="264065" y="1557465"/>
                <a:ext cx="2298667" cy="4561750"/>
                <a:chOff x="4224352" y="849201"/>
                <a:chExt cx="3420996" cy="5946749"/>
              </a:xfrm>
            </p:grpSpPr>
            <p:grpSp>
              <p:nvGrpSpPr>
                <p:cNvPr id="59" name="Group 58">
                  <a:extLst>
                    <a:ext uri="{FF2B5EF4-FFF2-40B4-BE49-F238E27FC236}">
                      <a16:creationId xmlns:a16="http://schemas.microsoft.com/office/drawing/2014/main" id="{D33F1F29-68F4-4C74-AB49-A6F6FAF9FE89}"/>
                    </a:ext>
                  </a:extLst>
                </p:cNvPr>
                <p:cNvGrpSpPr/>
                <p:nvPr/>
              </p:nvGrpSpPr>
              <p:grpSpPr>
                <a:xfrm>
                  <a:off x="5991144" y="1079834"/>
                  <a:ext cx="1107568" cy="1107568"/>
                  <a:chOff x="2336858" y="-659667"/>
                  <a:chExt cx="1628004" cy="1628004"/>
                </a:xfrm>
              </p:grpSpPr>
              <p:pic>
                <p:nvPicPr>
                  <p:cNvPr id="60" name="Graphic 59">
                    <a:extLst>
                      <a:ext uri="{FF2B5EF4-FFF2-40B4-BE49-F238E27FC236}">
                        <a16:creationId xmlns:a16="http://schemas.microsoft.com/office/drawing/2014/main" id="{07D95ACA-4C16-483C-AE62-1DE8B48DBBA6}"/>
                      </a:ext>
                    </a:extLst>
                  </p:cNvPr>
                  <p:cNvPicPr>
                    <a:picLocks/>
                  </p:cNvPicPr>
                  <p:nvPr/>
                </p:nvPicPr>
                <p:blipFill>
                  <a:blip cstate="print">
                    <a:extLst>
                      <a:ext uri="{96DAC541-7B7A-43D3-8B79-37D633B846F1}">
                        <asvg:svgBlip xmlns:asvg="http://schemas.microsoft.com/office/drawing/2016/SVG/main" r:embed="rId4"/>
                      </a:ext>
                    </a:extLst>
                  </a:blip>
                  <a:stretch>
                    <a:fillRect/>
                  </a:stretch>
                </p:blipFill>
                <p:spPr>
                  <a:xfrm>
                    <a:off x="2563439" y="-452186"/>
                    <a:ext cx="1246945" cy="1246945"/>
                  </a:xfrm>
                  <a:prstGeom prst="rect">
                    <a:avLst/>
                  </a:prstGeom>
                </p:spPr>
              </p:pic>
              <p:sp>
                <p:nvSpPr>
                  <p:cNvPr id="61" name="Arc 60">
                    <a:extLst>
                      <a:ext uri="{FF2B5EF4-FFF2-40B4-BE49-F238E27FC236}">
                        <a16:creationId xmlns:a16="http://schemas.microsoft.com/office/drawing/2014/main" id="{631A46AB-1FFA-4354-9FDA-E609E6254663}"/>
                      </a:ext>
                    </a:extLst>
                  </p:cNvPr>
                  <p:cNvSpPr/>
                  <p:nvPr/>
                </p:nvSpPr>
                <p:spPr>
                  <a:xfrm>
                    <a:off x="2336858" y="-659667"/>
                    <a:ext cx="1628004" cy="1628004"/>
                  </a:xfrm>
                  <a:prstGeom prst="arc">
                    <a:avLst>
                      <a:gd name="adj1" fmla="val 13037619"/>
                      <a:gd name="adj2" fmla="val 1616065"/>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4" name="Graphic 3">
                  <a:extLst>
                    <a:ext uri="{FF2B5EF4-FFF2-40B4-BE49-F238E27FC236}">
                      <a16:creationId xmlns:a16="http://schemas.microsoft.com/office/drawing/2014/main" id="{9A8AFB73-278A-461B-8F20-E17011AB8BDE}"/>
                    </a:ext>
                  </a:extLst>
                </p:cNvPr>
                <p:cNvPicPr>
                  <a:picLocks/>
                </p:cNvPicPr>
                <p:nvPr/>
              </p:nvPicPr>
              <p:blipFill>
                <a:blip cstate="print">
                  <a:extLst>
                    <a:ext uri="{96DAC541-7B7A-43D3-8B79-37D633B846F1}">
                      <asvg:svgBlip xmlns:asvg="http://schemas.microsoft.com/office/drawing/2016/SVG/main" r:embed="rId5"/>
                    </a:ext>
                  </a:extLst>
                </a:blip>
                <a:stretch>
                  <a:fillRect/>
                </a:stretch>
              </p:blipFill>
              <p:spPr>
                <a:xfrm>
                  <a:off x="4640058" y="849201"/>
                  <a:ext cx="1699071" cy="1699071"/>
                </a:xfrm>
                <a:prstGeom prst="rect">
                  <a:avLst/>
                </a:prstGeom>
              </p:spPr>
            </p:pic>
            <p:pic>
              <p:nvPicPr>
                <p:cNvPr id="5" name="Graphic 4">
                  <a:extLst>
                    <a:ext uri="{FF2B5EF4-FFF2-40B4-BE49-F238E27FC236}">
                      <a16:creationId xmlns:a16="http://schemas.microsoft.com/office/drawing/2014/main" id="{E68DD13F-0586-4ECF-9B03-C35F8678966A}"/>
                    </a:ext>
                  </a:extLst>
                </p:cNvPr>
                <p:cNvPicPr>
                  <a:picLocks/>
                </p:cNvPicPr>
                <p:nvPr/>
              </p:nvPicPr>
              <p:blipFill>
                <a:blip cstate="print">
                  <a:extLst>
                    <a:ext uri="{96DAC541-7B7A-43D3-8B79-37D633B846F1}">
                      <asvg:svgBlip xmlns:asvg="http://schemas.microsoft.com/office/drawing/2016/SVG/main" r:embed="rId6"/>
                    </a:ext>
                  </a:extLst>
                </a:blip>
                <a:stretch>
                  <a:fillRect/>
                </a:stretch>
              </p:blipFill>
              <p:spPr>
                <a:xfrm>
                  <a:off x="5946277" y="1698737"/>
                  <a:ext cx="1699071" cy="1699071"/>
                </a:xfrm>
                <a:prstGeom prst="rect">
                  <a:avLst/>
                </a:prstGeom>
              </p:spPr>
            </p:pic>
            <p:pic>
              <p:nvPicPr>
                <p:cNvPr id="6" name="Graphic 5">
                  <a:extLst>
                    <a:ext uri="{FF2B5EF4-FFF2-40B4-BE49-F238E27FC236}">
                      <a16:creationId xmlns:a16="http://schemas.microsoft.com/office/drawing/2014/main" id="{FFEBE7AA-EA21-4E53-A9FF-82E38CC13996}"/>
                    </a:ext>
                  </a:extLst>
                </p:cNvPr>
                <p:cNvPicPr>
                  <a:picLocks/>
                </p:cNvPicPr>
                <p:nvPr/>
              </p:nvPicPr>
              <p:blipFill>
                <a:blip cstate="print">
                  <a:extLst>
                    <a:ext uri="{96DAC541-7B7A-43D3-8B79-37D633B846F1}">
                      <asvg:svgBlip xmlns:asvg="http://schemas.microsoft.com/office/drawing/2016/SVG/main" r:embed="rId7"/>
                    </a:ext>
                  </a:extLst>
                </a:blip>
                <a:stretch>
                  <a:fillRect/>
                </a:stretch>
              </p:blipFill>
              <p:spPr>
                <a:xfrm>
                  <a:off x="4640058" y="2548272"/>
                  <a:ext cx="1699071" cy="1699071"/>
                </a:xfrm>
                <a:prstGeom prst="rect">
                  <a:avLst/>
                </a:prstGeom>
              </p:spPr>
            </p:pic>
            <p:pic>
              <p:nvPicPr>
                <p:cNvPr id="7" name="Graphic 6">
                  <a:extLst>
                    <a:ext uri="{FF2B5EF4-FFF2-40B4-BE49-F238E27FC236}">
                      <a16:creationId xmlns:a16="http://schemas.microsoft.com/office/drawing/2014/main" id="{0632D238-5DBC-426D-B8DC-A63F70163336}"/>
                    </a:ext>
                  </a:extLst>
                </p:cNvPr>
                <p:cNvPicPr>
                  <a:picLocks/>
                </p:cNvPicPr>
                <p:nvPr/>
              </p:nvPicPr>
              <p:blipFill>
                <a:blip cstate="print">
                  <a:extLst>
                    <a:ext uri="{96DAC541-7B7A-43D3-8B79-37D633B846F1}">
                      <asvg:svgBlip xmlns:asvg="http://schemas.microsoft.com/office/drawing/2016/SVG/main" r:embed="rId8"/>
                    </a:ext>
                  </a:extLst>
                </a:blip>
                <a:stretch>
                  <a:fillRect/>
                </a:stretch>
              </p:blipFill>
              <p:spPr>
                <a:xfrm>
                  <a:off x="5946277" y="3397808"/>
                  <a:ext cx="1699071" cy="1699071"/>
                </a:xfrm>
                <a:prstGeom prst="rect">
                  <a:avLst/>
                </a:prstGeom>
              </p:spPr>
            </p:pic>
            <p:pic>
              <p:nvPicPr>
                <p:cNvPr id="8" name="Graphic 7">
                  <a:extLst>
                    <a:ext uri="{FF2B5EF4-FFF2-40B4-BE49-F238E27FC236}">
                      <a16:creationId xmlns:a16="http://schemas.microsoft.com/office/drawing/2014/main" id="{98B480AE-7C08-46BE-928D-EB5D6C962C23}"/>
                    </a:ext>
                  </a:extLst>
                </p:cNvPr>
                <p:cNvPicPr>
                  <a:picLocks/>
                </p:cNvPicPr>
                <p:nvPr/>
              </p:nvPicPr>
              <p:blipFill>
                <a:blip cstate="print">
                  <a:extLst>
                    <a:ext uri="{96DAC541-7B7A-43D3-8B79-37D633B846F1}">
                      <asvg:svgBlip xmlns:asvg="http://schemas.microsoft.com/office/drawing/2016/SVG/main" r:embed="rId9"/>
                    </a:ext>
                  </a:extLst>
                </a:blip>
                <a:stretch>
                  <a:fillRect/>
                </a:stretch>
              </p:blipFill>
              <p:spPr>
                <a:xfrm>
                  <a:off x="4640058" y="4247343"/>
                  <a:ext cx="1699071" cy="1699071"/>
                </a:xfrm>
                <a:prstGeom prst="rect">
                  <a:avLst/>
                </a:prstGeom>
              </p:spPr>
            </p:pic>
            <p:pic>
              <p:nvPicPr>
                <p:cNvPr id="9" name="Graphic 8">
                  <a:extLst>
                    <a:ext uri="{FF2B5EF4-FFF2-40B4-BE49-F238E27FC236}">
                      <a16:creationId xmlns:a16="http://schemas.microsoft.com/office/drawing/2014/main" id="{9C0EB7E8-02E1-4266-A9FE-694CAC1B1D7A}"/>
                    </a:ext>
                  </a:extLst>
                </p:cNvPr>
                <p:cNvPicPr>
                  <a:picLocks/>
                </p:cNvPicPr>
                <p:nvPr/>
              </p:nvPicPr>
              <p:blipFill>
                <a:blip cstate="print">
                  <a:extLst>
                    <a:ext uri="{96DAC541-7B7A-43D3-8B79-37D633B846F1}">
                      <asvg:svgBlip xmlns:asvg="http://schemas.microsoft.com/office/drawing/2016/SVG/main" r:embed="rId10"/>
                    </a:ext>
                  </a:extLst>
                </a:blip>
                <a:stretch>
                  <a:fillRect/>
                </a:stretch>
              </p:blipFill>
              <p:spPr>
                <a:xfrm>
                  <a:off x="5946277" y="5096879"/>
                  <a:ext cx="1699071" cy="1699071"/>
                </a:xfrm>
                <a:prstGeom prst="rect">
                  <a:avLst/>
                </a:prstGeom>
              </p:spPr>
            </p:pic>
            <p:sp>
              <p:nvSpPr>
                <p:cNvPr id="11" name="Oval 10">
                  <a:extLst>
                    <a:ext uri="{FF2B5EF4-FFF2-40B4-BE49-F238E27FC236}">
                      <a16:creationId xmlns:a16="http://schemas.microsoft.com/office/drawing/2014/main" id="{EC3AE9C0-35A1-418F-B45D-1F061FD5D449}"/>
                    </a:ext>
                  </a:extLst>
                </p:cNvPr>
                <p:cNvSpPr/>
                <p:nvPr/>
              </p:nvSpPr>
              <p:spPr>
                <a:xfrm>
                  <a:off x="6297986" y="2049081"/>
                  <a:ext cx="998382"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Oval 11">
                  <a:extLst>
                    <a:ext uri="{FF2B5EF4-FFF2-40B4-BE49-F238E27FC236}">
                      <a16:creationId xmlns:a16="http://schemas.microsoft.com/office/drawing/2014/main" id="{B7A58F50-2D24-49E3-9C37-B306992C1A62}"/>
                    </a:ext>
                  </a:extLst>
                </p:cNvPr>
                <p:cNvSpPr/>
                <p:nvPr/>
              </p:nvSpPr>
              <p:spPr>
                <a:xfrm>
                  <a:off x="4978315" y="2873762"/>
                  <a:ext cx="998383"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Oval 12">
                  <a:extLst>
                    <a:ext uri="{FF2B5EF4-FFF2-40B4-BE49-F238E27FC236}">
                      <a16:creationId xmlns:a16="http://schemas.microsoft.com/office/drawing/2014/main" id="{6491D8F3-EF99-44DA-AC95-456475F98354}"/>
                    </a:ext>
                  </a:extLst>
                </p:cNvPr>
                <p:cNvSpPr/>
                <p:nvPr/>
              </p:nvSpPr>
              <p:spPr>
                <a:xfrm>
                  <a:off x="6289956" y="3767710"/>
                  <a:ext cx="998384"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F375B14E-2709-4E72-B33E-C58CE5C2EC37}"/>
                    </a:ext>
                  </a:extLst>
                </p:cNvPr>
                <p:cNvSpPr/>
                <p:nvPr/>
              </p:nvSpPr>
              <p:spPr>
                <a:xfrm>
                  <a:off x="4978314" y="4572833"/>
                  <a:ext cx="998383"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A2C3C05B-00EC-4F7D-8F35-C3B6316141D0}"/>
                    </a:ext>
                  </a:extLst>
                </p:cNvPr>
                <p:cNvSpPr/>
                <p:nvPr/>
              </p:nvSpPr>
              <p:spPr>
                <a:xfrm>
                  <a:off x="6313714" y="5447222"/>
                  <a:ext cx="998383"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3" name="Graphic 52">
                  <a:extLst>
                    <a:ext uri="{FF2B5EF4-FFF2-40B4-BE49-F238E27FC236}">
                      <a16:creationId xmlns:a16="http://schemas.microsoft.com/office/drawing/2014/main" id="{A6EE80CD-829A-4CFC-8FA9-44FBB53FEC5D}"/>
                    </a:ext>
                  </a:extLst>
                </p:cNvPr>
                <p:cNvPicPr>
                  <a:picLocks/>
                </p:cNvPicPr>
                <p:nvPr/>
              </p:nvPicPr>
              <p:blipFill>
                <a:blip cstate="print">
                  <a:extLst>
                    <a:ext uri="{96DAC541-7B7A-43D3-8B79-37D633B846F1}">
                      <asvg:svgBlip xmlns:asvg="http://schemas.microsoft.com/office/drawing/2016/SVG/main" r:embed="rId4"/>
                    </a:ext>
                  </a:extLst>
                </a:blip>
                <a:stretch>
                  <a:fillRect/>
                </a:stretch>
              </p:blipFill>
              <p:spPr>
                <a:xfrm>
                  <a:off x="5461058" y="3878010"/>
                  <a:ext cx="738664" cy="738664"/>
                </a:xfrm>
                <a:prstGeom prst="rect">
                  <a:avLst/>
                </a:prstGeom>
              </p:spPr>
            </p:pic>
            <p:pic>
              <p:nvPicPr>
                <p:cNvPr id="65" name="Graphic 64">
                  <a:extLst>
                    <a:ext uri="{FF2B5EF4-FFF2-40B4-BE49-F238E27FC236}">
                      <a16:creationId xmlns:a16="http://schemas.microsoft.com/office/drawing/2014/main" id="{157B8763-2078-4F13-A321-D249A2097C7C}"/>
                    </a:ext>
                  </a:extLst>
                </p:cNvPr>
                <p:cNvPicPr>
                  <a:picLocks/>
                </p:cNvPicPr>
                <p:nvPr/>
              </p:nvPicPr>
              <p:blipFill>
                <a:blip cstate="print">
                  <a:extLst>
                    <a:ext uri="{96DAC541-7B7A-43D3-8B79-37D633B846F1}">
                      <asvg:svgBlip xmlns:asvg="http://schemas.microsoft.com/office/drawing/2016/SVG/main" r:embed="rId4"/>
                    </a:ext>
                  </a:extLst>
                </a:blip>
                <a:stretch>
                  <a:fillRect/>
                </a:stretch>
              </p:blipFill>
              <p:spPr>
                <a:xfrm>
                  <a:off x="5406650" y="5654644"/>
                  <a:ext cx="738664" cy="738664"/>
                </a:xfrm>
                <a:prstGeom prst="rect">
                  <a:avLst/>
                </a:prstGeom>
              </p:spPr>
            </p:pic>
            <p:pic>
              <p:nvPicPr>
                <p:cNvPr id="68" name="Graphic 67">
                  <a:extLst>
                    <a:ext uri="{FF2B5EF4-FFF2-40B4-BE49-F238E27FC236}">
                      <a16:creationId xmlns:a16="http://schemas.microsoft.com/office/drawing/2014/main" id="{045D7AC6-1D12-4372-B5EC-35BE58A0BF53}"/>
                    </a:ext>
                  </a:extLst>
                </p:cNvPr>
                <p:cNvPicPr>
                  <a:picLocks/>
                </p:cNvPicPr>
                <p:nvPr/>
              </p:nvPicPr>
              <p:blipFill>
                <a:blip cstate="print">
                  <a:extLst>
                    <a:ext uri="{96DAC541-7B7A-43D3-8B79-37D633B846F1}">
                      <asvg:svgBlip xmlns:asvg="http://schemas.microsoft.com/office/drawing/2016/SVG/main" r:embed="rId4"/>
                    </a:ext>
                  </a:extLst>
                </a:blip>
                <a:stretch>
                  <a:fillRect/>
                </a:stretch>
              </p:blipFill>
              <p:spPr>
                <a:xfrm>
                  <a:off x="6082761" y="3042988"/>
                  <a:ext cx="738664" cy="738664"/>
                </a:xfrm>
                <a:prstGeom prst="rect">
                  <a:avLst/>
                </a:prstGeom>
              </p:spPr>
            </p:pic>
            <p:pic>
              <p:nvPicPr>
                <p:cNvPr id="2" name="Graphic 1" descr="Address Book outline">
                  <a:extLst>
                    <a:ext uri="{FF2B5EF4-FFF2-40B4-BE49-F238E27FC236}">
                      <a16:creationId xmlns:a16="http://schemas.microsoft.com/office/drawing/2014/main" id="{C855F3AB-12BE-6034-9820-96F860FAEEA9}"/>
                    </a:ext>
                  </a:extLst>
                </p:cNvPr>
                <p:cNvPicPr>
                  <a:picLocks/>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202571" y="1382537"/>
                  <a:ext cx="549872" cy="549872"/>
                </a:xfrm>
                <a:prstGeom prst="rect">
                  <a:avLst/>
                </a:prstGeom>
              </p:spPr>
            </p:pic>
            <p:grpSp>
              <p:nvGrpSpPr>
                <p:cNvPr id="17" name="Group 16">
                  <a:extLst>
                    <a:ext uri="{FF2B5EF4-FFF2-40B4-BE49-F238E27FC236}">
                      <a16:creationId xmlns:a16="http://schemas.microsoft.com/office/drawing/2014/main" id="{83EC6B4A-1ED2-C890-D479-9146F3C101D3}"/>
                    </a:ext>
                  </a:extLst>
                </p:cNvPr>
                <p:cNvGrpSpPr/>
                <p:nvPr/>
              </p:nvGrpSpPr>
              <p:grpSpPr>
                <a:xfrm rot="7211688">
                  <a:off x="4224352" y="2014442"/>
                  <a:ext cx="1107568" cy="1107568"/>
                  <a:chOff x="2336858" y="-659667"/>
                  <a:chExt cx="1628004" cy="1628004"/>
                </a:xfrm>
              </p:grpSpPr>
              <p:pic>
                <p:nvPicPr>
                  <p:cNvPr id="19" name="Graphic 18">
                    <a:extLst>
                      <a:ext uri="{FF2B5EF4-FFF2-40B4-BE49-F238E27FC236}">
                        <a16:creationId xmlns:a16="http://schemas.microsoft.com/office/drawing/2014/main" id="{90A2FE8E-041D-1553-5009-A667B9B2E8D4}"/>
                      </a:ext>
                    </a:extLst>
                  </p:cNvPr>
                  <p:cNvPicPr>
                    <a:picLocks/>
                  </p:cNvPicPr>
                  <p:nvPr/>
                </p:nvPicPr>
                <p:blipFill>
                  <a:blip cstate="print">
                    <a:extLst>
                      <a:ext uri="{96DAC541-7B7A-43D3-8B79-37D633B846F1}">
                        <asvg:svgBlip xmlns:asvg="http://schemas.microsoft.com/office/drawing/2016/SVG/main" r:embed="rId3"/>
                      </a:ext>
                    </a:extLst>
                  </a:blip>
                  <a:stretch>
                    <a:fillRect/>
                  </a:stretch>
                </p:blipFill>
                <p:spPr>
                  <a:xfrm>
                    <a:off x="2563439" y="-452186"/>
                    <a:ext cx="1246945" cy="1246945"/>
                  </a:xfrm>
                  <a:prstGeom prst="rect">
                    <a:avLst/>
                  </a:prstGeom>
                </p:spPr>
              </p:pic>
              <p:sp>
                <p:nvSpPr>
                  <p:cNvPr id="25" name="Arc 24">
                    <a:extLst>
                      <a:ext uri="{FF2B5EF4-FFF2-40B4-BE49-F238E27FC236}">
                        <a16:creationId xmlns:a16="http://schemas.microsoft.com/office/drawing/2014/main" id="{2B540463-B6C3-2C93-AEED-12CC8C3AA414}"/>
                      </a:ext>
                    </a:extLst>
                  </p:cNvPr>
                  <p:cNvSpPr/>
                  <p:nvPr/>
                </p:nvSpPr>
                <p:spPr>
                  <a:xfrm>
                    <a:off x="2336858" y="-659667"/>
                    <a:ext cx="1628004" cy="1628004"/>
                  </a:xfrm>
                  <a:prstGeom prst="arc">
                    <a:avLst>
                      <a:gd name="adj1" fmla="val 13037619"/>
                      <a:gd name="adj2" fmla="val 1616065"/>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pic>
            <p:nvPicPr>
              <p:cNvPr id="55" name="Graphic 54" descr="Left Brain outline">
                <a:extLst>
                  <a:ext uri="{FF2B5EF4-FFF2-40B4-BE49-F238E27FC236}">
                    <a16:creationId xmlns:a16="http://schemas.microsoft.com/office/drawing/2014/main" id="{B9DC5F5E-6985-809F-35AC-097A6BF447F0}"/>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11946" y="4455932"/>
                <a:ext cx="662975" cy="656035"/>
              </a:xfrm>
              <a:prstGeom prst="rect">
                <a:avLst/>
              </a:prstGeom>
            </p:spPr>
          </p:pic>
          <p:pic>
            <p:nvPicPr>
              <p:cNvPr id="20" name="Picture 2">
                <a:extLst>
                  <a:ext uri="{FF2B5EF4-FFF2-40B4-BE49-F238E27FC236}">
                    <a16:creationId xmlns:a16="http://schemas.microsoft.com/office/drawing/2014/main" id="{09CE540A-D392-8CF3-1108-231DFB6CB5B7}"/>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295461" y="2042143"/>
                <a:ext cx="1429540" cy="3777429"/>
              </a:xfrm>
              <a:prstGeom prst="rect">
                <a:avLst/>
              </a:prstGeom>
              <a:noFill/>
              <a:extLst>
                <a:ext uri="{909E8E84-426E-40DD-AFC4-6F175D3DCCD1}">
                  <a14:hiddenFill xmlns:a14="http://schemas.microsoft.com/office/drawing/2010/main">
                    <a:solidFill>
                      <a:srgbClr val="FFFFFF"/>
                    </a:solidFill>
                  </a14:hiddenFill>
                </a:ext>
              </a:extLst>
            </p:spPr>
          </p:pic>
          <p:pic>
            <p:nvPicPr>
              <p:cNvPr id="50" name="Graphic 49">
                <a:extLst>
                  <a:ext uri="{FF2B5EF4-FFF2-40B4-BE49-F238E27FC236}">
                    <a16:creationId xmlns:a16="http://schemas.microsoft.com/office/drawing/2014/main" id="{F46ED072-DFCB-42C2-AD86-DAAE325297BE}"/>
                  </a:ext>
                </a:extLst>
              </p:cNvPr>
              <p:cNvPicPr>
                <a:picLocks/>
              </p:cNvPicPr>
              <p:nvPr/>
            </p:nvPicPr>
            <p:blipFill>
              <a:blip cstate="print">
                <a:extLst>
                  <a:ext uri="{96DAC541-7B7A-43D3-8B79-37D633B846F1}">
                    <asvg:svgBlip xmlns:asvg="http://schemas.microsoft.com/office/drawing/2016/SVG/main" r:embed="rId14"/>
                  </a:ext>
                </a:extLst>
              </a:blip>
              <a:stretch>
                <a:fillRect/>
              </a:stretch>
            </p:blipFill>
            <p:spPr>
              <a:xfrm>
                <a:off x="1697919" y="2544182"/>
                <a:ext cx="555689" cy="549872"/>
              </a:xfrm>
              <a:prstGeom prst="rect">
                <a:avLst/>
              </a:prstGeom>
            </p:spPr>
          </p:pic>
        </p:grpSp>
        <p:pic>
          <p:nvPicPr>
            <p:cNvPr id="51" name="Graphic 50" descr="Good Idea outline">
              <a:extLst>
                <a:ext uri="{FF2B5EF4-FFF2-40B4-BE49-F238E27FC236}">
                  <a16:creationId xmlns:a16="http://schemas.microsoft.com/office/drawing/2014/main" id="{A593B2AD-59B7-4B77-B438-A65E4BDE6D74}"/>
                </a:ext>
              </a:extLst>
            </p:cNvPr>
            <p:cNvPicPr>
              <a:picLocks/>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828972" y="3226142"/>
              <a:ext cx="545818" cy="540104"/>
            </a:xfrm>
            <a:prstGeom prst="rect">
              <a:avLst/>
            </a:prstGeom>
          </p:spPr>
        </p:pic>
        <p:pic>
          <p:nvPicPr>
            <p:cNvPr id="54" name="Graphic 53">
              <a:extLst>
                <a:ext uri="{FF2B5EF4-FFF2-40B4-BE49-F238E27FC236}">
                  <a16:creationId xmlns:a16="http://schemas.microsoft.com/office/drawing/2014/main" id="{33637635-494E-4FBB-BEFC-E178031A4CD6}"/>
                </a:ext>
              </a:extLst>
            </p:cNvPr>
            <p:cNvPicPr>
              <a:picLocks/>
            </p:cNvPicPr>
            <p:nvPr/>
          </p:nvPicPr>
          <p:blipFill>
            <a:blip cstate="print">
              <a:extLst>
                <a:ext uri="{96DAC541-7B7A-43D3-8B79-37D633B846F1}">
                  <asvg:svgBlip xmlns:asvg="http://schemas.microsoft.com/office/drawing/2016/SVG/main" r:embed="rId16"/>
                </a:ext>
              </a:extLst>
            </a:blip>
            <a:stretch>
              <a:fillRect/>
            </a:stretch>
          </p:blipFill>
          <p:spPr>
            <a:xfrm>
              <a:off x="1653547" y="3786770"/>
              <a:ext cx="648906" cy="633437"/>
            </a:xfrm>
            <a:prstGeom prst="rect">
              <a:avLst/>
            </a:prstGeom>
          </p:spPr>
        </p:pic>
      </p:grpSp>
      <p:sp>
        <p:nvSpPr>
          <p:cNvPr id="3" name="Shape 57">
            <a:extLst>
              <a:ext uri="{FF2B5EF4-FFF2-40B4-BE49-F238E27FC236}">
                <a16:creationId xmlns:a16="http://schemas.microsoft.com/office/drawing/2014/main" id="{3D8C07CC-8D4A-529B-13FD-5DE01A47919E}"/>
              </a:ext>
            </a:extLst>
          </p:cNvPr>
          <p:cNvSpPr/>
          <p:nvPr/>
        </p:nvSpPr>
        <p:spPr>
          <a:xfrm>
            <a:off x="4508840" y="1734384"/>
            <a:ext cx="2162370" cy="1938528"/>
          </a:xfrm>
          <a:prstGeom prst="roundRect">
            <a:avLst>
              <a:gd name="adj" fmla="val 8281"/>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dirty="0">
                <a:latin typeface="Arial" panose="020B0604020202020204" pitchFamily="34" charset="0"/>
              </a:rPr>
              <a:t>Syllabus is the starting point</a:t>
            </a:r>
            <a:endParaRPr lang="en-AU" sz="2000" b="1" dirty="0">
              <a:latin typeface="Arial" panose="020B0604020202020204" pitchFamily="34" charset="0"/>
            </a:endParaRPr>
          </a:p>
        </p:txBody>
      </p:sp>
      <p:sp>
        <p:nvSpPr>
          <p:cNvPr id="16" name="Shape 57">
            <a:extLst>
              <a:ext uri="{FF2B5EF4-FFF2-40B4-BE49-F238E27FC236}">
                <a16:creationId xmlns:a16="http://schemas.microsoft.com/office/drawing/2014/main" id="{3E2E2501-3D35-0505-87EA-780708646C78}"/>
              </a:ext>
            </a:extLst>
          </p:cNvPr>
          <p:cNvSpPr/>
          <p:nvPr/>
        </p:nvSpPr>
        <p:spPr>
          <a:xfrm>
            <a:off x="6909210" y="1734384"/>
            <a:ext cx="2178402" cy="1938528"/>
          </a:xfrm>
          <a:prstGeom prst="roundRect">
            <a:avLst>
              <a:gd name="adj" fmla="val 8281"/>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dirty="0">
                <a:solidFill>
                  <a:schemeClr val="accent1"/>
                </a:solidFill>
                <a:latin typeface="Arial" panose="020B0604020202020204" pitchFamily="34" charset="0"/>
              </a:rPr>
              <a:t>Deep content knowledge</a:t>
            </a:r>
            <a:endParaRPr lang="en-AU" sz="2000" b="1" dirty="0">
              <a:solidFill>
                <a:schemeClr val="accent1"/>
              </a:solidFill>
              <a:latin typeface="Arial" panose="020B0604020202020204" pitchFamily="34" charset="0"/>
            </a:endParaRPr>
          </a:p>
        </p:txBody>
      </p:sp>
      <p:sp>
        <p:nvSpPr>
          <p:cNvPr id="10" name="Shape 57">
            <a:extLst>
              <a:ext uri="{FF2B5EF4-FFF2-40B4-BE49-F238E27FC236}">
                <a16:creationId xmlns:a16="http://schemas.microsoft.com/office/drawing/2014/main" id="{8C10B3C8-BD23-ECCB-CD15-97115E840E0D}"/>
              </a:ext>
            </a:extLst>
          </p:cNvPr>
          <p:cNvSpPr/>
          <p:nvPr/>
        </p:nvSpPr>
        <p:spPr>
          <a:xfrm>
            <a:off x="9325612" y="1734384"/>
            <a:ext cx="2187926" cy="1938527"/>
          </a:xfrm>
          <a:prstGeom prst="roundRect">
            <a:avLst>
              <a:gd name="adj" fmla="val 8281"/>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dirty="0">
                <a:latin typeface="Arial" panose="020B0604020202020204" pitchFamily="34" charset="0"/>
              </a:rPr>
              <a:t>Enjoyment and engagement</a:t>
            </a:r>
            <a:endParaRPr lang="en-AU" sz="2000" b="1" dirty="0">
              <a:latin typeface="Arial" panose="020B0604020202020204" pitchFamily="34" charset="0"/>
            </a:endParaRPr>
          </a:p>
        </p:txBody>
      </p:sp>
      <p:sp>
        <p:nvSpPr>
          <p:cNvPr id="18" name="Shape 57">
            <a:extLst>
              <a:ext uri="{FF2B5EF4-FFF2-40B4-BE49-F238E27FC236}">
                <a16:creationId xmlns:a16="http://schemas.microsoft.com/office/drawing/2014/main" id="{10671AC6-BED9-9C60-AB11-6447689780D9}"/>
              </a:ext>
            </a:extLst>
          </p:cNvPr>
          <p:cNvSpPr/>
          <p:nvPr/>
        </p:nvSpPr>
        <p:spPr>
          <a:xfrm>
            <a:off x="4508840" y="4017373"/>
            <a:ext cx="2155199" cy="1938529"/>
          </a:xfrm>
          <a:prstGeom prst="roundRect">
            <a:avLst>
              <a:gd name="adj" fmla="val 8281"/>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dirty="0">
                <a:solidFill>
                  <a:schemeClr val="accent1"/>
                </a:solidFill>
                <a:latin typeface="Arial" panose="020B0604020202020204" pitchFamily="34" charset="0"/>
              </a:rPr>
              <a:t>Pedagogy and practices</a:t>
            </a:r>
            <a:endParaRPr lang="en-AU" sz="2000" b="1" dirty="0">
              <a:solidFill>
                <a:schemeClr val="accent1"/>
              </a:solidFill>
              <a:latin typeface="Arial" panose="020B0604020202020204" pitchFamily="34" charset="0"/>
            </a:endParaRPr>
          </a:p>
        </p:txBody>
      </p:sp>
      <p:sp>
        <p:nvSpPr>
          <p:cNvPr id="22" name="Shape 57">
            <a:extLst>
              <a:ext uri="{FF2B5EF4-FFF2-40B4-BE49-F238E27FC236}">
                <a16:creationId xmlns:a16="http://schemas.microsoft.com/office/drawing/2014/main" id="{6BAECCDC-67CF-98A3-CAC9-03E450B05256}"/>
              </a:ext>
            </a:extLst>
          </p:cNvPr>
          <p:cNvSpPr/>
          <p:nvPr/>
        </p:nvSpPr>
        <p:spPr>
          <a:xfrm>
            <a:off x="6910387" y="4034252"/>
            <a:ext cx="2178402" cy="1938529"/>
          </a:xfrm>
          <a:prstGeom prst="roundRect">
            <a:avLst>
              <a:gd name="adj" fmla="val 8281"/>
            </a:avLst>
          </a:prstGeom>
          <a:solidFill>
            <a:srgbClr val="FFB8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dirty="0">
                <a:solidFill>
                  <a:schemeClr val="accent1"/>
                </a:solidFill>
                <a:latin typeface="Arial" panose="020B0604020202020204" pitchFamily="34" charset="0"/>
              </a:rPr>
              <a:t>Collaboration</a:t>
            </a:r>
            <a:endParaRPr lang="en-AU" sz="2000" b="1" dirty="0">
              <a:solidFill>
                <a:schemeClr val="accent1"/>
              </a:solidFill>
              <a:latin typeface="Arial" panose="020B0604020202020204" pitchFamily="34" charset="0"/>
            </a:endParaRPr>
          </a:p>
        </p:txBody>
      </p:sp>
      <p:sp>
        <p:nvSpPr>
          <p:cNvPr id="23" name="Shape 57">
            <a:extLst>
              <a:ext uri="{FF2B5EF4-FFF2-40B4-BE49-F238E27FC236}">
                <a16:creationId xmlns:a16="http://schemas.microsoft.com/office/drawing/2014/main" id="{6002DFDD-C447-614D-48F8-3457EA6A81B3}"/>
              </a:ext>
            </a:extLst>
          </p:cNvPr>
          <p:cNvSpPr/>
          <p:nvPr/>
        </p:nvSpPr>
        <p:spPr>
          <a:xfrm>
            <a:off x="9335137" y="4034253"/>
            <a:ext cx="2178401" cy="1921651"/>
          </a:xfrm>
          <a:prstGeom prst="roundRect">
            <a:avLst>
              <a:gd name="adj" fmla="val 8281"/>
            </a:avLst>
          </a:prstGeom>
          <a:solidFill>
            <a:schemeClr val="accent4"/>
          </a:solidFill>
          <a:ln>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dirty="0">
                <a:solidFill>
                  <a:schemeClr val="accent1"/>
                </a:solidFill>
                <a:latin typeface="Arial" panose="020B0604020202020204" pitchFamily="34" charset="0"/>
              </a:rPr>
              <a:t>Stakeholder consultation</a:t>
            </a:r>
            <a:endParaRPr lang="en-AU" sz="2000" b="1" dirty="0">
              <a:solidFill>
                <a:schemeClr val="accent1"/>
              </a:solidFill>
              <a:latin typeface="Arial" panose="020B0604020202020204" pitchFamily="34" charset="0"/>
            </a:endParaRPr>
          </a:p>
        </p:txBody>
      </p:sp>
    </p:spTree>
    <p:extLst>
      <p:ext uri="{BB962C8B-B14F-4D97-AF65-F5344CB8AC3E}">
        <p14:creationId xmlns:p14="http://schemas.microsoft.com/office/powerpoint/2010/main" val="426551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0" grpId="0" animBg="1"/>
      <p:bldP spid="18"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27103-A828-D93C-4C96-E2774E4673D6}"/>
              </a:ext>
            </a:extLst>
          </p:cNvPr>
          <p:cNvSpPr>
            <a:spLocks noGrp="1"/>
          </p:cNvSpPr>
          <p:nvPr>
            <p:ph type="title"/>
          </p:nvPr>
        </p:nvSpPr>
        <p:spPr/>
        <p:txBody>
          <a:bodyPr/>
          <a:lstStyle/>
          <a:p>
            <a:r>
              <a:rPr lang="en-AU"/>
              <a:t>Acknowledgement of Country</a:t>
            </a:r>
          </a:p>
        </p:txBody>
      </p:sp>
      <p:sp>
        <p:nvSpPr>
          <p:cNvPr id="3" name="Text Placeholder 2">
            <a:extLst>
              <a:ext uri="{FF2B5EF4-FFF2-40B4-BE49-F238E27FC236}">
                <a16:creationId xmlns:a16="http://schemas.microsoft.com/office/drawing/2014/main" id="{5CCDE246-42BF-EFCA-7DB5-DE81C1A16CDF}"/>
              </a:ext>
            </a:extLst>
          </p:cNvPr>
          <p:cNvSpPr>
            <a:spLocks noGrp="1"/>
          </p:cNvSpPr>
          <p:nvPr>
            <p:ph type="body" sz="quarter" idx="14"/>
          </p:nvPr>
        </p:nvSpPr>
        <p:spPr>
          <a:xfrm>
            <a:off x="5576046" y="1800225"/>
            <a:ext cx="6231953" cy="3495256"/>
          </a:xfrm>
        </p:spPr>
        <p:txBody>
          <a:bodyPr/>
          <a:lstStyle/>
          <a:p>
            <a:r>
              <a:rPr lang="en-AU" dirty="0"/>
              <a:t>We recognise the Ongoing Custodians of the lands and waterways where we work and live. We pay respect to Elders past and present as ongoing teachers of knowledge, songlines and stories. We strive to ensure every Aboriginal and Torres Strait Islander learner in NSW achieves their potential through education.</a:t>
            </a:r>
          </a:p>
        </p:txBody>
      </p:sp>
      <p:pic>
        <p:nvPicPr>
          <p:cNvPr id="1026" name="Picture 2">
            <a:extLst>
              <a:ext uri="{FF2B5EF4-FFF2-40B4-BE49-F238E27FC236}">
                <a16:creationId xmlns:a16="http://schemas.microsoft.com/office/drawing/2014/main" id="{7BADCB81-0A09-B960-820A-27FB8167AD9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34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81657D1E-638C-0584-5F27-0210FCE61C91}"/>
              </a:ext>
            </a:extLst>
          </p:cNvPr>
          <p:cNvSpPr txBox="1">
            <a:spLocks/>
          </p:cNvSpPr>
          <p:nvPr/>
        </p:nvSpPr>
        <p:spPr>
          <a:xfrm>
            <a:off x="5436000" y="5401740"/>
            <a:ext cx="6509815" cy="1008001"/>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85">
              <a:spcAft>
                <a:spcPts val="0"/>
              </a:spcAft>
              <a:defRPr/>
            </a:pPr>
            <a:r>
              <a:rPr lang="en-AU" sz="1400" i="1" dirty="0">
                <a:solidFill>
                  <a:srgbClr val="22272B"/>
                </a:solidFill>
                <a:latin typeface="Arial" panose="020B0604020202020204" pitchFamily="34" charset="0"/>
                <a:ea typeface="+mn-lt"/>
                <a:cs typeface="Arial" panose="020B0604020202020204" pitchFamily="34" charset="0"/>
              </a:rPr>
              <a:t>Artwork © Kayleb </a:t>
            </a:r>
            <a:r>
              <a:rPr lang="en-AU" sz="1400" i="1" dirty="0" err="1">
                <a:solidFill>
                  <a:srgbClr val="22272B"/>
                </a:solidFill>
                <a:latin typeface="Arial" panose="020B0604020202020204" pitchFamily="34" charset="0"/>
                <a:ea typeface="+mn-lt"/>
                <a:cs typeface="Arial" panose="020B0604020202020204" pitchFamily="34" charset="0"/>
              </a:rPr>
              <a:t>Waters,Gomeroi</a:t>
            </a:r>
            <a:r>
              <a:rPr lang="en-AU" sz="1400" i="1" dirty="0">
                <a:solidFill>
                  <a:srgbClr val="22272B"/>
                </a:solidFill>
                <a:latin typeface="Arial" panose="020B0604020202020204" pitchFamily="34" charset="0"/>
                <a:ea typeface="+mn-lt"/>
                <a:cs typeface="Arial" panose="020B0604020202020204" pitchFamily="34" charset="0"/>
              </a:rPr>
              <a:t> artist and Cultural mentor 2025.</a:t>
            </a:r>
            <a:r>
              <a:rPr lang="en-US" sz="1400" dirty="0">
                <a:solidFill>
                  <a:srgbClr val="22272B"/>
                </a:solidFill>
                <a:latin typeface="Arial" panose="020B0604020202020204" pitchFamily="34" charset="0"/>
              </a:rPr>
              <a:t> </a:t>
            </a:r>
            <a:r>
              <a:rPr lang="en-AU" sz="1400" i="1" dirty="0">
                <a:solidFill>
                  <a:srgbClr val="22272B"/>
                </a:solidFill>
                <a:latin typeface="Arial" panose="020B0604020202020204" pitchFamily="34" charset="0"/>
                <a:ea typeface="+mn-lt"/>
                <a:cs typeface="Arial" panose="020B0604020202020204" pitchFamily="34" charset="0"/>
              </a:rPr>
              <a:t>This image represents Aboriginal Cultures. </a:t>
            </a:r>
            <a:r>
              <a:rPr lang="en-AU" sz="1400" i="1" dirty="0">
                <a:latin typeface="Arial" panose="020B0604020202020204" pitchFamily="34" charset="0"/>
              </a:rPr>
              <a:t>“This symbol is represented by a hand stencil painted in caves, showing our enduring connection to Country and story.</a:t>
            </a:r>
            <a:r>
              <a:rPr lang="en-AU" sz="1400" dirty="0">
                <a:latin typeface="Arial" panose="020B0604020202020204" pitchFamily="34" charset="0"/>
              </a:rPr>
              <a:t>”​</a:t>
            </a:r>
            <a:endParaRPr lang="en-AU" sz="1400" i="1" dirty="0">
              <a:solidFill>
                <a:srgbClr val="22272B"/>
              </a:solidFill>
              <a:latin typeface="Arial" panose="020B0604020202020204" pitchFamily="34" charset="0"/>
              <a:ea typeface="+mn-lt"/>
              <a:cs typeface="Arial" panose="020B0604020202020204" pitchFamily="34" charset="0"/>
            </a:endParaRPr>
          </a:p>
        </p:txBody>
      </p:sp>
      <p:sp>
        <p:nvSpPr>
          <p:cNvPr id="6" name="Slide Number Placeholder 5">
            <a:extLst>
              <a:ext uri="{FF2B5EF4-FFF2-40B4-BE49-F238E27FC236}">
                <a16:creationId xmlns:a16="http://schemas.microsoft.com/office/drawing/2014/main" id="{28CD07DA-1B06-24A6-1D69-E7F104B2C6B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229229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3C968-A324-93DD-A8B5-77D7BDC094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1DD7F0-CF08-64F3-DA47-8442E9639296}"/>
              </a:ext>
            </a:extLst>
          </p:cNvPr>
          <p:cNvSpPr>
            <a:spLocks noGrp="1"/>
          </p:cNvSpPr>
          <p:nvPr>
            <p:ph type="title"/>
          </p:nvPr>
        </p:nvSpPr>
        <p:spPr/>
        <p:txBody>
          <a:bodyPr/>
          <a:lstStyle/>
          <a:p>
            <a:r>
              <a:rPr lang="en-AU" dirty="0"/>
              <a:t>Roadmap of a CHPS unit across 13 weeks</a:t>
            </a:r>
          </a:p>
        </p:txBody>
      </p:sp>
      <p:sp>
        <p:nvSpPr>
          <p:cNvPr id="3" name="Text Placeholder 2">
            <a:extLst>
              <a:ext uri="{FF2B5EF4-FFF2-40B4-BE49-F238E27FC236}">
                <a16:creationId xmlns:a16="http://schemas.microsoft.com/office/drawing/2014/main" id="{233E8F1B-B254-3FF4-F37F-C4921A25DD35}"/>
              </a:ext>
            </a:extLst>
          </p:cNvPr>
          <p:cNvSpPr>
            <a:spLocks noGrp="1"/>
          </p:cNvSpPr>
          <p:nvPr>
            <p:ph type="body" sz="quarter" idx="18"/>
          </p:nvPr>
        </p:nvSpPr>
        <p:spPr/>
        <p:txBody>
          <a:bodyPr/>
          <a:lstStyle/>
          <a:p>
            <a:r>
              <a:rPr lang="en-AU" dirty="0"/>
              <a:t>Quality assurance</a:t>
            </a:r>
          </a:p>
        </p:txBody>
      </p:sp>
      <p:sp>
        <p:nvSpPr>
          <p:cNvPr id="24" name="Freeform: Shape 23">
            <a:extLst>
              <a:ext uri="{FF2B5EF4-FFF2-40B4-BE49-F238E27FC236}">
                <a16:creationId xmlns:a16="http://schemas.microsoft.com/office/drawing/2014/main" id="{3C89190B-CA91-E510-4E05-F32FDDFA15A6}"/>
              </a:ext>
            </a:extLst>
          </p:cNvPr>
          <p:cNvSpPr/>
          <p:nvPr/>
        </p:nvSpPr>
        <p:spPr>
          <a:xfrm>
            <a:off x="338867"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1"/>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100" kern="1200" dirty="0">
                <a:solidFill>
                  <a:schemeClr val="bg1"/>
                </a:solidFill>
                <a:latin typeface="Arial" panose="020B0604020202020204" pitchFamily="34" charset="0"/>
              </a:rPr>
              <a:t>Design stage</a:t>
            </a:r>
          </a:p>
        </p:txBody>
      </p:sp>
      <p:sp>
        <p:nvSpPr>
          <p:cNvPr id="33" name="TextBox 32">
            <a:extLst>
              <a:ext uri="{FF2B5EF4-FFF2-40B4-BE49-F238E27FC236}">
                <a16:creationId xmlns:a16="http://schemas.microsoft.com/office/drawing/2014/main" id="{CBF9472B-E854-07FC-599A-6B2982F4F141}"/>
              </a:ext>
            </a:extLst>
          </p:cNvPr>
          <p:cNvSpPr txBox="1"/>
          <p:nvPr/>
        </p:nvSpPr>
        <p:spPr>
          <a:xfrm>
            <a:off x="338867" y="3649145"/>
            <a:ext cx="1761440" cy="2346009"/>
          </a:xfrm>
          <a:prstGeom prst="rect">
            <a:avLst/>
          </a:prstGeom>
          <a:noFill/>
        </p:spPr>
        <p:txBody>
          <a:bodyPr wrap="square" lIns="72000" tIns="72000" rIns="72000" bIns="72000" anchor="t" anchorCtr="0">
            <a:spAutoFit/>
          </a:bodyPr>
          <a:lstStyle/>
          <a:p>
            <a:r>
              <a:rPr lang="en-AU" sz="1100" dirty="0">
                <a:latin typeface="Arial" panose="020B0604020202020204" pitchFamily="34" charset="0"/>
              </a:rPr>
              <a:t>KLA Advisors map syllabus expectations from the scope and sequence into a 16-lesson sequence + 4 consolidation lessons.</a:t>
            </a:r>
          </a:p>
          <a:p>
            <a:endParaRPr lang="en-AU" sz="1100" dirty="0">
              <a:latin typeface="Arial" panose="020B0604020202020204" pitchFamily="34" charset="0"/>
            </a:endParaRPr>
          </a:p>
          <a:p>
            <a:r>
              <a:rPr lang="en-AU" sz="1100" dirty="0">
                <a:latin typeface="Arial" panose="020B0604020202020204" pitchFamily="34" charset="0"/>
              </a:rPr>
              <a:t>Coordinators and Leader review and refine the sequence through rigorous feedback.</a:t>
            </a:r>
          </a:p>
          <a:p>
            <a:endParaRPr lang="en-AU" sz="1100" dirty="0">
              <a:latin typeface="Arial" panose="020B0604020202020204" pitchFamily="34" charset="0"/>
            </a:endParaRPr>
          </a:p>
          <a:p>
            <a:r>
              <a:rPr lang="en-AU" sz="1100" b="1" dirty="0">
                <a:solidFill>
                  <a:schemeClr val="tx2"/>
                </a:solidFill>
                <a:latin typeface="Arial" panose="020B0604020202020204" pitchFamily="34" charset="0"/>
              </a:rPr>
              <a:t>Quality assurance </a:t>
            </a:r>
            <a:endParaRPr lang="en-AU" sz="1100" dirty="0">
              <a:latin typeface="Arial" panose="020B0604020202020204" pitchFamily="34" charset="0"/>
            </a:endParaRPr>
          </a:p>
        </p:txBody>
      </p:sp>
      <p:sp>
        <p:nvSpPr>
          <p:cNvPr id="9" name="Freeform: Shape 8">
            <a:extLst>
              <a:ext uri="{FF2B5EF4-FFF2-40B4-BE49-F238E27FC236}">
                <a16:creationId xmlns:a16="http://schemas.microsoft.com/office/drawing/2014/main" id="{19527B0A-A00F-75E5-09CC-2B805843DCEA}"/>
              </a:ext>
            </a:extLst>
          </p:cNvPr>
          <p:cNvSpPr/>
          <p:nvPr/>
        </p:nvSpPr>
        <p:spPr>
          <a:xfrm>
            <a:off x="2463479"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4"/>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000" kern="1200" dirty="0">
                <a:solidFill>
                  <a:schemeClr val="accent1"/>
                </a:solidFill>
                <a:latin typeface="Arial" panose="020B0604020202020204" pitchFamily="34" charset="0"/>
              </a:rPr>
              <a:t>Consult phase</a:t>
            </a:r>
          </a:p>
        </p:txBody>
      </p:sp>
      <p:sp>
        <p:nvSpPr>
          <p:cNvPr id="34" name="TextBox 33">
            <a:extLst>
              <a:ext uri="{FF2B5EF4-FFF2-40B4-BE49-F238E27FC236}">
                <a16:creationId xmlns:a16="http://schemas.microsoft.com/office/drawing/2014/main" id="{6954B3BF-130B-37B8-1EDB-D15CF148A09E}"/>
              </a:ext>
            </a:extLst>
          </p:cNvPr>
          <p:cNvSpPr txBox="1"/>
          <p:nvPr/>
        </p:nvSpPr>
        <p:spPr>
          <a:xfrm>
            <a:off x="2530078" y="3649145"/>
            <a:ext cx="1574575" cy="2346009"/>
          </a:xfrm>
          <a:prstGeom prst="rect">
            <a:avLst/>
          </a:prstGeom>
          <a:noFill/>
        </p:spPr>
        <p:txBody>
          <a:bodyPr wrap="square" lIns="72000" tIns="72000" rIns="72000" bIns="72000" rtlCol="0" anchor="t" anchorCtr="0">
            <a:noAutofit/>
          </a:bodyPr>
          <a:lstStyle/>
          <a:p>
            <a:pPr>
              <a:lnSpc>
                <a:spcPct val="111000"/>
              </a:lnSpc>
            </a:pPr>
            <a:r>
              <a:rPr lang="en-AU" sz="1100" dirty="0">
                <a:latin typeface="Arial" panose="020B0604020202020204" pitchFamily="34" charset="0"/>
              </a:rPr>
              <a:t>Consultation and collaboration occurs stakeholder groups, including Aboriginal Education Advisors, Road Safety, Respectful Relationships and Effective Teaching Practices team. </a:t>
            </a:r>
          </a:p>
          <a:p>
            <a:pPr>
              <a:lnSpc>
                <a:spcPct val="111000"/>
              </a:lnSpc>
            </a:pPr>
            <a:endParaRPr lang="en-AU" sz="1100" dirty="0">
              <a:latin typeface="Arial" panose="020B0604020202020204" pitchFamily="34" charset="0"/>
            </a:endParaRPr>
          </a:p>
          <a:p>
            <a:pPr>
              <a:lnSpc>
                <a:spcPct val="111000"/>
              </a:lnSpc>
            </a:pPr>
            <a:r>
              <a:rPr lang="en-AU" sz="1100" b="1" dirty="0">
                <a:solidFill>
                  <a:schemeClr val="tx2"/>
                </a:solidFill>
                <a:latin typeface="Arial" panose="020B0604020202020204" pitchFamily="34" charset="0"/>
              </a:rPr>
              <a:t>Quality assurance </a:t>
            </a:r>
            <a:endParaRPr lang="en-AU" sz="1100" dirty="0">
              <a:latin typeface="Arial" panose="020B0604020202020204" pitchFamily="34" charset="0"/>
            </a:endParaRPr>
          </a:p>
        </p:txBody>
      </p:sp>
      <p:sp>
        <p:nvSpPr>
          <p:cNvPr id="7" name="Freeform: Shape 6">
            <a:extLst>
              <a:ext uri="{FF2B5EF4-FFF2-40B4-BE49-F238E27FC236}">
                <a16:creationId xmlns:a16="http://schemas.microsoft.com/office/drawing/2014/main" id="{2C4888B5-5AED-6E1C-7F66-C59E3280A728}"/>
              </a:ext>
            </a:extLst>
          </p:cNvPr>
          <p:cNvSpPr/>
          <p:nvPr/>
        </p:nvSpPr>
        <p:spPr>
          <a:xfrm>
            <a:off x="4574310"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tx2"/>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000" kern="1200" spc="-50" dirty="0">
                <a:solidFill>
                  <a:schemeClr val="bg1"/>
                </a:solidFill>
                <a:latin typeface="Arial" panose="020B0604020202020204" pitchFamily="34" charset="0"/>
              </a:rPr>
              <a:t>Develop stage</a:t>
            </a:r>
            <a:endParaRPr lang="en-AU" sz="2000" kern="1200" spc="-50" dirty="0">
              <a:latin typeface="Arial" panose="020B0604020202020204" pitchFamily="34" charset="0"/>
            </a:endParaRPr>
          </a:p>
        </p:txBody>
      </p:sp>
      <p:sp>
        <p:nvSpPr>
          <p:cNvPr id="35" name="TextBox 34">
            <a:extLst>
              <a:ext uri="{FF2B5EF4-FFF2-40B4-BE49-F238E27FC236}">
                <a16:creationId xmlns:a16="http://schemas.microsoft.com/office/drawing/2014/main" id="{F1590E3C-9859-A960-ECCF-1F895C45203D}"/>
              </a:ext>
            </a:extLst>
          </p:cNvPr>
          <p:cNvSpPr txBox="1"/>
          <p:nvPr/>
        </p:nvSpPr>
        <p:spPr>
          <a:xfrm>
            <a:off x="4534424" y="3649144"/>
            <a:ext cx="1640564" cy="2675455"/>
          </a:xfrm>
          <a:prstGeom prst="rect">
            <a:avLst/>
          </a:prstGeom>
          <a:noFill/>
        </p:spPr>
        <p:txBody>
          <a:bodyPr wrap="square" lIns="72000" tIns="72000" rIns="72000" bIns="72000" rtlCol="0" anchor="t" anchorCtr="0">
            <a:noAutofit/>
          </a:bodyPr>
          <a:lstStyle/>
          <a:p>
            <a:pPr>
              <a:lnSpc>
                <a:spcPct val="111000"/>
              </a:lnSpc>
            </a:pPr>
            <a:r>
              <a:rPr lang="en-AU" sz="1100" dirty="0">
                <a:latin typeface="Arial" panose="020B0604020202020204" pitchFamily="34" charset="0"/>
              </a:rPr>
              <a:t>Writing pods develop the lessons into a sequenced unit. </a:t>
            </a:r>
          </a:p>
          <a:p>
            <a:pPr>
              <a:lnSpc>
                <a:spcPct val="111000"/>
              </a:lnSpc>
            </a:pPr>
            <a:endParaRPr lang="en-AU" sz="1100" dirty="0">
              <a:latin typeface="Arial" panose="020B0604020202020204" pitchFamily="34" charset="0"/>
            </a:endParaRPr>
          </a:p>
          <a:p>
            <a:pPr>
              <a:lnSpc>
                <a:spcPct val="111000"/>
              </a:lnSpc>
            </a:pPr>
            <a:r>
              <a:rPr lang="en-AU" sz="1100" dirty="0">
                <a:latin typeface="Arial" panose="020B0604020202020204" pitchFamily="34" charset="0"/>
              </a:rPr>
              <a:t>Embed explicit teaching strategies, quality resources and assessment into every lesson – supported by SMEs.</a:t>
            </a:r>
          </a:p>
          <a:p>
            <a:pPr>
              <a:lnSpc>
                <a:spcPct val="111000"/>
              </a:lnSpc>
            </a:pPr>
            <a:endParaRPr lang="en-AU" sz="1100" dirty="0">
              <a:latin typeface="Arial" panose="020B0604020202020204" pitchFamily="34" charset="0"/>
            </a:endParaRPr>
          </a:p>
          <a:p>
            <a:pPr>
              <a:lnSpc>
                <a:spcPct val="111000"/>
              </a:lnSpc>
            </a:pPr>
            <a:r>
              <a:rPr lang="en-AU" sz="1100" b="1" dirty="0">
                <a:solidFill>
                  <a:schemeClr val="tx2"/>
                </a:solidFill>
                <a:latin typeface="Arial" panose="020B0604020202020204" pitchFamily="34" charset="0"/>
              </a:rPr>
              <a:t>Quality assurance </a:t>
            </a:r>
            <a:endParaRPr lang="en-AU" sz="1100" dirty="0">
              <a:latin typeface="Arial" panose="020B0604020202020204" pitchFamily="34" charset="0"/>
            </a:endParaRPr>
          </a:p>
          <a:p>
            <a:pPr>
              <a:lnSpc>
                <a:spcPct val="111000"/>
              </a:lnSpc>
            </a:pPr>
            <a:endParaRPr lang="en-AU" sz="1100" dirty="0">
              <a:latin typeface="Arial" panose="020B0604020202020204" pitchFamily="34" charset="0"/>
            </a:endParaRPr>
          </a:p>
        </p:txBody>
      </p:sp>
      <p:sp>
        <p:nvSpPr>
          <p:cNvPr id="22" name="Freeform: Shape 21">
            <a:extLst>
              <a:ext uri="{FF2B5EF4-FFF2-40B4-BE49-F238E27FC236}">
                <a16:creationId xmlns:a16="http://schemas.microsoft.com/office/drawing/2014/main" id="{7F1C048E-4E32-DA59-564F-70B219004382}"/>
              </a:ext>
            </a:extLst>
          </p:cNvPr>
          <p:cNvSpPr/>
          <p:nvPr/>
        </p:nvSpPr>
        <p:spPr>
          <a:xfrm>
            <a:off x="6685141"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rgbClr val="146CF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AU" sz="2000" b="0" i="0" u="none" strike="noStrike" kern="1200" cap="none" spc="-50" normalizeH="0" baseline="0" noProof="0" dirty="0">
                <a:ln>
                  <a:noFill/>
                </a:ln>
                <a:solidFill>
                  <a:srgbClr val="FFFFFF"/>
                </a:solidFill>
                <a:effectLst/>
                <a:uLnTx/>
                <a:uFillTx/>
                <a:latin typeface="Arial" panose="020B0604020202020204" pitchFamily="34" charset="0"/>
                <a:ea typeface="+mn-ea"/>
                <a:cs typeface="+mn-cs"/>
              </a:rPr>
              <a:t>Review stage</a:t>
            </a:r>
          </a:p>
        </p:txBody>
      </p:sp>
      <p:sp>
        <p:nvSpPr>
          <p:cNvPr id="36" name="TextBox 35">
            <a:extLst>
              <a:ext uri="{FF2B5EF4-FFF2-40B4-BE49-F238E27FC236}">
                <a16:creationId xmlns:a16="http://schemas.microsoft.com/office/drawing/2014/main" id="{643D1148-C538-C0CC-18D4-05F6A63AF075}"/>
              </a:ext>
            </a:extLst>
          </p:cNvPr>
          <p:cNvSpPr txBox="1"/>
          <p:nvPr/>
        </p:nvSpPr>
        <p:spPr>
          <a:xfrm>
            <a:off x="6604759" y="3649145"/>
            <a:ext cx="1761441" cy="2228403"/>
          </a:xfrm>
          <a:prstGeom prst="rect">
            <a:avLst/>
          </a:prstGeom>
          <a:noFill/>
        </p:spPr>
        <p:txBody>
          <a:bodyPr wrap="square" lIns="72000" tIns="72000" rIns="72000" bIns="72000" rtlCol="0" anchor="t" anchorCtr="0">
            <a:noAutofit/>
          </a:bodyPr>
          <a:lstStyle/>
          <a:p>
            <a:r>
              <a:rPr lang="en-AU" sz="1100" dirty="0">
                <a:latin typeface="Arial" panose="020B0604020202020204" pitchFamily="34" charset="0"/>
              </a:rPr>
              <a:t>KLA Advisors review and provide extensive feedback for refinement.</a:t>
            </a:r>
          </a:p>
          <a:p>
            <a:endParaRPr lang="en-AU" sz="1100" dirty="0">
              <a:latin typeface="Arial" panose="020B0604020202020204" pitchFamily="34" charset="0"/>
            </a:endParaRPr>
          </a:p>
          <a:p>
            <a:r>
              <a:rPr lang="en-AU" sz="1100" dirty="0">
                <a:latin typeface="Arial" panose="020B0604020202020204" pitchFamily="34" charset="0"/>
              </a:rPr>
              <a:t>Coordinators and Leader review for endorsement and approval.</a:t>
            </a:r>
          </a:p>
          <a:p>
            <a:endParaRPr lang="en-AU" sz="1100" dirty="0">
              <a:latin typeface="Arial" panose="020B0604020202020204" pitchFamily="34" charset="0"/>
            </a:endParaRPr>
          </a:p>
          <a:p>
            <a:r>
              <a:rPr lang="en-AU" sz="1100" dirty="0">
                <a:latin typeface="Arial" panose="020B0604020202020204" pitchFamily="34" charset="0"/>
              </a:rPr>
              <a:t>Consultation loop is closed on the final lessons.</a:t>
            </a:r>
          </a:p>
          <a:p>
            <a:endParaRPr lang="en-AU" sz="1100" dirty="0">
              <a:latin typeface="Arial" panose="020B0604020202020204" pitchFamily="34" charset="0"/>
            </a:endParaRPr>
          </a:p>
          <a:p>
            <a:r>
              <a:rPr lang="en-AU" sz="1100" b="1" dirty="0">
                <a:solidFill>
                  <a:schemeClr val="tx2"/>
                </a:solidFill>
                <a:latin typeface="Arial" panose="020B0604020202020204" pitchFamily="34" charset="0"/>
              </a:rPr>
              <a:t>Quality assurance </a:t>
            </a:r>
            <a:endParaRPr lang="en-AU" sz="1100" dirty="0">
              <a:latin typeface="Arial" panose="020B0604020202020204" pitchFamily="34" charset="0"/>
            </a:endParaRPr>
          </a:p>
          <a:p>
            <a:endParaRPr lang="en-AU" sz="1100" dirty="0">
              <a:latin typeface="Arial" panose="020B0604020202020204" pitchFamily="34" charset="0"/>
            </a:endParaRPr>
          </a:p>
        </p:txBody>
      </p:sp>
      <p:sp>
        <p:nvSpPr>
          <p:cNvPr id="11" name="Freeform: Shape 10">
            <a:extLst>
              <a:ext uri="{FF2B5EF4-FFF2-40B4-BE49-F238E27FC236}">
                <a16:creationId xmlns:a16="http://schemas.microsoft.com/office/drawing/2014/main" id="{BA97A096-D14F-9211-1197-98D1462835BA}"/>
              </a:ext>
            </a:extLst>
          </p:cNvPr>
          <p:cNvSpPr/>
          <p:nvPr/>
        </p:nvSpPr>
        <p:spPr>
          <a:xfrm>
            <a:off x="8795972"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100" kern="1200" dirty="0">
                <a:solidFill>
                  <a:schemeClr val="accent1"/>
                </a:solidFill>
                <a:latin typeface="Arial" panose="020B0604020202020204" pitchFamily="34" charset="0"/>
              </a:rPr>
              <a:t>Digital stage</a:t>
            </a:r>
          </a:p>
        </p:txBody>
      </p:sp>
      <p:sp>
        <p:nvSpPr>
          <p:cNvPr id="37" name="TextBox 36">
            <a:extLst>
              <a:ext uri="{FF2B5EF4-FFF2-40B4-BE49-F238E27FC236}">
                <a16:creationId xmlns:a16="http://schemas.microsoft.com/office/drawing/2014/main" id="{11CBEC37-6A79-A585-8C8A-C2A93E9918CA}"/>
              </a:ext>
            </a:extLst>
          </p:cNvPr>
          <p:cNvSpPr txBox="1"/>
          <p:nvPr/>
        </p:nvSpPr>
        <p:spPr>
          <a:xfrm>
            <a:off x="8795972" y="3649145"/>
            <a:ext cx="2328028" cy="1799155"/>
          </a:xfrm>
          <a:prstGeom prst="rect">
            <a:avLst/>
          </a:prstGeom>
          <a:noFill/>
        </p:spPr>
        <p:txBody>
          <a:bodyPr wrap="square" lIns="72000" tIns="72000" rIns="72000" bIns="72000" rtlCol="0" anchor="t" anchorCtr="0">
            <a:noAutofit/>
          </a:bodyPr>
          <a:lstStyle/>
          <a:p>
            <a:pPr algn="l"/>
            <a:r>
              <a:rPr lang="en-AU" sz="1100" dirty="0">
                <a:latin typeface="Arial" panose="020B0604020202020204" pitchFamily="34" charset="0"/>
              </a:rPr>
              <a:t>Final checks:</a:t>
            </a:r>
          </a:p>
          <a:p>
            <a:pPr algn="l"/>
            <a:endParaRPr lang="en-AU" sz="1100" dirty="0">
              <a:latin typeface="Arial" panose="020B0604020202020204" pitchFamily="34" charset="0"/>
            </a:endParaRPr>
          </a:p>
          <a:p>
            <a:pPr marL="171450" indent="-171450" algn="l">
              <a:buFont typeface="Arial" panose="020B0604020202020204" pitchFamily="34" charset="0"/>
              <a:buChar char="•"/>
            </a:pPr>
            <a:r>
              <a:rPr lang="en-AU" sz="1100" dirty="0">
                <a:latin typeface="Arial" panose="020B0604020202020204" pitchFamily="34" charset="0"/>
              </a:rPr>
              <a:t>Reviewed by an Editorial team </a:t>
            </a:r>
          </a:p>
          <a:p>
            <a:pPr marL="171450" indent="-171450" algn="l">
              <a:buFont typeface="Arial" panose="020B0604020202020204" pitchFamily="34" charset="0"/>
              <a:buChar char="•"/>
            </a:pPr>
            <a:endParaRPr lang="en-AU" sz="1100" dirty="0">
              <a:latin typeface="Arial" panose="020B0604020202020204" pitchFamily="34" charset="0"/>
            </a:endParaRPr>
          </a:p>
          <a:p>
            <a:pPr marL="171450" indent="-171450" algn="l">
              <a:buFont typeface="Arial" panose="020B0604020202020204" pitchFamily="34" charset="0"/>
              <a:buChar char="•"/>
            </a:pPr>
            <a:r>
              <a:rPr lang="en-AU" sz="1100" dirty="0">
                <a:latin typeface="Arial" panose="020B0604020202020204" pitchFamily="34" charset="0"/>
              </a:rPr>
              <a:t>Checked by Website team.</a:t>
            </a:r>
          </a:p>
          <a:p>
            <a:pPr algn="l"/>
            <a:endParaRPr lang="en-AU" sz="1100" dirty="0">
              <a:latin typeface="Arial" panose="020B0604020202020204" pitchFamily="34" charset="0"/>
            </a:endParaRPr>
          </a:p>
          <a:p>
            <a:pPr marL="171450" indent="-171450" algn="l">
              <a:buFont typeface="Arial" panose="020B0604020202020204" pitchFamily="34" charset="0"/>
              <a:buChar char="•"/>
            </a:pPr>
            <a:r>
              <a:rPr lang="en-AU" sz="1100" dirty="0">
                <a:latin typeface="Arial" panose="020B0604020202020204" pitchFamily="34" charset="0"/>
              </a:rPr>
              <a:t>Communication plan to feature in the Staff Noticeboard. </a:t>
            </a:r>
          </a:p>
          <a:p>
            <a:pPr marL="171450" indent="-171450" algn="l">
              <a:buFont typeface="Arial" panose="020B0604020202020204" pitchFamily="34" charset="0"/>
              <a:buChar char="•"/>
            </a:pPr>
            <a:endParaRPr lang="en-AU" sz="1100" b="1" dirty="0">
              <a:solidFill>
                <a:schemeClr val="tx2"/>
              </a:solidFill>
              <a:latin typeface="Arial" panose="020B0604020202020204" pitchFamily="34" charset="0"/>
            </a:endParaRPr>
          </a:p>
          <a:p>
            <a:pPr algn="l"/>
            <a:r>
              <a:rPr lang="en-AU" sz="1100" b="1" dirty="0">
                <a:solidFill>
                  <a:schemeClr val="tx2"/>
                </a:solidFill>
                <a:latin typeface="Arial" panose="020B0604020202020204" pitchFamily="34" charset="0"/>
              </a:rPr>
              <a:t>Quality assurance </a:t>
            </a:r>
            <a:endParaRPr lang="en-AU" sz="1100" dirty="0">
              <a:latin typeface="Arial" panose="020B0604020202020204" pitchFamily="34" charset="0"/>
            </a:endParaRPr>
          </a:p>
        </p:txBody>
      </p:sp>
      <p:grpSp>
        <p:nvGrpSpPr>
          <p:cNvPr id="38" name="Group 37">
            <a:extLst>
              <a:ext uri="{FF2B5EF4-FFF2-40B4-BE49-F238E27FC236}">
                <a16:creationId xmlns:a16="http://schemas.microsoft.com/office/drawing/2014/main" id="{3D89663D-342C-43DA-8585-026D4935D110}"/>
              </a:ext>
              <a:ext uri="{C183D7F6-B498-43B3-948B-1728B52AA6E4}">
                <adec:decorative xmlns:adec="http://schemas.microsoft.com/office/drawing/2017/decorative" val="1"/>
              </a:ext>
            </a:extLst>
          </p:cNvPr>
          <p:cNvGrpSpPr/>
          <p:nvPr/>
        </p:nvGrpSpPr>
        <p:grpSpPr>
          <a:xfrm>
            <a:off x="1927223" y="2441605"/>
            <a:ext cx="8818752" cy="477139"/>
            <a:chOff x="1927223" y="2441605"/>
            <a:chExt cx="8818752" cy="477139"/>
          </a:xfrm>
        </p:grpSpPr>
        <p:sp>
          <p:nvSpPr>
            <p:cNvPr id="8" name="Freeform: Shape 7">
              <a:extLst>
                <a:ext uri="{FF2B5EF4-FFF2-40B4-BE49-F238E27FC236}">
                  <a16:creationId xmlns:a16="http://schemas.microsoft.com/office/drawing/2014/main" id="{07316BA8-66DF-9F6E-A103-BB7CB99F3A48}"/>
                </a:ext>
                <a:ext uri="{C183D7F6-B498-43B3-948B-1728B52AA6E4}">
                  <adec:decorative xmlns:adec="http://schemas.microsoft.com/office/drawing/2017/decorative" val="1"/>
                </a:ext>
              </a:extLst>
            </p:cNvPr>
            <p:cNvSpPr/>
            <p:nvPr/>
          </p:nvSpPr>
          <p:spPr>
            <a:xfrm>
              <a:off x="1927223"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dirty="0">
                <a:latin typeface="Arial" panose="020B0604020202020204" pitchFamily="34" charset="0"/>
              </a:endParaRPr>
            </a:p>
          </p:txBody>
        </p:sp>
        <p:sp>
          <p:nvSpPr>
            <p:cNvPr id="26" name="Freeform: Shape 25">
              <a:extLst>
                <a:ext uri="{FF2B5EF4-FFF2-40B4-BE49-F238E27FC236}">
                  <a16:creationId xmlns:a16="http://schemas.microsoft.com/office/drawing/2014/main" id="{4F313E9F-C1D4-199C-5046-6B3059B63E7A}"/>
                </a:ext>
                <a:ext uri="{C183D7F6-B498-43B3-948B-1728B52AA6E4}">
                  <adec:decorative xmlns:adec="http://schemas.microsoft.com/office/drawing/2017/decorative" val="1"/>
                </a:ext>
              </a:extLst>
            </p:cNvPr>
            <p:cNvSpPr/>
            <p:nvPr/>
          </p:nvSpPr>
          <p:spPr>
            <a:xfrm>
              <a:off x="4038054"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dirty="0">
                <a:latin typeface="Arial" panose="020B0604020202020204" pitchFamily="34" charset="0"/>
              </a:endParaRPr>
            </a:p>
          </p:txBody>
        </p:sp>
        <p:sp>
          <p:nvSpPr>
            <p:cNvPr id="27" name="Freeform: Shape 26">
              <a:extLst>
                <a:ext uri="{FF2B5EF4-FFF2-40B4-BE49-F238E27FC236}">
                  <a16:creationId xmlns:a16="http://schemas.microsoft.com/office/drawing/2014/main" id="{ECF054D5-AFCF-9301-C75B-DA2C0364E142}"/>
                </a:ext>
                <a:ext uri="{C183D7F6-B498-43B3-948B-1728B52AA6E4}">
                  <adec:decorative xmlns:adec="http://schemas.microsoft.com/office/drawing/2017/decorative" val="1"/>
                </a:ext>
              </a:extLst>
            </p:cNvPr>
            <p:cNvSpPr/>
            <p:nvPr/>
          </p:nvSpPr>
          <p:spPr>
            <a:xfrm>
              <a:off x="6148885"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dirty="0">
                <a:latin typeface="Arial" panose="020B0604020202020204" pitchFamily="34" charset="0"/>
              </a:endParaRPr>
            </a:p>
          </p:txBody>
        </p:sp>
        <p:sp>
          <p:nvSpPr>
            <p:cNvPr id="28" name="Freeform: Shape 27">
              <a:extLst>
                <a:ext uri="{FF2B5EF4-FFF2-40B4-BE49-F238E27FC236}">
                  <a16:creationId xmlns:a16="http://schemas.microsoft.com/office/drawing/2014/main" id="{9592E826-3331-4813-F9E8-22523AE54BDE}"/>
                </a:ext>
                <a:ext uri="{C183D7F6-B498-43B3-948B-1728B52AA6E4}">
                  <adec:decorative xmlns:adec="http://schemas.microsoft.com/office/drawing/2017/decorative" val="1"/>
                </a:ext>
              </a:extLst>
            </p:cNvPr>
            <p:cNvSpPr/>
            <p:nvPr/>
          </p:nvSpPr>
          <p:spPr>
            <a:xfrm>
              <a:off x="8259716"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dirty="0">
                <a:latin typeface="Arial" panose="020B0604020202020204" pitchFamily="34" charset="0"/>
              </a:endParaRPr>
            </a:p>
          </p:txBody>
        </p:sp>
        <p:sp>
          <p:nvSpPr>
            <p:cNvPr id="30" name="Freeform: Shape 29">
              <a:extLst>
                <a:ext uri="{FF2B5EF4-FFF2-40B4-BE49-F238E27FC236}">
                  <a16:creationId xmlns:a16="http://schemas.microsoft.com/office/drawing/2014/main" id="{06D3C6D5-2BC0-A543-20D1-89534D9DC229}"/>
                </a:ext>
                <a:ext uri="{C183D7F6-B498-43B3-948B-1728B52AA6E4}">
                  <adec:decorative xmlns:adec="http://schemas.microsoft.com/office/drawing/2017/decorative" val="1"/>
                </a:ext>
              </a:extLst>
            </p:cNvPr>
            <p:cNvSpPr/>
            <p:nvPr/>
          </p:nvSpPr>
          <p:spPr>
            <a:xfrm>
              <a:off x="10370547"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dirty="0">
                <a:latin typeface="Arial" panose="020B0604020202020204" pitchFamily="34" charset="0"/>
              </a:endParaRPr>
            </a:p>
          </p:txBody>
        </p:sp>
      </p:grpSp>
      <p:pic>
        <p:nvPicPr>
          <p:cNvPr id="32" name="Picture 3">
            <a:extLst>
              <a:ext uri="{FF2B5EF4-FFF2-40B4-BE49-F238E27FC236}">
                <a16:creationId xmlns:a16="http://schemas.microsoft.com/office/drawing/2014/main" id="{95497CA2-13E6-A8AB-ED2D-FE0CFF27238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06799" y="2102973"/>
            <a:ext cx="1154401" cy="115440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72B3BC9-AED4-A793-6266-C8212B0A74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200884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DE075-8A48-8197-C620-6B4A2A6C3AE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325C51B-F79C-7372-FADA-66377ADB13A1}"/>
              </a:ext>
            </a:extLst>
          </p:cNvPr>
          <p:cNvSpPr>
            <a:spLocks noGrp="1"/>
          </p:cNvSpPr>
          <p:nvPr>
            <p:ph type="title"/>
          </p:nvPr>
        </p:nvSpPr>
        <p:spPr>
          <a:xfrm>
            <a:off x="360000" y="360000"/>
            <a:ext cx="6444001" cy="545601"/>
          </a:xfrm>
        </p:spPr>
        <p:txBody>
          <a:bodyPr anchor="t">
            <a:normAutofit/>
          </a:bodyPr>
          <a:lstStyle/>
          <a:p>
            <a:r>
              <a:rPr lang="en-AU"/>
              <a:t>Activity</a:t>
            </a:r>
          </a:p>
        </p:txBody>
      </p:sp>
      <p:sp>
        <p:nvSpPr>
          <p:cNvPr id="37" name="Text Placeholder 4">
            <a:extLst>
              <a:ext uri="{FF2B5EF4-FFF2-40B4-BE49-F238E27FC236}">
                <a16:creationId xmlns:a16="http://schemas.microsoft.com/office/drawing/2014/main" id="{3CAA12C9-3EE7-2023-4CFD-F2FAF52990A8}"/>
              </a:ext>
            </a:extLst>
          </p:cNvPr>
          <p:cNvSpPr>
            <a:spLocks noGrp="1"/>
          </p:cNvSpPr>
          <p:nvPr>
            <p:ph type="body" sz="quarter" idx="18"/>
          </p:nvPr>
        </p:nvSpPr>
        <p:spPr>
          <a:xfrm>
            <a:off x="360000" y="980969"/>
            <a:ext cx="6444001" cy="310015"/>
          </a:xfrm>
        </p:spPr>
        <p:txBody>
          <a:bodyPr/>
          <a:lstStyle/>
          <a:p>
            <a:r>
              <a:rPr lang="en-US"/>
              <a:t>Key similarities and differences </a:t>
            </a:r>
          </a:p>
        </p:txBody>
      </p:sp>
      <p:pic>
        <p:nvPicPr>
          <p:cNvPr id="7" name="Content Placeholder 6">
            <a:extLst>
              <a:ext uri="{FF2B5EF4-FFF2-40B4-BE49-F238E27FC236}">
                <a16:creationId xmlns:a16="http://schemas.microsoft.com/office/drawing/2014/main" id="{BF746B30-B828-AE9C-4DF7-65F5AC082490}"/>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406050" y="1953683"/>
            <a:ext cx="4425950" cy="2950633"/>
          </a:xfrm>
          <a:prstGeom prst="rect">
            <a:avLst/>
          </a:prstGeom>
        </p:spPr>
      </p:pic>
      <p:sp>
        <p:nvSpPr>
          <p:cNvPr id="2" name="Slide Number Placeholder 1">
            <a:extLst>
              <a:ext uri="{FF2B5EF4-FFF2-40B4-BE49-F238E27FC236}">
                <a16:creationId xmlns:a16="http://schemas.microsoft.com/office/drawing/2014/main" id="{3404ADF8-B317-2B45-189B-94FA28269B96}"/>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21</a:t>
            </a:fld>
            <a:endParaRPr lang="en-AU"/>
          </a:p>
        </p:txBody>
      </p:sp>
      <p:sp>
        <p:nvSpPr>
          <p:cNvPr id="4" name="Text Placeholder 3">
            <a:extLst>
              <a:ext uri="{FF2B5EF4-FFF2-40B4-BE49-F238E27FC236}">
                <a16:creationId xmlns:a16="http://schemas.microsoft.com/office/drawing/2014/main" id="{E6929512-B786-FC48-C4CF-1BE86BE4050B}"/>
              </a:ext>
              <a:ext uri="{C183D7F6-B498-43B3-948B-1728B52AA6E4}">
                <adec:decorative xmlns:adec="http://schemas.microsoft.com/office/drawing/2017/decorative" val="1"/>
              </a:ext>
            </a:extLst>
          </p:cNvPr>
          <p:cNvSpPr>
            <a:spLocks noGrp="1"/>
          </p:cNvSpPr>
          <p:nvPr>
            <p:ph type="body" sz="quarter" idx="17"/>
          </p:nvPr>
        </p:nvSpPr>
        <p:spPr>
          <a:xfrm>
            <a:off x="360000" y="2090782"/>
            <a:ext cx="6443637" cy="4407218"/>
          </a:xfrm>
        </p:spPr>
        <p:txBody>
          <a:bodyPr/>
          <a:lstStyle/>
          <a:p>
            <a:pPr marL="342900" indent="-342900">
              <a:buAutoNum type="arabicPeriod"/>
            </a:pPr>
            <a:r>
              <a:rPr lang="en-AU" dirty="0"/>
              <a:t>What </a:t>
            </a:r>
            <a:r>
              <a:rPr lang="en-AU" b="1" dirty="0"/>
              <a:t>similarities</a:t>
            </a:r>
            <a:r>
              <a:rPr lang="en-AU" dirty="0"/>
              <a:t> to the way you plan now can you see in the sample units?</a:t>
            </a:r>
          </a:p>
          <a:p>
            <a:pPr marL="342900" indent="-342900">
              <a:buAutoNum type="arabicPeriod"/>
            </a:pPr>
            <a:r>
              <a:rPr lang="en-AU" dirty="0"/>
              <a:t>What </a:t>
            </a:r>
            <a:r>
              <a:rPr lang="en-AU" b="1" dirty="0"/>
              <a:t>differences</a:t>
            </a:r>
            <a:r>
              <a:rPr lang="en-AU" dirty="0"/>
              <a:t> to the way you plan now can you see in the sample units?</a:t>
            </a:r>
          </a:p>
          <a:p>
            <a:endParaRPr lang="en-AU" dirty="0"/>
          </a:p>
        </p:txBody>
      </p:sp>
    </p:spTree>
    <p:extLst>
      <p:ext uri="{BB962C8B-B14F-4D97-AF65-F5344CB8AC3E}">
        <p14:creationId xmlns:p14="http://schemas.microsoft.com/office/powerpoint/2010/main" val="356273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415B38-74DF-5BB0-8BF0-F8940C18B73F}"/>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p:spPr>
        <p:txBody>
          <a:bodyPr anchor="t">
            <a:normAutofit/>
          </a:bodyPr>
          <a:lstStyle/>
          <a:p>
            <a:pPr>
              <a:lnSpc>
                <a:spcPct val="90000"/>
              </a:lnSpc>
              <a:spcAft>
                <a:spcPts val="600"/>
              </a:spcAft>
            </a:pPr>
            <a:r>
              <a:rPr lang="en-AU" sz="1200"/>
              <a:t>NSW Department of Education</a:t>
            </a:r>
          </a:p>
          <a:p>
            <a:pPr>
              <a:lnSpc>
                <a:spcPct val="90000"/>
              </a:lnSpc>
              <a:spcAft>
                <a:spcPts val="600"/>
              </a:spcAft>
            </a:pPr>
            <a:endParaRPr lang="en-AU" sz="1200"/>
          </a:p>
        </p:txBody>
      </p:sp>
      <p:sp>
        <p:nvSpPr>
          <p:cNvPr id="3" name="Title 2">
            <a:extLst>
              <a:ext uri="{FF2B5EF4-FFF2-40B4-BE49-F238E27FC236}">
                <a16:creationId xmlns:a16="http://schemas.microsoft.com/office/drawing/2014/main" id="{65872822-2956-5B14-4F8D-DA4EB242A5EF}"/>
              </a:ext>
            </a:extLst>
          </p:cNvPr>
          <p:cNvSpPr>
            <a:spLocks noGrp="1"/>
          </p:cNvSpPr>
          <p:nvPr>
            <p:ph type="ctrTitle"/>
          </p:nvPr>
        </p:nvSpPr>
        <p:spPr>
          <a:xfrm>
            <a:off x="539999" y="3744686"/>
            <a:ext cx="6255979" cy="1114713"/>
          </a:xfrm>
        </p:spPr>
        <p:txBody>
          <a:bodyPr anchor="b">
            <a:normAutofit/>
          </a:bodyPr>
          <a:lstStyle/>
          <a:p>
            <a:r>
              <a:rPr lang="en-AU"/>
              <a:t>Unit Preview</a:t>
            </a:r>
          </a:p>
        </p:txBody>
      </p:sp>
      <p:pic>
        <p:nvPicPr>
          <p:cNvPr id="9" name="Picture Placeholder 8">
            <a:extLst>
              <a:ext uri="{FF2B5EF4-FFF2-40B4-BE49-F238E27FC236}">
                <a16:creationId xmlns:a16="http://schemas.microsoft.com/office/drawing/2014/main" id="{5383BF87-302E-7FE6-26AA-9078E6837E6A}"/>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b="-1"/>
          <a:stretch>
            <a:fillRect/>
          </a:stretch>
        </p:blipFill>
        <p:spPr>
          <a:xfrm>
            <a:off x="7128000" y="10"/>
            <a:ext cx="5064000" cy="6857990"/>
          </a:xfrm>
          <a:prstGeom prst="rect">
            <a:avLst/>
          </a:prstGeom>
          <a:noFill/>
        </p:spPr>
      </p:pic>
    </p:spTree>
    <p:extLst>
      <p:ext uri="{BB962C8B-B14F-4D97-AF65-F5344CB8AC3E}">
        <p14:creationId xmlns:p14="http://schemas.microsoft.com/office/powerpoint/2010/main" val="272928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54BC15-7AE6-74B0-0F66-31014D5A63A8}"/>
              </a:ext>
            </a:extLst>
          </p:cNvPr>
          <p:cNvSpPr>
            <a:spLocks noGrp="1"/>
          </p:cNvSpPr>
          <p:nvPr>
            <p:ph type="ctrTitle"/>
          </p:nvPr>
        </p:nvSpPr>
        <p:spPr/>
        <p:txBody>
          <a:bodyPr/>
          <a:lstStyle/>
          <a:p>
            <a:r>
              <a:rPr lang="en-AU" dirty="0"/>
              <a:t>Human Society and its Environment (HSIE) – unit 1</a:t>
            </a:r>
          </a:p>
        </p:txBody>
      </p:sp>
      <p:sp>
        <p:nvSpPr>
          <p:cNvPr id="3" name="Text Placeholder 9">
            <a:extLst>
              <a:ext uri="{FF2B5EF4-FFF2-40B4-BE49-F238E27FC236}">
                <a16:creationId xmlns:a16="http://schemas.microsoft.com/office/drawing/2014/main" id="{B52BCF5D-4CB3-0E10-BF50-A18CBEC7B074}"/>
              </a:ext>
            </a:extLst>
          </p:cNvPr>
          <p:cNvSpPr>
            <a:spLocks noGrp="1"/>
          </p:cNvSpPr>
          <p:nvPr>
            <p:ph type="body" sz="quarter" idx="14"/>
          </p:nvPr>
        </p:nvSpPr>
        <p:spPr>
          <a:xfrm>
            <a:off x="359998" y="4552267"/>
            <a:ext cx="8532000" cy="424497"/>
          </a:xfrm>
        </p:spPr>
        <p:txBody>
          <a:bodyPr vert="horz" lIns="0" tIns="0" rIns="0" bIns="0" rtlCol="0" anchor="t">
            <a:noAutofit/>
          </a:bodyPr>
          <a:lstStyle/>
          <a:p>
            <a:r>
              <a:rPr lang="en-AU" dirty="0"/>
              <a:t>Unit 1</a:t>
            </a:r>
          </a:p>
        </p:txBody>
      </p:sp>
      <p:sp>
        <p:nvSpPr>
          <p:cNvPr id="2" name="Footer Placeholder 1">
            <a:extLst>
              <a:ext uri="{FF2B5EF4-FFF2-40B4-BE49-F238E27FC236}">
                <a16:creationId xmlns:a16="http://schemas.microsoft.com/office/drawing/2014/main" id="{D3C2C506-0DA0-E0FD-9C06-7BCB4A08EA51}"/>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242032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EE739-607C-EF56-23E4-7722F26A24E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0E0040-B98C-26EF-A449-EFB8DEDCD2A5}"/>
              </a:ext>
            </a:extLst>
          </p:cNvPr>
          <p:cNvSpPr>
            <a:spLocks noGrp="1"/>
          </p:cNvSpPr>
          <p:nvPr>
            <p:ph type="title"/>
          </p:nvPr>
        </p:nvSpPr>
        <p:spPr>
          <a:xfrm>
            <a:off x="360000" y="360000"/>
            <a:ext cx="10080000" cy="545601"/>
          </a:xfrm>
        </p:spPr>
        <p:txBody>
          <a:bodyPr anchor="t">
            <a:normAutofit/>
          </a:bodyPr>
          <a:lstStyle/>
          <a:p>
            <a:r>
              <a:rPr lang="en-AU" dirty="0"/>
              <a:t>HSIE – unit 1 overview</a:t>
            </a:r>
          </a:p>
        </p:txBody>
      </p:sp>
      <p:sp>
        <p:nvSpPr>
          <p:cNvPr id="5" name="Content Placeholder 4">
            <a:extLst>
              <a:ext uri="{FF2B5EF4-FFF2-40B4-BE49-F238E27FC236}">
                <a16:creationId xmlns:a16="http://schemas.microsoft.com/office/drawing/2014/main" id="{160D8163-2EF4-C0BA-2700-DB44BB8627C7}"/>
              </a:ext>
            </a:extLst>
          </p:cNvPr>
          <p:cNvSpPr>
            <a:spLocks noGrp="1"/>
          </p:cNvSpPr>
          <p:nvPr>
            <p:ph idx="1"/>
          </p:nvPr>
        </p:nvSpPr>
        <p:spPr>
          <a:xfrm>
            <a:off x="360000" y="1620000"/>
            <a:ext cx="7260000" cy="4536000"/>
          </a:xfrm>
        </p:spPr>
        <p:txBody>
          <a:bodyPr vert="horz" lIns="0" tIns="0" rIns="0" bIns="0" rtlCol="0" anchor="t">
            <a:normAutofit/>
          </a:bodyPr>
          <a:lstStyle/>
          <a:p>
            <a:r>
              <a:rPr lang="en-AU" sz="2000" dirty="0"/>
              <a:t>In Unit 1, students:</a:t>
            </a:r>
          </a:p>
          <a:p>
            <a:pPr marL="285750" indent="-285750">
              <a:buChar char="•"/>
            </a:pPr>
            <a:r>
              <a:rPr lang="en-AU" sz="2000" dirty="0"/>
              <a:t>explore continents, oceans and Australia on physical maps</a:t>
            </a:r>
          </a:p>
          <a:p>
            <a:pPr marL="285750" indent="-285750">
              <a:buChar char="•"/>
            </a:pPr>
            <a:r>
              <a:rPr lang="en-AU" sz="2000" dirty="0"/>
              <a:t>locate Australian states, territories and capital cities</a:t>
            </a:r>
          </a:p>
          <a:p>
            <a:pPr marL="285750" indent="-285750">
              <a:buChar char="•"/>
            </a:pPr>
            <a:r>
              <a:rPr lang="en-AU" sz="2000" dirty="0">
                <a:ea typeface="+mn-lt"/>
                <a:cs typeface="Arial" panose="020B0604020202020204" pitchFamily="34" charset="0"/>
              </a:rPr>
              <a:t>distinguish between Aboriginal Country and Torres Strait Islander Places using language maps</a:t>
            </a:r>
            <a:endParaRPr lang="en-AU" sz="2000" dirty="0"/>
          </a:p>
          <a:p>
            <a:pPr marL="285750" indent="-285750">
              <a:buChar char="•"/>
            </a:pPr>
            <a:r>
              <a:rPr lang="en-AU" sz="2000" dirty="0"/>
              <a:t>collect and organise data in lists, tables or picture graphs.</a:t>
            </a:r>
          </a:p>
        </p:txBody>
      </p:sp>
      <p:pic>
        <p:nvPicPr>
          <p:cNvPr id="3" name="Picture 2">
            <a:extLst>
              <a:ext uri="{FF2B5EF4-FFF2-40B4-BE49-F238E27FC236}">
                <a16:creationId xmlns:a16="http://schemas.microsoft.com/office/drawing/2014/main" id="{8A4C72C6-E789-C1A8-96B4-34D080BAEA6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b="-2"/>
          <a:stretch>
            <a:fillRect/>
          </a:stretch>
        </p:blipFill>
        <p:spPr>
          <a:xfrm>
            <a:off x="8153400" y="2321254"/>
            <a:ext cx="3424600" cy="2646293"/>
          </a:xfrm>
          <a:prstGeom prst="roundRect">
            <a:avLst>
              <a:gd name="adj" fmla="val 4500"/>
            </a:avLst>
          </a:prstGeom>
          <a:ln>
            <a:noFill/>
          </a:ln>
          <a:effectLst/>
        </p:spPr>
      </p:pic>
      <p:sp>
        <p:nvSpPr>
          <p:cNvPr id="2" name="Slide Number Placeholder 1">
            <a:extLst>
              <a:ext uri="{FF2B5EF4-FFF2-40B4-BE49-F238E27FC236}">
                <a16:creationId xmlns:a16="http://schemas.microsoft.com/office/drawing/2014/main" id="{56ABC0AA-E8B3-61B7-2AEA-34FD6819F685}"/>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24</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49527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A390D-4342-C26D-F985-FEA1CDA7B2C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2AAF945-BEE2-BCB5-3692-9FAD55342E19}"/>
              </a:ext>
            </a:extLst>
          </p:cNvPr>
          <p:cNvSpPr>
            <a:spLocks noGrp="1"/>
          </p:cNvSpPr>
          <p:nvPr>
            <p:ph type="title"/>
          </p:nvPr>
        </p:nvSpPr>
        <p:spPr/>
        <p:txBody>
          <a:bodyPr/>
          <a:lstStyle/>
          <a:p>
            <a:r>
              <a:rPr lang="en-AU" dirty="0"/>
              <a:t>HSIE – unit 1 syllabus outcomes</a:t>
            </a:r>
          </a:p>
        </p:txBody>
      </p:sp>
      <p:sp>
        <p:nvSpPr>
          <p:cNvPr id="9" name="Text Placeholder 8">
            <a:extLst>
              <a:ext uri="{FF2B5EF4-FFF2-40B4-BE49-F238E27FC236}">
                <a16:creationId xmlns:a16="http://schemas.microsoft.com/office/drawing/2014/main" id="{9B45E323-C023-3D44-6C83-9075B23E8FC7}"/>
              </a:ext>
              <a:ext uri="{C183D7F6-B498-43B3-948B-1728B52AA6E4}">
                <adec:decorative xmlns:adec="http://schemas.microsoft.com/office/drawing/2017/decorative" val="1"/>
              </a:ext>
            </a:extLst>
          </p:cNvPr>
          <p:cNvSpPr>
            <a:spLocks noGrp="1"/>
          </p:cNvSpPr>
          <p:nvPr>
            <p:ph type="body" sz="quarter" idx="18"/>
          </p:nvPr>
        </p:nvSpPr>
        <p:spPr/>
        <p:txBody>
          <a:bodyPr vert="horz" lIns="0" tIns="0" rIns="0" bIns="0" rtlCol="0" anchor="t">
            <a:noAutofit/>
          </a:bodyPr>
          <a:lstStyle/>
          <a:p>
            <a:endParaRPr lang="en-AU" sz="2400"/>
          </a:p>
          <a:p>
            <a:endParaRPr lang="en-AU" sz="1800"/>
          </a:p>
        </p:txBody>
      </p:sp>
      <p:sp>
        <p:nvSpPr>
          <p:cNvPr id="11" name="Text Placeholder 10">
            <a:extLst>
              <a:ext uri="{FF2B5EF4-FFF2-40B4-BE49-F238E27FC236}">
                <a16:creationId xmlns:a16="http://schemas.microsoft.com/office/drawing/2014/main" id="{B42A7061-F229-0E76-E28F-F0BD3E2C66E3}"/>
              </a:ext>
            </a:extLst>
          </p:cNvPr>
          <p:cNvSpPr>
            <a:spLocks noGrp="1"/>
          </p:cNvSpPr>
          <p:nvPr>
            <p:ph type="body" sz="quarter" idx="19"/>
          </p:nvPr>
        </p:nvSpPr>
        <p:spPr/>
        <p:txBody>
          <a:bodyPr/>
          <a:lstStyle/>
          <a:p>
            <a:pPr lvl="0" defTabSz="609585">
              <a:spcAft>
                <a:spcPts val="0"/>
              </a:spcAft>
              <a:defRPr/>
            </a:pPr>
            <a:r>
              <a:rPr lang="en-AU" b="1" dirty="0">
                <a:solidFill>
                  <a:srgbClr val="242424"/>
                </a:solidFill>
                <a:cs typeface="Segoe UI"/>
              </a:rPr>
              <a:t>Focus Area: People are connected to places and groups</a:t>
            </a:r>
          </a:p>
          <a:p>
            <a:pPr lvl="0" defTabSz="609585">
              <a:spcAft>
                <a:spcPts val="0"/>
              </a:spcAft>
              <a:defRPr/>
            </a:pPr>
            <a:endParaRPr lang="en-AU" b="1" dirty="0">
              <a:solidFill>
                <a:srgbClr val="242424"/>
              </a:solidFill>
              <a:cs typeface="Segoe UI"/>
            </a:endParaRPr>
          </a:p>
          <a:p>
            <a:pPr lvl="0" defTabSz="609585">
              <a:spcAft>
                <a:spcPts val="0"/>
              </a:spcAft>
              <a:defRPr/>
            </a:pPr>
            <a:r>
              <a:rPr lang="en-AU" b="1" dirty="0">
                <a:solidFill>
                  <a:srgbClr val="22272B"/>
                </a:solidFill>
                <a:cs typeface="Segoe UI"/>
              </a:rPr>
              <a:t>HS1-ACH-01</a:t>
            </a:r>
            <a:endParaRPr lang="en-US" b="1" dirty="0">
              <a:solidFill>
                <a:srgbClr val="22272B"/>
              </a:solidFill>
              <a:cs typeface="Segoe UI"/>
            </a:endParaRPr>
          </a:p>
          <a:p>
            <a:pPr lvl="0" defTabSz="609585">
              <a:spcAft>
                <a:spcPts val="0"/>
              </a:spcAft>
              <a:defRPr/>
            </a:pPr>
            <a:r>
              <a:rPr lang="en-AU" dirty="0">
                <a:solidFill>
                  <a:srgbClr val="22272B"/>
                </a:solidFill>
                <a:cs typeface="Segoe UI"/>
              </a:rPr>
              <a:t>describes interactions between Aboriginal Peoples and Country</a:t>
            </a:r>
          </a:p>
          <a:p>
            <a:pPr lvl="0" defTabSz="609585">
              <a:spcAft>
                <a:spcPts val="0"/>
              </a:spcAft>
              <a:defRPr/>
            </a:pPr>
            <a:endParaRPr lang="en-AU" dirty="0">
              <a:solidFill>
                <a:srgbClr val="22272B"/>
              </a:solidFill>
              <a:cs typeface="Segoe UI"/>
            </a:endParaRPr>
          </a:p>
          <a:p>
            <a:pPr lvl="0" defTabSz="609585">
              <a:spcAft>
                <a:spcPts val="0"/>
              </a:spcAft>
              <a:defRPr/>
            </a:pPr>
            <a:r>
              <a:rPr lang="en-AU" b="1" dirty="0">
                <a:solidFill>
                  <a:srgbClr val="22272B"/>
                </a:solidFill>
                <a:cs typeface="Segoe UI"/>
              </a:rPr>
              <a:t>HS1-GEO-01</a:t>
            </a:r>
            <a:endParaRPr lang="en-AU" dirty="0">
              <a:solidFill>
                <a:srgbClr val="22272B"/>
              </a:solidFill>
            </a:endParaRPr>
          </a:p>
          <a:p>
            <a:pPr lvl="0" defTabSz="609585">
              <a:spcAft>
                <a:spcPts val="0"/>
              </a:spcAft>
              <a:defRPr/>
            </a:pPr>
            <a:r>
              <a:rPr lang="en-AU" dirty="0">
                <a:solidFill>
                  <a:srgbClr val="22272B"/>
                </a:solidFill>
                <a:cs typeface="Segoe UI"/>
              </a:rPr>
              <a:t>describes ways people connect to and care for places, water environments and each other, using geographical information</a:t>
            </a:r>
          </a:p>
        </p:txBody>
      </p:sp>
      <p:sp>
        <p:nvSpPr>
          <p:cNvPr id="3" name="Slide Number Placeholder 2">
            <a:extLst>
              <a:ext uri="{FF2B5EF4-FFF2-40B4-BE49-F238E27FC236}">
                <a16:creationId xmlns:a16="http://schemas.microsoft.com/office/drawing/2014/main" id="{0D8053F9-273F-6381-8D19-63971DB644D8}"/>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40707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6C226-9E09-8FFB-1E87-0D9B39894A2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B215AF4-95BD-3B00-72F1-B4CE91C3D9CB}"/>
              </a:ext>
            </a:extLst>
          </p:cNvPr>
          <p:cNvSpPr>
            <a:spLocks noGrp="1"/>
          </p:cNvSpPr>
          <p:nvPr>
            <p:ph type="title"/>
          </p:nvPr>
        </p:nvSpPr>
        <p:spPr/>
        <p:txBody>
          <a:bodyPr/>
          <a:lstStyle/>
          <a:p>
            <a:r>
              <a:rPr lang="en-AU" dirty="0"/>
              <a:t>HSIE – unit 1 syllabus content</a:t>
            </a:r>
          </a:p>
        </p:txBody>
      </p:sp>
      <p:sp>
        <p:nvSpPr>
          <p:cNvPr id="9" name="Text Placeholder 8">
            <a:extLst>
              <a:ext uri="{FF2B5EF4-FFF2-40B4-BE49-F238E27FC236}">
                <a16:creationId xmlns:a16="http://schemas.microsoft.com/office/drawing/2014/main" id="{3FF537A1-CE46-AA6A-FAC2-B5CA72A6FD16}"/>
              </a:ext>
              <a:ext uri="{C183D7F6-B498-43B3-948B-1728B52AA6E4}">
                <adec:decorative xmlns:adec="http://schemas.microsoft.com/office/drawing/2017/decorative" val="1"/>
              </a:ext>
            </a:extLst>
          </p:cNvPr>
          <p:cNvSpPr>
            <a:spLocks noGrp="1"/>
          </p:cNvSpPr>
          <p:nvPr>
            <p:ph type="body" sz="quarter" idx="18"/>
          </p:nvPr>
        </p:nvSpPr>
        <p:spPr/>
        <p:txBody>
          <a:bodyPr vert="horz" lIns="0" tIns="0" rIns="0" bIns="0" rtlCol="0" anchor="t">
            <a:noAutofit/>
          </a:bodyPr>
          <a:lstStyle/>
          <a:p>
            <a:endParaRPr lang="en-AU" sz="2400"/>
          </a:p>
          <a:p>
            <a:endParaRPr lang="en-AU" sz="1800"/>
          </a:p>
        </p:txBody>
      </p:sp>
      <p:sp>
        <p:nvSpPr>
          <p:cNvPr id="11" name="Text Placeholder 10">
            <a:extLst>
              <a:ext uri="{FF2B5EF4-FFF2-40B4-BE49-F238E27FC236}">
                <a16:creationId xmlns:a16="http://schemas.microsoft.com/office/drawing/2014/main" id="{15748F6F-C0E6-3CBB-B95B-74C492138F92}"/>
              </a:ext>
            </a:extLst>
          </p:cNvPr>
          <p:cNvSpPr>
            <a:spLocks noGrp="1"/>
          </p:cNvSpPr>
          <p:nvPr>
            <p:ph type="body" sz="quarter" idx="19"/>
          </p:nvPr>
        </p:nvSpPr>
        <p:spPr>
          <a:xfrm>
            <a:off x="360000" y="1879600"/>
            <a:ext cx="11484000" cy="4474400"/>
          </a:xfrm>
        </p:spPr>
        <p:txBody>
          <a:bodyPr/>
          <a:lstStyle/>
          <a:p>
            <a:pPr lvl="0">
              <a:lnSpc>
                <a:spcPct val="100000"/>
              </a:lnSpc>
              <a:defRPr/>
            </a:pPr>
            <a:r>
              <a:rPr lang="en-AU" sz="1800" b="1" dirty="0">
                <a:solidFill>
                  <a:srgbClr val="22272B"/>
                </a:solidFill>
              </a:rPr>
              <a:t>Content Group: Aboriginal Peoples have a responsibility to Country</a:t>
            </a:r>
            <a:endParaRPr lang="en-US" sz="1800" b="1" dirty="0">
              <a:solidFill>
                <a:srgbClr val="22272B"/>
              </a:solidFill>
            </a:endParaRPr>
          </a:p>
          <a:p>
            <a:pPr marL="285750" lvl="0" indent="-285750">
              <a:lnSpc>
                <a:spcPct val="100000"/>
              </a:lnSpc>
              <a:buFont typeface="Arial" panose="020B0604020202020204" pitchFamily="34" charset="0"/>
              <a:buChar char="•"/>
              <a:defRPr/>
            </a:pPr>
            <a:r>
              <a:rPr lang="en-US" sz="1800" dirty="0">
                <a:solidFill>
                  <a:srgbClr val="22272B"/>
                </a:solidFill>
              </a:rPr>
              <a:t>Identify how Aboriginal Country is represented in a range of contexts</a:t>
            </a:r>
            <a:endParaRPr lang="en-AU" sz="1800" b="1" dirty="0">
              <a:solidFill>
                <a:srgbClr val="22272B"/>
              </a:solidFill>
            </a:endParaRPr>
          </a:p>
          <a:p>
            <a:pPr lvl="0">
              <a:lnSpc>
                <a:spcPct val="100000"/>
              </a:lnSpc>
              <a:defRPr/>
            </a:pPr>
            <a:r>
              <a:rPr lang="en-AU" sz="1800" b="1" dirty="0">
                <a:solidFill>
                  <a:srgbClr val="22272B"/>
                </a:solidFill>
              </a:rPr>
              <a:t>Content group: People show their connection to places using geographical information</a:t>
            </a:r>
          </a:p>
          <a:p>
            <a:pPr marL="285750" lvl="0" indent="-285750">
              <a:lnSpc>
                <a:spcPct val="100000"/>
              </a:lnSpc>
              <a:buFont typeface="Arial" panose="020B0604020202020204" pitchFamily="34" charset="0"/>
              <a:buChar char="•"/>
              <a:defRPr/>
            </a:pPr>
            <a:r>
              <a:rPr lang="en-US" sz="1800" dirty="0">
                <a:solidFill>
                  <a:srgbClr val="22272B"/>
                </a:solidFill>
              </a:rPr>
              <a:t>Locate the 7 continents and 5 oceans of the world</a:t>
            </a:r>
          </a:p>
          <a:p>
            <a:pPr marL="285750" lvl="0" indent="-285750">
              <a:lnSpc>
                <a:spcPct val="100000"/>
              </a:lnSpc>
              <a:buFont typeface="Arial" panose="020B0604020202020204" pitchFamily="34" charset="0"/>
              <a:buChar char="•"/>
              <a:defRPr/>
            </a:pPr>
            <a:r>
              <a:rPr lang="en-US" sz="1800" dirty="0">
                <a:solidFill>
                  <a:srgbClr val="22272B"/>
                </a:solidFill>
              </a:rPr>
              <a:t>Locate Australia in relation to hemispheres, oceans, continents and </a:t>
            </a:r>
            <a:r>
              <a:rPr lang="en-US" sz="1800" dirty="0" err="1">
                <a:solidFill>
                  <a:srgbClr val="22272B"/>
                </a:solidFill>
              </a:rPr>
              <a:t>neighbouring</a:t>
            </a:r>
            <a:r>
              <a:rPr lang="en-US" sz="1800" dirty="0">
                <a:solidFill>
                  <a:srgbClr val="22272B"/>
                </a:solidFill>
              </a:rPr>
              <a:t> countries using physical maps, political maps and globes</a:t>
            </a:r>
          </a:p>
          <a:p>
            <a:pPr marL="285750" lvl="0" indent="-285750">
              <a:lnSpc>
                <a:spcPct val="100000"/>
              </a:lnSpc>
              <a:buFont typeface="Arial" panose="020B0604020202020204" pitchFamily="34" charset="0"/>
              <a:buChar char="•"/>
              <a:defRPr/>
            </a:pPr>
            <a:r>
              <a:rPr lang="en-US" sz="1800" dirty="0">
                <a:solidFill>
                  <a:srgbClr val="22272B"/>
                </a:solidFill>
              </a:rPr>
              <a:t>Describe the features of Australian urban, rural and remote places and communities by comparing images</a:t>
            </a:r>
          </a:p>
          <a:p>
            <a:pPr marL="285750" lvl="0" indent="-285750">
              <a:lnSpc>
                <a:spcPct val="100000"/>
              </a:lnSpc>
              <a:buFont typeface="Arial" panose="020B0604020202020204" pitchFamily="34" charset="0"/>
              <a:buChar char="•"/>
              <a:defRPr/>
            </a:pPr>
            <a:r>
              <a:rPr lang="en-US" sz="1800" dirty="0">
                <a:solidFill>
                  <a:srgbClr val="22272B"/>
                </a:solidFill>
              </a:rPr>
              <a:t>Locate Australian states, territories and capital cities using political maps</a:t>
            </a:r>
          </a:p>
          <a:p>
            <a:pPr marL="285750" lvl="0" indent="-285750">
              <a:lnSpc>
                <a:spcPct val="100000"/>
              </a:lnSpc>
              <a:buFont typeface="Arial" panose="020B0604020202020204" pitchFamily="34" charset="0"/>
              <a:buChar char="•"/>
              <a:defRPr/>
            </a:pPr>
            <a:r>
              <a:rPr lang="en-US" sz="1800" dirty="0">
                <a:solidFill>
                  <a:srgbClr val="22272B"/>
                </a:solidFill>
              </a:rPr>
              <a:t>Describe reasons people are connected to places across the world by collecting and </a:t>
            </a:r>
            <a:r>
              <a:rPr lang="en-US" sz="1800" dirty="0" err="1">
                <a:solidFill>
                  <a:srgbClr val="22272B"/>
                </a:solidFill>
              </a:rPr>
              <a:t>organising</a:t>
            </a:r>
            <a:r>
              <a:rPr lang="en-US" sz="1800" dirty="0">
                <a:solidFill>
                  <a:srgbClr val="22272B"/>
                </a:solidFill>
              </a:rPr>
              <a:t> data in lists, tables or picture graphs</a:t>
            </a:r>
          </a:p>
          <a:p>
            <a:pPr marL="285750" lvl="0" indent="-285750">
              <a:lnSpc>
                <a:spcPct val="100000"/>
              </a:lnSpc>
              <a:buFont typeface="Arial" panose="020B0604020202020204" pitchFamily="34" charset="0"/>
              <a:buChar char="•"/>
              <a:defRPr/>
            </a:pPr>
            <a:r>
              <a:rPr lang="en-US" sz="1800" dirty="0">
                <a:solidFill>
                  <a:srgbClr val="22272B"/>
                </a:solidFill>
              </a:rPr>
              <a:t>Distinguish Aboriginal Country from Torres Strait Islander Places using language maps</a:t>
            </a:r>
            <a:endParaRPr lang="en-US" sz="1800" dirty="0">
              <a:solidFill>
                <a:srgbClr val="22272B"/>
              </a:solidFill>
              <a:latin typeface="Aptos Narrow"/>
            </a:endParaRPr>
          </a:p>
        </p:txBody>
      </p:sp>
      <p:sp>
        <p:nvSpPr>
          <p:cNvPr id="3" name="Slide Number Placeholder 2">
            <a:extLst>
              <a:ext uri="{FF2B5EF4-FFF2-40B4-BE49-F238E27FC236}">
                <a16:creationId xmlns:a16="http://schemas.microsoft.com/office/drawing/2014/main" id="{C8FC2E95-A380-69CF-90E3-C407BF539DB3}"/>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23413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ED7A9-5AB4-A9E4-685E-13FF9D5C42F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C70DFEE-57D7-71CE-B97D-502691D2C33D}"/>
              </a:ext>
            </a:extLst>
          </p:cNvPr>
          <p:cNvSpPr>
            <a:spLocks noGrp="1"/>
          </p:cNvSpPr>
          <p:nvPr>
            <p:ph type="title"/>
          </p:nvPr>
        </p:nvSpPr>
        <p:spPr/>
        <p:txBody>
          <a:bodyPr anchor="t">
            <a:normAutofit fontScale="90000"/>
          </a:bodyPr>
          <a:lstStyle/>
          <a:p>
            <a:r>
              <a:rPr lang="en-AU" sz="2800" dirty="0"/>
              <a:t>Aboriginal Cultures and Histories content</a:t>
            </a:r>
          </a:p>
        </p:txBody>
      </p:sp>
      <p:sp>
        <p:nvSpPr>
          <p:cNvPr id="8" name="Content Placeholder 7">
            <a:extLst>
              <a:ext uri="{FF2B5EF4-FFF2-40B4-BE49-F238E27FC236}">
                <a16:creationId xmlns:a16="http://schemas.microsoft.com/office/drawing/2014/main" id="{B23BFCFD-EE57-3A43-FE14-4403998242A8}"/>
              </a:ext>
            </a:extLst>
          </p:cNvPr>
          <p:cNvSpPr>
            <a:spLocks noGrp="1"/>
          </p:cNvSpPr>
          <p:nvPr>
            <p:ph type="body" sz="quarter" idx="17"/>
          </p:nvPr>
        </p:nvSpPr>
        <p:spPr>
          <a:xfrm>
            <a:off x="360363" y="1257300"/>
            <a:ext cx="6443637" cy="5096700"/>
          </a:xfrm>
        </p:spPr>
        <p:txBody>
          <a:bodyPr vert="horz" lIns="0" tIns="0" rIns="0" bIns="0" rtlCol="0" anchor="t">
            <a:noAutofit/>
          </a:bodyPr>
          <a:lstStyle/>
          <a:p>
            <a:r>
              <a:rPr lang="en-AU" sz="1500" dirty="0"/>
              <a:t>All HSIE units, which cover ACH content, are written in consultation with Department of Education Aboriginal Education Advisors.</a:t>
            </a:r>
            <a:endParaRPr lang="en-US" sz="1500" dirty="0"/>
          </a:p>
          <a:p>
            <a:r>
              <a:rPr lang="en-AU" sz="1500" b="1" dirty="0"/>
              <a:t>In adapting and implementing the units, schools are encouraged to:</a:t>
            </a:r>
          </a:p>
          <a:p>
            <a:pPr marL="285750" indent="-285750">
              <a:buFont typeface="Arial" panose="020B0604020202020204" pitchFamily="34" charset="0"/>
              <a:buChar char="•"/>
            </a:pPr>
            <a:r>
              <a:rPr lang="en-AU" sz="1500" dirty="0"/>
              <a:t>involve local Aboriginal Communities and/or appropriate Knowledge Holders</a:t>
            </a:r>
          </a:p>
          <a:p>
            <a:pPr marL="285750" indent="-285750">
              <a:buFont typeface="Arial" panose="020B0604020202020204" pitchFamily="34" charset="0"/>
              <a:buChar char="•"/>
            </a:pPr>
            <a:r>
              <a:rPr lang="en-AU" sz="1500" dirty="0"/>
              <a:t>use Aboriginal and/or Torres Strait Islander-authored or endorsed publications </a:t>
            </a:r>
          </a:p>
          <a:p>
            <a:pPr marL="285750" indent="-285750">
              <a:buFont typeface="Arial" panose="020B0604020202020204" pitchFamily="34" charset="0"/>
              <a:buChar char="•"/>
            </a:pPr>
            <a:r>
              <a:rPr lang="en-AU" sz="1500" dirty="0"/>
              <a:t>read the </a:t>
            </a:r>
            <a:r>
              <a:rPr lang="en-AU" sz="1500" dirty="0">
                <a:hlinkClick r:id="rId3"/>
              </a:rPr>
              <a:t>principles and protocols</a:t>
            </a:r>
            <a:r>
              <a:rPr lang="en-AU" sz="1500" dirty="0"/>
              <a:t> relating to teaching and learning about Aboriginal and/or Torres Strait Islander histories and Cultures and the involvement of local Aboriginal Communities</a:t>
            </a:r>
          </a:p>
          <a:p>
            <a:pPr marL="285750" indent="-285750">
              <a:buFont typeface="Arial" panose="020B0604020202020204" pitchFamily="34" charset="0"/>
              <a:buChar char="•"/>
            </a:pPr>
            <a:r>
              <a:rPr lang="en-AU" sz="1500" dirty="0">
                <a:ea typeface="+mn-lt"/>
                <a:cs typeface="Arial" panose="020B0604020202020204" pitchFamily="34" charset="0"/>
              </a:rPr>
              <a:t>Refer to the </a:t>
            </a:r>
            <a:r>
              <a:rPr lang="en-AU" sz="1500" dirty="0">
                <a:ea typeface="+mn-lt"/>
                <a:cs typeface="Arial" panose="020B0604020202020204" pitchFamily="34" charset="0"/>
                <a:hlinkClick r:id="rId4"/>
              </a:rPr>
              <a:t>Australian Institute of Aboriginal and Torres Strait Islander Studies (AIATSIS) Guide to evaluating and selecting education resources</a:t>
            </a:r>
            <a:r>
              <a:rPr lang="en-AU" sz="1500" dirty="0">
                <a:ea typeface="+mn-lt"/>
                <a:cs typeface="Arial" panose="020B0604020202020204" pitchFamily="34" charset="0"/>
              </a:rPr>
              <a:t> when selecting appropriate resources.</a:t>
            </a:r>
            <a:endParaRPr lang="en-AU" sz="1500" dirty="0"/>
          </a:p>
        </p:txBody>
      </p:sp>
      <p:pic>
        <p:nvPicPr>
          <p:cNvPr id="2" name="Picture 1">
            <a:extLst>
              <a:ext uri="{FF2B5EF4-FFF2-40B4-BE49-F238E27FC236}">
                <a16:creationId xmlns:a16="http://schemas.microsoft.com/office/drawing/2014/main" id="{3BA09887-B0BB-D057-FEF9-0E215F1B8F0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84671" y="1647173"/>
            <a:ext cx="2892267" cy="2827054"/>
          </a:xfrm>
          <a:prstGeom prst="roundRect">
            <a:avLst>
              <a:gd name="adj" fmla="val 6189"/>
            </a:avLst>
          </a:prstGeom>
          <a:ln>
            <a:no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C5826F22-1A43-EF99-F583-C127904E1456}"/>
              </a:ext>
            </a:extLst>
          </p:cNvPr>
          <p:cNvSpPr>
            <a:spLocks noGrp="1"/>
          </p:cNvSpPr>
          <p:nvPr>
            <p:ph sz="half" idx="2"/>
          </p:nvPr>
        </p:nvSpPr>
        <p:spPr>
          <a:xfrm>
            <a:off x="7417612" y="5188324"/>
            <a:ext cx="4426387" cy="1165676"/>
          </a:xfrm>
        </p:spPr>
        <p:txBody>
          <a:bodyPr/>
          <a:lstStyle/>
          <a:p>
            <a:pPr lvl="0" defTabSz="609585">
              <a:lnSpc>
                <a:spcPts val="1275"/>
              </a:lnSpc>
              <a:spcAft>
                <a:spcPts val="0"/>
              </a:spcAft>
              <a:defRPr/>
            </a:pPr>
            <a:r>
              <a:rPr lang="en-AU" sz="1100" dirty="0">
                <a:solidFill>
                  <a:srgbClr val="242424"/>
                </a:solidFill>
                <a:cs typeface="Segoe UI"/>
              </a:rPr>
              <a:t>Artwork © Kayleb Waters, </a:t>
            </a:r>
            <a:r>
              <a:rPr lang="en-AU" sz="1100" dirty="0" err="1">
                <a:solidFill>
                  <a:srgbClr val="242424"/>
                </a:solidFill>
                <a:cs typeface="Segoe UI"/>
              </a:rPr>
              <a:t>Gomeroi</a:t>
            </a:r>
            <a:r>
              <a:rPr lang="en-AU" sz="1100" dirty="0">
                <a:solidFill>
                  <a:srgbClr val="242424"/>
                </a:solidFill>
                <a:cs typeface="Segoe UI"/>
              </a:rPr>
              <a:t> artist and Cultural mentor 2025.</a:t>
            </a:r>
            <a:endParaRPr lang="en-US" sz="1100" dirty="0">
              <a:solidFill>
                <a:srgbClr val="22272B"/>
              </a:solidFill>
            </a:endParaRPr>
          </a:p>
          <a:p>
            <a:pPr lvl="0" defTabSz="609585">
              <a:lnSpc>
                <a:spcPts val="1275"/>
              </a:lnSpc>
              <a:spcAft>
                <a:spcPts val="0"/>
              </a:spcAft>
              <a:defRPr/>
            </a:pPr>
            <a:r>
              <a:rPr lang="en-US" sz="1100" dirty="0">
                <a:solidFill>
                  <a:srgbClr val="22272B"/>
                </a:solidFill>
                <a:cs typeface="Segoe UI"/>
              </a:rPr>
              <a:t>​</a:t>
            </a:r>
            <a:endParaRPr lang="en-US" sz="1100" dirty="0">
              <a:solidFill>
                <a:srgbClr val="22272B"/>
              </a:solidFill>
            </a:endParaRPr>
          </a:p>
          <a:p>
            <a:pPr lvl="0" defTabSz="609585">
              <a:lnSpc>
                <a:spcPct val="100000"/>
              </a:lnSpc>
              <a:spcAft>
                <a:spcPts val="0"/>
              </a:spcAft>
              <a:defRPr/>
            </a:pPr>
            <a:r>
              <a:rPr lang="en-AU" sz="1100" i="1" dirty="0">
                <a:solidFill>
                  <a:srgbClr val="22272B"/>
                </a:solidFill>
                <a:ea typeface="+mn-lt"/>
                <a:cs typeface="Arial" panose="020B0604020202020204" pitchFamily="34" charset="0"/>
              </a:rPr>
              <a:t>This image represents Community (families, parents, Aunts, Uncles, Elders, schools, teachers, LAECGs, LALCs) </a:t>
            </a:r>
            <a:endParaRPr lang="en-AU" sz="1100" i="1" dirty="0">
              <a:solidFill>
                <a:srgbClr val="22272B"/>
              </a:solidFill>
            </a:endParaRPr>
          </a:p>
          <a:p>
            <a:pPr lvl="0" defTabSz="609585">
              <a:lnSpc>
                <a:spcPts val="1275"/>
              </a:lnSpc>
              <a:spcAft>
                <a:spcPts val="0"/>
              </a:spcAft>
              <a:defRPr/>
            </a:pPr>
            <a:endParaRPr lang="en-AU" sz="1100" i="1" dirty="0">
              <a:solidFill>
                <a:srgbClr val="22272B"/>
              </a:solidFill>
              <a:ea typeface="+mn-lt"/>
              <a:cs typeface="Arial" panose="020B0604020202020204" pitchFamily="34" charset="0"/>
            </a:endParaRPr>
          </a:p>
          <a:p>
            <a:pPr lvl="0" defTabSz="609585">
              <a:lnSpc>
                <a:spcPts val="1275"/>
              </a:lnSpc>
              <a:spcAft>
                <a:spcPts val="0"/>
              </a:spcAft>
              <a:defRPr/>
            </a:pPr>
            <a:r>
              <a:rPr lang="en-AU" sz="1100" i="1" dirty="0">
                <a:solidFill>
                  <a:srgbClr val="22272B"/>
                </a:solidFill>
                <a:ea typeface="+mn-lt"/>
                <a:cs typeface="Arial" panose="020B0604020202020204" pitchFamily="34" charset="0"/>
              </a:rPr>
              <a:t>“This symbol is expressed through people sitting together in one place, showing unity, responsibility, love, and respect.”</a:t>
            </a:r>
          </a:p>
        </p:txBody>
      </p:sp>
      <p:sp>
        <p:nvSpPr>
          <p:cNvPr id="4" name="Slide Number Placeholder 3" hidden="1">
            <a:extLst>
              <a:ext uri="{FF2B5EF4-FFF2-40B4-BE49-F238E27FC236}">
                <a16:creationId xmlns:a16="http://schemas.microsoft.com/office/drawing/2014/main" id="{D8F70AB5-3B7A-EFD3-238E-B6C97572A514}"/>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pPr marL="0" marR="0" lvl="0" indent="0" algn="r" defTabSz="609585" rtl="0" eaLnBrk="1" fontAlgn="auto" latinLnBrk="0" hangingPunct="1">
              <a:lnSpc>
                <a:spcPct val="10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600"/>
                </a:spcAft>
                <a:buClrTx/>
                <a:buSzTx/>
                <a:buFontTx/>
                <a:buNone/>
                <a:tabLst/>
                <a:defRPr/>
              </a:pPr>
              <a:t>27</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396370971"/>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4CC9B-7BC4-042C-8636-ED0A6A27763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3070AFB-A4DC-06A4-D4BE-45943614D96D}"/>
              </a:ext>
            </a:extLst>
          </p:cNvPr>
          <p:cNvSpPr>
            <a:spLocks noGrp="1"/>
          </p:cNvSpPr>
          <p:nvPr>
            <p:ph type="title"/>
          </p:nvPr>
        </p:nvSpPr>
        <p:spPr>
          <a:xfrm>
            <a:off x="360000" y="360000"/>
            <a:ext cx="10080000" cy="545601"/>
          </a:xfrm>
        </p:spPr>
        <p:txBody>
          <a:bodyPr anchor="t">
            <a:normAutofit/>
          </a:bodyPr>
          <a:lstStyle/>
          <a:p>
            <a:r>
              <a:rPr lang="en-AU" dirty="0"/>
              <a:t>HSIE – unit 1 skill development</a:t>
            </a:r>
          </a:p>
        </p:txBody>
      </p:sp>
      <p:sp>
        <p:nvSpPr>
          <p:cNvPr id="8" name="Content Placeholder 7">
            <a:extLst>
              <a:ext uri="{FF2B5EF4-FFF2-40B4-BE49-F238E27FC236}">
                <a16:creationId xmlns:a16="http://schemas.microsoft.com/office/drawing/2014/main" id="{7ADCA295-ACE6-42A4-9E18-AD25238C1CFB}"/>
              </a:ext>
            </a:extLst>
          </p:cNvPr>
          <p:cNvSpPr>
            <a:spLocks noGrp="1"/>
          </p:cNvSpPr>
          <p:nvPr>
            <p:ph idx="1"/>
          </p:nvPr>
        </p:nvSpPr>
        <p:spPr>
          <a:xfrm>
            <a:off x="360000" y="1701800"/>
            <a:ext cx="11472000" cy="4457138"/>
          </a:xfrm>
        </p:spPr>
        <p:txBody>
          <a:bodyPr vert="horz" lIns="0" tIns="0" rIns="0" bIns="0" rtlCol="0" anchor="t">
            <a:noAutofit/>
          </a:bodyPr>
          <a:lstStyle/>
          <a:p>
            <a:r>
              <a:rPr lang="en-AU" dirty="0"/>
              <a:t>In this unit, students learn and apply geographical skills by:</a:t>
            </a:r>
          </a:p>
          <a:p>
            <a:pPr marL="285750" indent="-285750">
              <a:buFont typeface="Arial" panose="020B0604020202020204" pitchFamily="34" charset="0"/>
              <a:buChar char="•"/>
            </a:pPr>
            <a:r>
              <a:rPr lang="en-AU" dirty="0"/>
              <a:t>using maps and globes to locate the 7 continents, 5 oceans, the hemispheres and Australia in relation to the world</a:t>
            </a:r>
          </a:p>
          <a:p>
            <a:pPr marL="285750" indent="-285750">
              <a:buFont typeface="Arial" panose="020B0604020202020204" pitchFamily="34" charset="0"/>
              <a:buChar char="•"/>
            </a:pPr>
            <a:r>
              <a:rPr lang="en-AU" dirty="0"/>
              <a:t>locating</a:t>
            </a:r>
            <a:r>
              <a:rPr lang="en-AU" b="1" dirty="0"/>
              <a:t> </a:t>
            </a:r>
            <a:r>
              <a:rPr lang="en-AU" dirty="0"/>
              <a:t>Australian states, territories and capital cities on a political map and Aboriginal Country and Torres Strait Islander Places using language maps</a:t>
            </a:r>
          </a:p>
          <a:p>
            <a:pPr marL="285750" indent="-285750">
              <a:buFont typeface="Arial" panose="020B0604020202020204" pitchFamily="34" charset="0"/>
              <a:buChar char="•"/>
            </a:pPr>
            <a:r>
              <a:rPr lang="en-AU" dirty="0"/>
              <a:t>exploring and comparing different environments in Australia</a:t>
            </a:r>
          </a:p>
          <a:p>
            <a:pPr marL="285750" indent="-285750">
              <a:buFont typeface="Arial" panose="020B0604020202020204" pitchFamily="34" charset="0"/>
              <a:buChar char="•"/>
            </a:pPr>
            <a:r>
              <a:rPr lang="en-AU" dirty="0"/>
              <a:t>describing reasons people are connected to places across the world</a:t>
            </a:r>
          </a:p>
          <a:p>
            <a:pPr marL="285750" indent="-285750">
              <a:buFont typeface="Arial" panose="020B0604020202020204" pitchFamily="34" charset="0"/>
              <a:buChar char="•"/>
            </a:pPr>
            <a:r>
              <a:rPr lang="en-AU" dirty="0"/>
              <a:t>organising and representing data in a table.</a:t>
            </a:r>
          </a:p>
        </p:txBody>
      </p:sp>
      <p:pic>
        <p:nvPicPr>
          <p:cNvPr id="4" name="Picture 3">
            <a:extLst>
              <a:ext uri="{FF2B5EF4-FFF2-40B4-BE49-F238E27FC236}">
                <a16:creationId xmlns:a16="http://schemas.microsoft.com/office/drawing/2014/main" id="{74D05720-157C-338C-C0A9-E1B62A85619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05438" y="4143634"/>
            <a:ext cx="3626562" cy="1859925"/>
          </a:xfrm>
          <a:prstGeom prst="rect">
            <a:avLst/>
          </a:prstGeom>
          <a:ln>
            <a:no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62D27400-7CD7-8E46-9C10-BE9D47ED58C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28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36059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E1E15-3F7C-E802-5F62-A59089AD562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F0EC91A-13CB-AC19-1680-25135979B501}"/>
              </a:ext>
            </a:extLst>
          </p:cNvPr>
          <p:cNvSpPr>
            <a:spLocks noGrp="1"/>
          </p:cNvSpPr>
          <p:nvPr>
            <p:ph type="title"/>
          </p:nvPr>
        </p:nvSpPr>
        <p:spPr/>
        <p:txBody>
          <a:bodyPr anchor="t">
            <a:normAutofit/>
          </a:bodyPr>
          <a:lstStyle/>
          <a:p>
            <a:r>
              <a:rPr lang="en-AU" dirty="0"/>
              <a:t>HSIE – unit 1 spotlight (1)</a:t>
            </a:r>
          </a:p>
        </p:txBody>
      </p:sp>
      <p:sp>
        <p:nvSpPr>
          <p:cNvPr id="9" name="Text Placeholder 8">
            <a:extLst>
              <a:ext uri="{FF2B5EF4-FFF2-40B4-BE49-F238E27FC236}">
                <a16:creationId xmlns:a16="http://schemas.microsoft.com/office/drawing/2014/main" id="{36F15FD3-B6A3-2E99-1153-E39CB8AFAF94}"/>
              </a:ext>
            </a:extLst>
          </p:cNvPr>
          <p:cNvSpPr>
            <a:spLocks noGrp="1"/>
          </p:cNvSpPr>
          <p:nvPr>
            <p:ph type="body" sz="quarter" idx="18"/>
          </p:nvPr>
        </p:nvSpPr>
        <p:spPr/>
        <p:txBody>
          <a:bodyPr anchor="b">
            <a:noAutofit/>
          </a:bodyPr>
          <a:lstStyle/>
          <a:p>
            <a:pPr>
              <a:lnSpc>
                <a:spcPct val="140000"/>
              </a:lnSpc>
            </a:pPr>
            <a:r>
              <a:rPr lang="en-AU"/>
              <a:t>Students as Geographers</a:t>
            </a:r>
          </a:p>
        </p:txBody>
      </p:sp>
      <p:sp>
        <p:nvSpPr>
          <p:cNvPr id="11" name="TextBox 10">
            <a:extLst>
              <a:ext uri="{FF2B5EF4-FFF2-40B4-BE49-F238E27FC236}">
                <a16:creationId xmlns:a16="http://schemas.microsoft.com/office/drawing/2014/main" id="{0CF0DC85-3936-E556-CD18-51DB76C15AA8}"/>
              </a:ext>
            </a:extLst>
          </p:cNvPr>
          <p:cNvSpPr txBox="1"/>
          <p:nvPr/>
        </p:nvSpPr>
        <p:spPr>
          <a:xfrm>
            <a:off x="1214691" y="1697774"/>
            <a:ext cx="3831000" cy="869387"/>
          </a:xfrm>
          <a:prstGeom prst="roundRect">
            <a:avLst/>
          </a:prstGeom>
          <a:solidFill>
            <a:schemeClr val="accent4">
              <a:lumMod val="90000"/>
            </a:schemeClr>
          </a:solidFill>
          <a:ln>
            <a:noFill/>
          </a:ln>
        </p:spPr>
        <p:txBody>
          <a:bodyPr wrap="square">
            <a:spAutoFit/>
          </a:bodyPr>
          <a:lstStyle/>
          <a:p>
            <a:pPr marL="0" marR="0" lvl="0" indent="0" algn="l" defTabSz="609585" rtl="0" eaLnBrk="1" fontAlgn="auto" latinLnBrk="0" hangingPunct="1">
              <a:lnSpc>
                <a:spcPct val="150000"/>
              </a:lnSpc>
              <a:spcBef>
                <a:spcPts val="1200"/>
              </a:spcBef>
              <a:spcAft>
                <a:spcPts val="1800"/>
              </a:spcAft>
              <a:buClrTx/>
              <a:buSzTx/>
              <a:buFontTx/>
              <a:buNone/>
              <a:tabLst/>
              <a:defRPr/>
            </a:pPr>
            <a:r>
              <a:rPr kumimoji="0" lang="en-US" sz="1600" b="0" i="0" u="none" strike="noStrike" kern="1200" cap="none" spc="0" normalizeH="0" baseline="0" noProof="0" dirty="0">
                <a:ln>
                  <a:noFill/>
                </a:ln>
                <a:solidFill>
                  <a:srgbClr val="22272B"/>
                </a:solidFill>
                <a:effectLst/>
                <a:uLnTx/>
                <a:uFillTx/>
                <a:latin typeface="Arial" panose="020B0604020202020204" pitchFamily="34" charset="0"/>
                <a:ea typeface="MS Mincho" panose="02020609040205080304" pitchFamily="49" charset="-128"/>
                <a:cs typeface="Arial" panose="020B0604020202020204" pitchFamily="34" charset="0"/>
              </a:rPr>
              <a:t>Students locate the 7 continents and 5 oceans of the world</a:t>
            </a:r>
          </a:p>
        </p:txBody>
      </p:sp>
      <p:pic>
        <p:nvPicPr>
          <p:cNvPr id="16" name="Picture 15">
            <a:extLst>
              <a:ext uri="{FF2B5EF4-FFF2-40B4-BE49-F238E27FC236}">
                <a16:creationId xmlns:a16="http://schemas.microsoft.com/office/drawing/2014/main" id="{DD448288-9B03-CEB2-CC19-7F1EF995C4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012433" y="2019586"/>
            <a:ext cx="3680672" cy="5276156"/>
          </a:xfrm>
          <a:prstGeom prst="rect">
            <a:avLst/>
          </a:prstGeom>
          <a:ln>
            <a:no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CD3D7C97-5A18-5069-9EB3-26EBA6040A43}"/>
              </a:ext>
            </a:extLst>
          </p:cNvPr>
          <p:cNvSpPr txBox="1"/>
          <p:nvPr/>
        </p:nvSpPr>
        <p:spPr>
          <a:xfrm>
            <a:off x="5322447" y="1685075"/>
            <a:ext cx="5801553" cy="869387"/>
          </a:xfrm>
          <a:prstGeom prst="roundRect">
            <a:avLst/>
          </a:prstGeom>
          <a:solidFill>
            <a:schemeClr val="accent6">
              <a:lumMod val="90000"/>
            </a:schemeClr>
          </a:solidFill>
        </p:spPr>
        <p:txBody>
          <a:bodyPr wrap="square">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2272B"/>
                </a:solidFill>
                <a:effectLst/>
                <a:uLnTx/>
                <a:uFillTx/>
                <a:latin typeface="Arial" panose="020B0604020202020204" pitchFamily="34" charset="0"/>
                <a:ea typeface="MS Mincho" panose="02020609040205080304" pitchFamily="49" charset="-128"/>
                <a:cs typeface="Arial" panose="020B0604020202020204" pitchFamily="34" charset="0"/>
              </a:rPr>
              <a:t>Students</a:t>
            </a:r>
            <a:r>
              <a:rPr kumimoji="0" lang="en-US" sz="2400" b="0" i="0" u="none" strike="noStrike" kern="1200" cap="none" spc="0" normalizeH="0" baseline="0" noProof="0" dirty="0">
                <a:ln>
                  <a:noFill/>
                </a:ln>
                <a:solidFill>
                  <a:srgbClr val="22272B"/>
                </a:solidFill>
                <a:effectLst/>
                <a:uLnTx/>
                <a:uFillTx/>
                <a:latin typeface="Arial" panose="020B0604020202020204" pitchFamily="34" charset="0"/>
                <a:ea typeface="MS Mincho" panose="02020609040205080304" pitchFamily="49" charset="-128"/>
                <a:cs typeface="Arial" panose="020B0604020202020204" pitchFamily="34" charset="0"/>
              </a:rPr>
              <a:t> </a:t>
            </a: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describe the features of Australian urban, rural and remote places and communities by comparing images </a:t>
            </a:r>
          </a:p>
        </p:txBody>
      </p:sp>
      <p:pic>
        <p:nvPicPr>
          <p:cNvPr id="10" name="Picture 9">
            <a:extLst>
              <a:ext uri="{FF2B5EF4-FFF2-40B4-BE49-F238E27FC236}">
                <a16:creationId xmlns:a16="http://schemas.microsoft.com/office/drawing/2014/main" id="{2C964AA9-E769-8DA9-A78B-78190E638A3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7094553" y="2636341"/>
            <a:ext cx="3644782" cy="4001983"/>
          </a:xfrm>
          <a:prstGeom prst="rect">
            <a:avLst/>
          </a:prstGeom>
          <a:ln>
            <a:no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A24A5FCA-6FD8-82AE-3407-20F002E7251B}"/>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29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485688097"/>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D0418-7BB8-5989-479B-3534AFE05F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9E7D1-E9C2-60E7-33F7-76E5E6945BBC}"/>
              </a:ext>
            </a:extLst>
          </p:cNvPr>
          <p:cNvSpPr>
            <a:spLocks noGrp="1"/>
          </p:cNvSpPr>
          <p:nvPr>
            <p:ph type="title"/>
          </p:nvPr>
        </p:nvSpPr>
        <p:spPr>
          <a:xfrm>
            <a:off x="360000" y="360000"/>
            <a:ext cx="10764000" cy="545601"/>
          </a:xfrm>
        </p:spPr>
        <p:txBody>
          <a:bodyPr/>
          <a:lstStyle/>
          <a:p>
            <a:r>
              <a:rPr lang="en-AU"/>
              <a:t>Australian Professional Standards for Teachers</a:t>
            </a:r>
          </a:p>
        </p:txBody>
      </p:sp>
      <p:sp>
        <p:nvSpPr>
          <p:cNvPr id="7" name="Text Placeholder 6">
            <a:extLst>
              <a:ext uri="{FF2B5EF4-FFF2-40B4-BE49-F238E27FC236}">
                <a16:creationId xmlns:a16="http://schemas.microsoft.com/office/drawing/2014/main" id="{653C95D3-62C8-975F-6DFF-C42A06890BAD}"/>
              </a:ext>
            </a:extLst>
          </p:cNvPr>
          <p:cNvSpPr>
            <a:spLocks noGrp="1"/>
          </p:cNvSpPr>
          <p:nvPr>
            <p:ph type="body" sz="quarter" idx="18"/>
          </p:nvPr>
        </p:nvSpPr>
        <p:spPr/>
        <p:txBody>
          <a:bodyPr/>
          <a:lstStyle/>
          <a:p>
            <a:r>
              <a:rPr lang="en-AU"/>
              <a:t>Standard descriptors</a:t>
            </a:r>
          </a:p>
        </p:txBody>
      </p:sp>
      <p:sp>
        <p:nvSpPr>
          <p:cNvPr id="13" name="Rectangle: Rounded Corners 12">
            <a:extLst>
              <a:ext uri="{FF2B5EF4-FFF2-40B4-BE49-F238E27FC236}">
                <a16:creationId xmlns:a16="http://schemas.microsoft.com/office/drawing/2014/main" id="{43FD1D91-5077-B31D-A509-1D205FE660FE}"/>
              </a:ext>
            </a:extLst>
          </p:cNvPr>
          <p:cNvSpPr/>
          <p:nvPr/>
        </p:nvSpPr>
        <p:spPr>
          <a:xfrm>
            <a:off x="490556" y="1857030"/>
            <a:ext cx="3566289" cy="1766099"/>
          </a:xfrm>
          <a:prstGeom prst="roundRect">
            <a:avLst>
              <a:gd name="adj" fmla="val 873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Aft>
                <a:spcPts val="1200"/>
              </a:spcAft>
            </a:pPr>
            <a:r>
              <a:rPr lang="en-GB" sz="1800" b="1" dirty="0">
                <a:solidFill>
                  <a:srgbClr val="FFFFFF"/>
                </a:solidFill>
                <a:latin typeface="Arial" panose="020B0604020202020204" pitchFamily="34" charset="0"/>
              </a:rPr>
              <a:t>6.2 </a:t>
            </a:r>
            <a:r>
              <a:rPr lang="en-US" sz="1800" b="1" dirty="0">
                <a:latin typeface="Arial" panose="020B0604020202020204" pitchFamily="34" charset="0"/>
              </a:rPr>
              <a:t>– </a:t>
            </a:r>
            <a:r>
              <a:rPr lang="en-GB" sz="1800" b="1" dirty="0">
                <a:solidFill>
                  <a:srgbClr val="FFFFFF"/>
                </a:solidFill>
                <a:latin typeface="Arial" panose="020B0604020202020204" pitchFamily="34" charset="0"/>
              </a:rPr>
              <a:t>Engage in professional learning and improve practice</a:t>
            </a:r>
            <a:endParaRPr lang="en-GB" sz="1800" b="1" dirty="0">
              <a:latin typeface="Arial" panose="020B0604020202020204" pitchFamily="34" charset="0"/>
            </a:endParaRPr>
          </a:p>
        </p:txBody>
      </p:sp>
      <p:sp>
        <p:nvSpPr>
          <p:cNvPr id="16" name="Rectangle: Rounded Corners 15">
            <a:extLst>
              <a:ext uri="{FF2B5EF4-FFF2-40B4-BE49-F238E27FC236}">
                <a16:creationId xmlns:a16="http://schemas.microsoft.com/office/drawing/2014/main" id="{348A4381-97C9-7862-80C2-F296A295E0D0}"/>
              </a:ext>
            </a:extLst>
          </p:cNvPr>
          <p:cNvSpPr/>
          <p:nvPr/>
        </p:nvSpPr>
        <p:spPr>
          <a:xfrm>
            <a:off x="4369076" y="1857028"/>
            <a:ext cx="7333200" cy="1766101"/>
          </a:xfrm>
          <a:prstGeom prst="roundRect">
            <a:avLst>
              <a:gd name="adj" fmla="val 7977"/>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Ins="360000" rtlCol="0" anchor="ctr" anchorCtr="0"/>
          <a:lstStyle/>
          <a:p>
            <a:pPr>
              <a:lnSpc>
                <a:spcPct val="150000"/>
              </a:lnSpc>
              <a:spcAft>
                <a:spcPts val="1200"/>
              </a:spcAft>
            </a:pPr>
            <a:r>
              <a:rPr lang="en-US" sz="1800" dirty="0">
                <a:solidFill>
                  <a:srgbClr val="00296C"/>
                </a:solidFill>
                <a:latin typeface="Arial" panose="020B0604020202020204" pitchFamily="34" charset="0"/>
                <a:cs typeface="Arial" panose="020B0604020202020204" pitchFamily="34" charset="0"/>
              </a:rPr>
              <a:t>6.2.2 – Participate in learning to update knowledge and practice, targeted to professional needs and school and/or system priorities</a:t>
            </a:r>
          </a:p>
        </p:txBody>
      </p:sp>
      <p:sp>
        <p:nvSpPr>
          <p:cNvPr id="6" name="Slide Number Placeholder 5">
            <a:extLst>
              <a:ext uri="{FF2B5EF4-FFF2-40B4-BE49-F238E27FC236}">
                <a16:creationId xmlns:a16="http://schemas.microsoft.com/office/drawing/2014/main" id="{E74EFB23-00F7-3C77-CF0E-24A3C21A99D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a:t>
            </a:fld>
            <a:endParaRPr lang="en-AU"/>
          </a:p>
        </p:txBody>
      </p:sp>
      <p:sp>
        <p:nvSpPr>
          <p:cNvPr id="5" name="Rectangle: Rounded Corners 4">
            <a:extLst>
              <a:ext uri="{FF2B5EF4-FFF2-40B4-BE49-F238E27FC236}">
                <a16:creationId xmlns:a16="http://schemas.microsoft.com/office/drawing/2014/main" id="{A8D94751-2100-28EE-776E-FE33E31FE7A8}"/>
              </a:ext>
            </a:extLst>
          </p:cNvPr>
          <p:cNvSpPr/>
          <p:nvPr/>
        </p:nvSpPr>
        <p:spPr>
          <a:xfrm>
            <a:off x="488626" y="3925806"/>
            <a:ext cx="3568219" cy="1704249"/>
          </a:xfrm>
          <a:prstGeom prst="roundRect">
            <a:avLst>
              <a:gd name="adj" fmla="val 692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6.3 – Engage with colleagues and improve practice</a:t>
            </a:r>
          </a:p>
        </p:txBody>
      </p:sp>
      <p:sp>
        <p:nvSpPr>
          <p:cNvPr id="8" name="Rectangle: Rounded Corners 7">
            <a:extLst>
              <a:ext uri="{FF2B5EF4-FFF2-40B4-BE49-F238E27FC236}">
                <a16:creationId xmlns:a16="http://schemas.microsoft.com/office/drawing/2014/main" id="{C5D1AC87-1C9C-5847-D5C2-E5C080464831}"/>
              </a:ext>
            </a:extLst>
          </p:cNvPr>
          <p:cNvSpPr/>
          <p:nvPr/>
        </p:nvSpPr>
        <p:spPr>
          <a:xfrm>
            <a:off x="4369076" y="3925555"/>
            <a:ext cx="7333200" cy="1704249"/>
          </a:xfrm>
          <a:prstGeom prst="roundRect">
            <a:avLst>
              <a:gd name="adj" fmla="val 6161"/>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Ins="360000" rtlCol="0" anchor="ctr" anchorCtr="0"/>
          <a:lstStyle/>
          <a:p>
            <a:pPr>
              <a:lnSpc>
                <a:spcPct val="150000"/>
              </a:lnSpc>
              <a:spcAft>
                <a:spcPts val="1200"/>
              </a:spcAft>
            </a:pPr>
            <a:r>
              <a:rPr lang="en-US" sz="1800" dirty="0">
                <a:solidFill>
                  <a:srgbClr val="00296C"/>
                </a:solidFill>
                <a:latin typeface="Arial" panose="020B0604020202020204" pitchFamily="34" charset="0"/>
                <a:cs typeface="Arial" panose="020B0604020202020204" pitchFamily="34" charset="0"/>
              </a:rPr>
              <a:t>6.3.2 – Contribute to collegial discussions and apply constructive feedback from colleagues to improve professional knowledge and practice</a:t>
            </a:r>
          </a:p>
        </p:txBody>
      </p:sp>
    </p:spTree>
    <p:custDataLst>
      <p:tags r:id="rId1"/>
    </p:custDataLst>
    <p:extLst>
      <p:ext uri="{BB962C8B-B14F-4D97-AF65-F5344CB8AC3E}">
        <p14:creationId xmlns:p14="http://schemas.microsoft.com/office/powerpoint/2010/main" val="5446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48440C5-EF7D-A354-9196-1AEAD08AB6A5}"/>
              </a:ext>
            </a:extLst>
          </p:cNvPr>
          <p:cNvSpPr>
            <a:spLocks noGrp="1"/>
          </p:cNvSpPr>
          <p:nvPr>
            <p:ph type="title"/>
          </p:nvPr>
        </p:nvSpPr>
        <p:spPr/>
        <p:txBody>
          <a:bodyPr/>
          <a:lstStyle/>
          <a:p>
            <a:r>
              <a:rPr lang="en-AU" dirty="0"/>
              <a:t>HSIE – unit 1 spotlight (2)</a:t>
            </a:r>
          </a:p>
        </p:txBody>
      </p:sp>
      <p:sp>
        <p:nvSpPr>
          <p:cNvPr id="9" name="Text Placeholder 8">
            <a:extLst>
              <a:ext uri="{FF2B5EF4-FFF2-40B4-BE49-F238E27FC236}">
                <a16:creationId xmlns:a16="http://schemas.microsoft.com/office/drawing/2014/main" id="{B9CAC261-829B-4D97-FFA5-1C745B9369C0}"/>
              </a:ext>
            </a:extLst>
          </p:cNvPr>
          <p:cNvSpPr>
            <a:spLocks noGrp="1"/>
          </p:cNvSpPr>
          <p:nvPr>
            <p:ph type="body" sz="quarter" idx="18"/>
          </p:nvPr>
        </p:nvSpPr>
        <p:spPr>
          <a:xfrm>
            <a:off x="360000" y="944219"/>
            <a:ext cx="10080000" cy="310015"/>
          </a:xfrm>
        </p:spPr>
        <p:txBody>
          <a:bodyPr/>
          <a:lstStyle/>
          <a:p>
            <a:r>
              <a:rPr lang="en-AU"/>
              <a:t>Resources</a:t>
            </a:r>
          </a:p>
        </p:txBody>
      </p:sp>
      <p:grpSp>
        <p:nvGrpSpPr>
          <p:cNvPr id="3" name="Group 2">
            <a:extLst>
              <a:ext uri="{FF2B5EF4-FFF2-40B4-BE49-F238E27FC236}">
                <a16:creationId xmlns:a16="http://schemas.microsoft.com/office/drawing/2014/main" id="{3B957032-4151-4C82-C5EB-AFDF0CA48C62}"/>
              </a:ext>
              <a:ext uri="{C183D7F6-B498-43B3-948B-1728B52AA6E4}">
                <adec:decorative xmlns:adec="http://schemas.microsoft.com/office/drawing/2017/decorative" val="1"/>
              </a:ext>
            </a:extLst>
          </p:cNvPr>
          <p:cNvGrpSpPr/>
          <p:nvPr/>
        </p:nvGrpSpPr>
        <p:grpSpPr>
          <a:xfrm>
            <a:off x="364858" y="1499612"/>
            <a:ext cx="10640732" cy="5029176"/>
            <a:chOff x="364858" y="1499612"/>
            <a:chExt cx="10640732" cy="5029176"/>
          </a:xfrm>
        </p:grpSpPr>
        <p:pic>
          <p:nvPicPr>
            <p:cNvPr id="11" name="Picture 10">
              <a:extLst>
                <a:ext uri="{FF2B5EF4-FFF2-40B4-BE49-F238E27FC236}">
                  <a16:creationId xmlns:a16="http://schemas.microsoft.com/office/drawing/2014/main" id="{F91F78E4-984B-B5C9-23AC-19521754E9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585601" y="1006877"/>
              <a:ext cx="2927253" cy="3912724"/>
            </a:xfrm>
            <a:prstGeom prst="rect">
              <a:avLst/>
            </a:prstGeom>
            <a:ln>
              <a:noFill/>
            </a:ln>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2C0D6BAE-EF0C-F463-8DBB-C13E263C7C2B}"/>
                </a:ext>
              </a:extLst>
            </p:cNvPr>
            <p:cNvGrpSpPr/>
            <p:nvPr/>
          </p:nvGrpSpPr>
          <p:grpSpPr>
            <a:xfrm>
              <a:off x="364858" y="1531537"/>
              <a:ext cx="4384590" cy="2895327"/>
              <a:chOff x="609381" y="1282255"/>
              <a:chExt cx="4384590" cy="2895327"/>
            </a:xfrm>
          </p:grpSpPr>
          <p:pic>
            <p:nvPicPr>
              <p:cNvPr id="22" name="Picture 21" descr="A screenshot of a lesson&#10;&#10;AI-generated content may be incorrect.">
                <a:extLst>
                  <a:ext uri="{FF2B5EF4-FFF2-40B4-BE49-F238E27FC236}">
                    <a16:creationId xmlns:a16="http://schemas.microsoft.com/office/drawing/2014/main" id="{1A62FC00-BA74-DB57-F3CC-F6A9862608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381" y="1282255"/>
                <a:ext cx="4384590" cy="2895327"/>
              </a:xfrm>
              <a:prstGeom prst="rect">
                <a:avLst/>
              </a:prstGeom>
            </p:spPr>
          </p:pic>
          <p:sp>
            <p:nvSpPr>
              <p:cNvPr id="24" name="Rectangle 23">
                <a:extLst>
                  <a:ext uri="{FF2B5EF4-FFF2-40B4-BE49-F238E27FC236}">
                    <a16:creationId xmlns:a16="http://schemas.microsoft.com/office/drawing/2014/main" id="{1062768E-3581-5D75-2E84-DFC774465368}"/>
                  </a:ext>
                </a:extLst>
              </p:cNvPr>
              <p:cNvSpPr/>
              <p:nvPr/>
            </p:nvSpPr>
            <p:spPr>
              <a:xfrm>
                <a:off x="609382" y="1292852"/>
                <a:ext cx="4184291" cy="288473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26" name="Picture 25">
              <a:extLst>
                <a:ext uri="{FF2B5EF4-FFF2-40B4-BE49-F238E27FC236}">
                  <a16:creationId xmlns:a16="http://schemas.microsoft.com/office/drawing/2014/main" id="{37E4A41E-4B4A-8DC5-9E45-B8CB159477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79633" y="1499612"/>
              <a:ext cx="2146652" cy="2927252"/>
            </a:xfrm>
            <a:prstGeom prst="rect">
              <a:avLst/>
            </a:prstGeom>
            <a:ln>
              <a:noFill/>
            </a:ln>
            <a:effectLst>
              <a:outerShdw blurRad="50800" dist="38100" dir="2700000" algn="tl" rotWithShape="0">
                <a:prstClr val="black">
                  <a:alpha val="40000"/>
                </a:prstClr>
              </a:outerShdw>
            </a:effectLst>
          </p:spPr>
        </p:pic>
        <p:pic>
          <p:nvPicPr>
            <p:cNvPr id="30" name="Picture 29">
              <a:extLst>
                <a:ext uri="{FF2B5EF4-FFF2-40B4-BE49-F238E27FC236}">
                  <a16:creationId xmlns:a16="http://schemas.microsoft.com/office/drawing/2014/main" id="{9FE6DBF1-B27F-3744-D8A6-A2E2CF5C0E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4612713" y="4315216"/>
              <a:ext cx="1852399" cy="2574745"/>
            </a:xfrm>
            <a:prstGeom prst="rect">
              <a:avLst/>
            </a:prstGeom>
            <a:ln>
              <a:noFill/>
            </a:ln>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BFAFCABF-632F-878A-69DF-B593FA5606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7691619" y="4077633"/>
              <a:ext cx="1852399" cy="3049909"/>
            </a:xfrm>
            <a:prstGeom prst="rect">
              <a:avLst/>
            </a:prstGeom>
            <a:ln>
              <a:noFill/>
            </a:ln>
            <a:effectLst>
              <a:outerShdw blurRad="50800" dist="38100" dir="2700000" algn="tl" rotWithShape="0">
                <a:prstClr val="black">
                  <a:alpha val="40000"/>
                </a:prstClr>
              </a:outerShdw>
            </a:effectLst>
          </p:spPr>
        </p:pic>
      </p:grpSp>
      <p:sp>
        <p:nvSpPr>
          <p:cNvPr id="4" name="Slide Number Placeholder 3">
            <a:extLst>
              <a:ext uri="{FF2B5EF4-FFF2-40B4-BE49-F238E27FC236}">
                <a16:creationId xmlns:a16="http://schemas.microsoft.com/office/drawing/2014/main" id="{16ABB0F3-7166-6DFF-6A2B-8DC0BE37D2A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63588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CDEF0-B709-4BB4-E7E9-9833970E89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284DBC-8EBB-7736-D901-46404085F709}"/>
              </a:ext>
            </a:extLst>
          </p:cNvPr>
          <p:cNvSpPr>
            <a:spLocks noGrp="1"/>
          </p:cNvSpPr>
          <p:nvPr>
            <p:ph type="title"/>
          </p:nvPr>
        </p:nvSpPr>
        <p:spPr/>
        <p:txBody>
          <a:bodyPr anchor="ctr">
            <a:normAutofit/>
          </a:bodyPr>
          <a:lstStyle/>
          <a:p>
            <a:r>
              <a:rPr lang="en-AU" dirty="0"/>
              <a:t>HSIE – unit 1 spotlight (3)</a:t>
            </a:r>
          </a:p>
        </p:txBody>
      </p:sp>
      <p:sp>
        <p:nvSpPr>
          <p:cNvPr id="11" name="Text Placeholder 4">
            <a:extLst>
              <a:ext uri="{FF2B5EF4-FFF2-40B4-BE49-F238E27FC236}">
                <a16:creationId xmlns:a16="http://schemas.microsoft.com/office/drawing/2014/main" id="{18E43510-0A10-0071-FE86-54B2C7C97297}"/>
              </a:ext>
            </a:extLst>
          </p:cNvPr>
          <p:cNvSpPr>
            <a:spLocks noGrp="1"/>
          </p:cNvSpPr>
          <p:nvPr>
            <p:ph type="body" sz="quarter" idx="18"/>
          </p:nvPr>
        </p:nvSpPr>
        <p:spPr/>
        <p:txBody>
          <a:bodyPr/>
          <a:lstStyle/>
          <a:p>
            <a:r>
              <a:rPr lang="en-US"/>
              <a:t>Maps</a:t>
            </a:r>
          </a:p>
        </p:txBody>
      </p:sp>
      <p:sp>
        <p:nvSpPr>
          <p:cNvPr id="8" name="TextBox 7">
            <a:extLst>
              <a:ext uri="{FF2B5EF4-FFF2-40B4-BE49-F238E27FC236}">
                <a16:creationId xmlns:a16="http://schemas.microsoft.com/office/drawing/2014/main" id="{AD4A964C-E029-FA5D-C79B-A9B0F66611B5}"/>
              </a:ext>
            </a:extLst>
          </p:cNvPr>
          <p:cNvSpPr txBox="1"/>
          <p:nvPr/>
        </p:nvSpPr>
        <p:spPr>
          <a:xfrm>
            <a:off x="360001" y="1512370"/>
            <a:ext cx="11483999" cy="1371707"/>
          </a:xfrm>
          <a:prstGeom prst="roundRect">
            <a:avLst>
              <a:gd name="adj" fmla="val 11112"/>
            </a:avLst>
          </a:prstGeom>
          <a:solidFill>
            <a:schemeClr val="accent4"/>
          </a:solidFill>
          <a:ln>
            <a:noFill/>
          </a:ln>
        </p:spPr>
        <p:txBody>
          <a:bodyPr wrap="square" anchor="ctr" anchorCtr="1">
            <a:noAutofit/>
          </a:bodyPr>
          <a:lstStyle/>
          <a:p>
            <a:pPr lvl="0" defTabSz="914377">
              <a:lnSpc>
                <a:spcPct val="150000"/>
              </a:lnSpc>
              <a:spcAft>
                <a:spcPts val="1200"/>
              </a:spcAft>
              <a:defRPr/>
            </a:pPr>
            <a:r>
              <a:rPr lang="en-US" sz="1800" dirty="0">
                <a:solidFill>
                  <a:srgbClr val="22272B"/>
                </a:solidFill>
                <a:latin typeface="Arial" panose="020B0604020202020204" pitchFamily="34" charset="0"/>
              </a:rPr>
              <a:t>Students </a:t>
            </a:r>
            <a:r>
              <a:rPr lang="en-US" sz="1800" dirty="0">
                <a:solidFill>
                  <a:srgbClr val="000000"/>
                </a:solidFill>
                <a:latin typeface="Arial" panose="020B0604020202020204" pitchFamily="34" charset="0"/>
                <a:ea typeface="+mn-lt"/>
                <a:cs typeface="Arial" panose="020B0604020202020204" pitchFamily="34" charset="0"/>
              </a:rPr>
              <a:t>use a variety of maps to locate Australia, the continents and key geographical features to build their understanding Australia and the world around them.</a:t>
            </a:r>
          </a:p>
        </p:txBody>
      </p:sp>
      <p:pic>
        <p:nvPicPr>
          <p:cNvPr id="12" name="Picture 11">
            <a:extLst>
              <a:ext uri="{FF2B5EF4-FFF2-40B4-BE49-F238E27FC236}">
                <a16:creationId xmlns:a16="http://schemas.microsoft.com/office/drawing/2014/main" id="{1F3250B3-778C-5C2C-34FA-2313E874BA0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42642" y="2488057"/>
            <a:ext cx="2801899" cy="4367185"/>
          </a:xfrm>
          <a:prstGeom prst="rect">
            <a:avLst/>
          </a:prstGeom>
          <a:ln>
            <a:no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1CD46335-37C1-9988-4B83-ECBC3EB35CF8}"/>
              </a:ext>
            </a:extLst>
          </p:cNvPr>
          <p:cNvSpPr txBox="1"/>
          <p:nvPr/>
        </p:nvSpPr>
        <p:spPr>
          <a:xfrm>
            <a:off x="348000" y="6358603"/>
            <a:ext cx="2981202"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t>National Geographic, (</a:t>
            </a:r>
            <a:r>
              <a:rPr kumimoji="0" lang="en-AU"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a:rPr>
              <a:t>n.d</a:t>
            </a:r>
            <a:r>
              <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t>), </a:t>
            </a:r>
            <a:r>
              <a:rPr kumimoji="0" lang="en-AU" sz="900" b="0" i="0" u="sng" strike="noStrike" kern="1200" cap="none" spc="0" normalizeH="0" baseline="0" noProof="0" dirty="0">
                <a:ln>
                  <a:noFill/>
                </a:ln>
                <a:solidFill>
                  <a:srgbClr val="22272B"/>
                </a:solidFill>
                <a:effectLst/>
                <a:uLnTx/>
                <a:uFillTx/>
                <a:latin typeface="Arial" panose="020B0604020202020204" pitchFamily="34" charset="0"/>
                <a:ea typeface="+mn-ea"/>
                <a:cs typeface="Arial"/>
                <a:hlinkClick r:id="rId4"/>
              </a:rPr>
              <a:t>Map Maker</a:t>
            </a:r>
            <a:r>
              <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t>, </a:t>
            </a:r>
            <a:r>
              <a:rPr kumimoji="0" lang="en-AU"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a:rPr>
              <a:t>Arcgis</a:t>
            </a:r>
            <a:r>
              <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t> website, accessed 30 September 2025.</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endParaRPr>
          </a:p>
        </p:txBody>
      </p:sp>
      <p:pic>
        <p:nvPicPr>
          <p:cNvPr id="4" name="Picture 3">
            <a:extLst>
              <a:ext uri="{FF2B5EF4-FFF2-40B4-BE49-F238E27FC236}">
                <a16:creationId xmlns:a16="http://schemas.microsoft.com/office/drawing/2014/main" id="{1965CC63-9184-96EC-BE2D-DABCAA64965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104414" y="3270699"/>
            <a:ext cx="2794716" cy="2801900"/>
          </a:xfrm>
          <a:prstGeom prst="rect">
            <a:avLst/>
          </a:prstGeom>
          <a:ln>
            <a:noFill/>
          </a:ln>
          <a:effectLst>
            <a:outerShdw blurRad="50800" dist="38100" dir="2700000" algn="tl" rotWithShape="0">
              <a:prstClr val="black">
                <a:alpha val="40000"/>
              </a:prstClr>
            </a:outerShdw>
          </a:effectLst>
        </p:spPr>
      </p:pic>
      <p:sp>
        <p:nvSpPr>
          <p:cNvPr id="5" name="TextBox 6">
            <a:extLst>
              <a:ext uri="{FF2B5EF4-FFF2-40B4-BE49-F238E27FC236}">
                <a16:creationId xmlns:a16="http://schemas.microsoft.com/office/drawing/2014/main" id="{2186F7A7-D4B4-100A-768E-65190A1C7339}"/>
              </a:ext>
            </a:extLst>
          </p:cNvPr>
          <p:cNvSpPr txBox="1"/>
          <p:nvPr/>
        </p:nvSpPr>
        <p:spPr>
          <a:xfrm>
            <a:off x="5104414" y="6463404"/>
            <a:ext cx="1579721" cy="13849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42424"/>
                </a:solidFill>
                <a:effectLst/>
                <a:uLnTx/>
                <a:uFillTx/>
                <a:latin typeface="Arial" panose="020B0604020202020204" pitchFamily="34" charset="0"/>
                <a:ea typeface="+mn-ea"/>
                <a:cs typeface="+mn-cs"/>
              </a:rPr>
              <a:t>Images sourced from Canva.</a:t>
            </a:r>
            <a:endParaRPr kumimoji="0" lang="en-US"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pic>
        <p:nvPicPr>
          <p:cNvPr id="13" name="Picture 12" descr="A map of australia with different colored countries/regions">
            <a:extLst>
              <a:ext uri="{FF2B5EF4-FFF2-40B4-BE49-F238E27FC236}">
                <a16:creationId xmlns:a16="http://schemas.microsoft.com/office/drawing/2014/main" id="{AF37D7E5-7A66-25D3-1465-324116C8AC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76359" y="3268607"/>
            <a:ext cx="3404719" cy="2806084"/>
          </a:xfrm>
          <a:prstGeom prst="rect">
            <a:avLst/>
          </a:prstGeom>
          <a:ln>
            <a:no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907F79E-367A-A845-F059-596FCBE3D26C}"/>
              </a:ext>
            </a:extLst>
          </p:cNvPr>
          <p:cNvSpPr txBox="1"/>
          <p:nvPr/>
        </p:nvSpPr>
        <p:spPr>
          <a:xfrm>
            <a:off x="7471861" y="6342618"/>
            <a:ext cx="4054415"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t>Australian Institute of Aboriginal and Torres Strait Islander Studies (1996). </a:t>
            </a:r>
            <a:r>
              <a:rPr kumimoji="0" lang="en-AU" sz="900" b="0" i="1" u="sng" strike="noStrike" kern="1200" cap="none" spc="0" normalizeH="0" baseline="0" noProof="0" dirty="0">
                <a:ln>
                  <a:noFill/>
                </a:ln>
                <a:solidFill>
                  <a:srgbClr val="000000"/>
                </a:solidFill>
                <a:effectLst/>
                <a:uLnTx/>
                <a:uFillTx/>
                <a:latin typeface="Arial" panose="020B0604020202020204" pitchFamily="34" charset="0"/>
                <a:ea typeface="+mn-ea"/>
                <a:cs typeface="Arial"/>
                <a:hlinkClick r:id="rId7"/>
              </a:rPr>
              <a:t>Map of Indigenous Australia</a:t>
            </a:r>
            <a:r>
              <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t>, AIATSIS website, accessed 30 September 2025.</a:t>
            </a:r>
          </a:p>
        </p:txBody>
      </p:sp>
      <p:sp>
        <p:nvSpPr>
          <p:cNvPr id="2" name="Slide Number Placeholder 1">
            <a:extLst>
              <a:ext uri="{FF2B5EF4-FFF2-40B4-BE49-F238E27FC236}">
                <a16:creationId xmlns:a16="http://schemas.microsoft.com/office/drawing/2014/main" id="{A9EF0FEF-EB83-1A6B-CC2D-7BCF6493B773}"/>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31</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79772307"/>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6B90B-BEFC-C40D-51E2-3CAD2409A14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5EBA1C-DBB2-E7A7-2F5B-590321E18CA4}"/>
              </a:ext>
            </a:extLst>
          </p:cNvPr>
          <p:cNvSpPr>
            <a:spLocks noGrp="1"/>
          </p:cNvSpPr>
          <p:nvPr>
            <p:ph type="title"/>
          </p:nvPr>
        </p:nvSpPr>
        <p:spPr/>
        <p:txBody>
          <a:bodyPr anchor="ctr">
            <a:normAutofit/>
          </a:bodyPr>
          <a:lstStyle/>
          <a:p>
            <a:r>
              <a:rPr lang="en-AU" dirty="0"/>
              <a:t>HSIE – unit 1 spotlight (4)</a:t>
            </a:r>
          </a:p>
        </p:txBody>
      </p:sp>
      <p:sp>
        <p:nvSpPr>
          <p:cNvPr id="11" name="Text Placeholder 4">
            <a:extLst>
              <a:ext uri="{FF2B5EF4-FFF2-40B4-BE49-F238E27FC236}">
                <a16:creationId xmlns:a16="http://schemas.microsoft.com/office/drawing/2014/main" id="{B28B1284-F14F-6AD5-70EB-92AB5D3709FA}"/>
              </a:ext>
            </a:extLst>
          </p:cNvPr>
          <p:cNvSpPr>
            <a:spLocks noGrp="1"/>
          </p:cNvSpPr>
          <p:nvPr>
            <p:ph type="body" sz="quarter" idx="18"/>
          </p:nvPr>
        </p:nvSpPr>
        <p:spPr/>
        <p:txBody>
          <a:bodyPr/>
          <a:lstStyle/>
          <a:p>
            <a:r>
              <a:rPr lang="en-US"/>
              <a:t>Representing global connections using data</a:t>
            </a:r>
          </a:p>
        </p:txBody>
      </p:sp>
      <p:sp>
        <p:nvSpPr>
          <p:cNvPr id="10" name="TextBox 9">
            <a:extLst>
              <a:ext uri="{FF2B5EF4-FFF2-40B4-BE49-F238E27FC236}">
                <a16:creationId xmlns:a16="http://schemas.microsoft.com/office/drawing/2014/main" id="{BCA4A8E9-8DD4-8625-1F75-D21F66A0F259}"/>
              </a:ext>
            </a:extLst>
          </p:cNvPr>
          <p:cNvSpPr txBox="1"/>
          <p:nvPr/>
        </p:nvSpPr>
        <p:spPr>
          <a:xfrm>
            <a:off x="360001" y="1486174"/>
            <a:ext cx="11484000" cy="1053512"/>
          </a:xfrm>
          <a:prstGeom prst="roundRect">
            <a:avLst/>
          </a:prstGeom>
          <a:solidFill>
            <a:schemeClr val="accent4"/>
          </a:solidFill>
          <a:ln>
            <a:noFill/>
          </a:ln>
        </p:spPr>
        <p:txBody>
          <a:bodyPr wrap="square" lIns="0" tIns="0" rIns="0" bIns="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Describe reasons people are connected to places across the world by collecting and organising data in lists, tables or picture graphs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7BD7DADC-1487-6A9C-F92A-671CC45470D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000" y="2708100"/>
            <a:ext cx="3478295" cy="3716760"/>
          </a:xfrm>
          <a:prstGeom prst="rect">
            <a:avLst/>
          </a:prstGeom>
          <a:ln>
            <a:no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7925AC39-3799-DDA9-F768-3CEA436EE69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2519" y="2708100"/>
            <a:ext cx="2965202" cy="3716760"/>
          </a:xfrm>
          <a:prstGeom prst="rect">
            <a:avLst/>
          </a:prstGeom>
          <a:ln>
            <a:no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58FE0802-1228-5B9D-D52D-70AED061E98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94756" y="3835211"/>
            <a:ext cx="4415460" cy="2589649"/>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3815D554-982C-E939-0FDF-5F27327CD684}"/>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32</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654855112"/>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03490-EFC7-5F8B-09EC-1E76F7CB1AA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56906D-D340-BB2E-07DF-83579D9AD5F8}"/>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3" name="Title 2">
            <a:extLst>
              <a:ext uri="{FF2B5EF4-FFF2-40B4-BE49-F238E27FC236}">
                <a16:creationId xmlns:a16="http://schemas.microsoft.com/office/drawing/2014/main" id="{D9D7B72A-7710-2409-0B87-0CF8479DE69A}"/>
              </a:ext>
            </a:extLst>
          </p:cNvPr>
          <p:cNvSpPr>
            <a:spLocks noGrp="1"/>
          </p:cNvSpPr>
          <p:nvPr>
            <p:ph type="title"/>
          </p:nvPr>
        </p:nvSpPr>
        <p:spPr/>
        <p:txBody>
          <a:bodyPr anchor="ctr">
            <a:normAutofit/>
          </a:bodyPr>
          <a:lstStyle/>
          <a:p>
            <a:r>
              <a:rPr lang="en-AU" dirty="0"/>
              <a:t>HSIE – unit 1 spotlight (5)</a:t>
            </a:r>
          </a:p>
        </p:txBody>
      </p:sp>
      <p:sp>
        <p:nvSpPr>
          <p:cNvPr id="11" name="Text Placeholder 4">
            <a:extLst>
              <a:ext uri="{FF2B5EF4-FFF2-40B4-BE49-F238E27FC236}">
                <a16:creationId xmlns:a16="http://schemas.microsoft.com/office/drawing/2014/main" id="{6F0B0ED6-DEEB-4FD8-5BF5-C3A864091A2D}"/>
              </a:ext>
            </a:extLst>
          </p:cNvPr>
          <p:cNvSpPr>
            <a:spLocks noGrp="1"/>
          </p:cNvSpPr>
          <p:nvPr>
            <p:ph type="body" sz="quarter" idx="18"/>
          </p:nvPr>
        </p:nvSpPr>
        <p:spPr/>
        <p:txBody>
          <a:bodyPr/>
          <a:lstStyle/>
          <a:p>
            <a:r>
              <a:rPr lang="en-US"/>
              <a:t>Compare different environments</a:t>
            </a:r>
          </a:p>
        </p:txBody>
      </p:sp>
      <p:sp>
        <p:nvSpPr>
          <p:cNvPr id="6" name="Content Placeholder 7">
            <a:extLst>
              <a:ext uri="{FF2B5EF4-FFF2-40B4-BE49-F238E27FC236}">
                <a16:creationId xmlns:a16="http://schemas.microsoft.com/office/drawing/2014/main" id="{6EDF2A12-EB0F-F7F9-3AFF-2CC406A53B28}"/>
              </a:ext>
            </a:extLst>
          </p:cNvPr>
          <p:cNvSpPr txBox="1">
            <a:spLocks/>
          </p:cNvSpPr>
          <p:nvPr/>
        </p:nvSpPr>
        <p:spPr>
          <a:xfrm>
            <a:off x="360000" y="1632119"/>
            <a:ext cx="6078900" cy="717381"/>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lt"/>
                <a:cs typeface="Arial" panose="020B0604020202020204" pitchFamily="34" charset="0"/>
              </a:rPr>
              <a:t>Students identify the features of remote, urban and rural environments and make comparisons between them.</a:t>
            </a:r>
            <a:endPar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lt"/>
              <a:cs typeface="Arial" panose="020B0604020202020204" pitchFamily="34" charset="0"/>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97EA962D-BA49-A47A-DF19-4C353B5F87B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2689084"/>
            <a:ext cx="4763792" cy="3435780"/>
          </a:xfrm>
          <a:prstGeom prst="rect">
            <a:avLst/>
          </a:prstGeom>
          <a:ln>
            <a:no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42EC1BE-981D-F105-0774-F430004EA68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9808" y="1728335"/>
            <a:ext cx="4763792" cy="434772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431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F73CF-475B-C300-5AFE-A4291EA1C83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7AE1C11-076C-8117-F7A0-FFAA735E20A5}"/>
              </a:ext>
            </a:extLst>
          </p:cNvPr>
          <p:cNvSpPr>
            <a:spLocks noGrp="1"/>
          </p:cNvSpPr>
          <p:nvPr>
            <p:ph type="ctrTitle"/>
          </p:nvPr>
        </p:nvSpPr>
        <p:spPr/>
        <p:txBody>
          <a:bodyPr/>
          <a:lstStyle/>
          <a:p>
            <a:r>
              <a:rPr lang="en-AU" dirty="0"/>
              <a:t>Human Society and its Environment (HSIE) – unit 5</a:t>
            </a:r>
          </a:p>
        </p:txBody>
      </p:sp>
      <p:sp>
        <p:nvSpPr>
          <p:cNvPr id="3" name="Text Placeholder 9">
            <a:extLst>
              <a:ext uri="{FF2B5EF4-FFF2-40B4-BE49-F238E27FC236}">
                <a16:creationId xmlns:a16="http://schemas.microsoft.com/office/drawing/2014/main" id="{DB75A4C7-8DB7-79EB-997C-FED5A5E96FF6}"/>
              </a:ext>
            </a:extLst>
          </p:cNvPr>
          <p:cNvSpPr>
            <a:spLocks noGrp="1"/>
          </p:cNvSpPr>
          <p:nvPr>
            <p:ph type="body" sz="quarter" idx="14"/>
          </p:nvPr>
        </p:nvSpPr>
        <p:spPr>
          <a:xfrm>
            <a:off x="359998" y="4552267"/>
            <a:ext cx="8532000" cy="424497"/>
          </a:xfrm>
        </p:spPr>
        <p:txBody>
          <a:bodyPr vert="horz" lIns="0" tIns="0" rIns="0" bIns="0" rtlCol="0" anchor="t">
            <a:noAutofit/>
          </a:bodyPr>
          <a:lstStyle/>
          <a:p>
            <a:r>
              <a:rPr lang="en-AU" dirty="0"/>
              <a:t>Unit 5</a:t>
            </a:r>
          </a:p>
        </p:txBody>
      </p:sp>
      <p:sp>
        <p:nvSpPr>
          <p:cNvPr id="2" name="Footer Placeholder 1">
            <a:extLst>
              <a:ext uri="{FF2B5EF4-FFF2-40B4-BE49-F238E27FC236}">
                <a16:creationId xmlns:a16="http://schemas.microsoft.com/office/drawing/2014/main" id="{A3D03A1A-4BDE-897F-70DE-D7359C1355BF}"/>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59776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8825-6311-D6D7-0B5C-25BECD6400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B8AAA1-5991-9BF4-0D27-44EB08DECBA7}"/>
              </a:ext>
            </a:extLst>
          </p:cNvPr>
          <p:cNvSpPr>
            <a:spLocks noGrp="1"/>
          </p:cNvSpPr>
          <p:nvPr>
            <p:ph type="title"/>
          </p:nvPr>
        </p:nvSpPr>
        <p:spPr>
          <a:xfrm>
            <a:off x="360000" y="360000"/>
            <a:ext cx="6444001" cy="545601"/>
          </a:xfrm>
        </p:spPr>
        <p:txBody>
          <a:bodyPr anchor="t">
            <a:normAutofit/>
          </a:bodyPr>
          <a:lstStyle/>
          <a:p>
            <a:r>
              <a:rPr lang="en-AU" dirty="0"/>
              <a:t>HSIE – unit 5 overview</a:t>
            </a:r>
          </a:p>
        </p:txBody>
      </p:sp>
      <p:sp>
        <p:nvSpPr>
          <p:cNvPr id="5" name="Content Placeholder 4">
            <a:extLst>
              <a:ext uri="{FF2B5EF4-FFF2-40B4-BE49-F238E27FC236}">
                <a16:creationId xmlns:a16="http://schemas.microsoft.com/office/drawing/2014/main" id="{5750BBF5-45D4-8943-AE82-5D90AFC699FB}"/>
              </a:ext>
            </a:extLst>
          </p:cNvPr>
          <p:cNvSpPr>
            <a:spLocks noGrp="1"/>
          </p:cNvSpPr>
          <p:nvPr>
            <p:ph type="body" sz="quarter" idx="17"/>
          </p:nvPr>
        </p:nvSpPr>
        <p:spPr>
          <a:xfrm>
            <a:off x="360363" y="1545465"/>
            <a:ext cx="6443637" cy="4808535"/>
          </a:xfrm>
        </p:spPr>
        <p:txBody>
          <a:bodyPr vert="horz" lIns="0" tIns="0" rIns="0" bIns="0" rtlCol="0">
            <a:normAutofit/>
          </a:bodyPr>
          <a:lstStyle/>
          <a:p>
            <a:r>
              <a:rPr lang="en-AU" dirty="0"/>
              <a:t>In Unit 5, students:</a:t>
            </a:r>
          </a:p>
          <a:p>
            <a:pPr marL="285750" indent="-285750">
              <a:buChar char="•"/>
            </a:pPr>
            <a:r>
              <a:rPr lang="en-AU" dirty="0"/>
              <a:t>explore how communication has changed over time</a:t>
            </a:r>
          </a:p>
          <a:p>
            <a:pPr marL="285750" indent="-285750">
              <a:buChar char="•"/>
            </a:pPr>
            <a:r>
              <a:rPr lang="en-AU" dirty="0"/>
              <a:t>describe how Aboriginal and Torres Strait Islander Peoples communicated using stories, images, objects or sites</a:t>
            </a:r>
          </a:p>
          <a:p>
            <a:pPr marL="285750" indent="-285750">
              <a:buChar char="•"/>
            </a:pPr>
            <a:r>
              <a:rPr lang="en-AU" dirty="0"/>
              <a:t>distinguish between Aboriginal Country and Torres Strait Islander Places using language maps</a:t>
            </a:r>
          </a:p>
          <a:p>
            <a:pPr marL="285750" indent="-285750">
              <a:buChar char="•"/>
            </a:pPr>
            <a:r>
              <a:rPr lang="en-AU" dirty="0"/>
              <a:t>use Tier 2 and Tier 3 vocabulary to draw conclusions.</a:t>
            </a:r>
          </a:p>
        </p:txBody>
      </p:sp>
      <p:pic>
        <p:nvPicPr>
          <p:cNvPr id="7" name="Picture 6">
            <a:extLst>
              <a:ext uri="{FF2B5EF4-FFF2-40B4-BE49-F238E27FC236}">
                <a16:creationId xmlns:a16="http://schemas.microsoft.com/office/drawing/2014/main" id="{8F4E3518-4682-A495-536E-4A8ED1D4E96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1332" y="1446317"/>
            <a:ext cx="3347189" cy="4554000"/>
          </a:xfrm>
          <a:prstGeom prst="roundRect">
            <a:avLst>
              <a:gd name="adj" fmla="val 4354"/>
            </a:avLst>
          </a:prstGeom>
          <a:ln>
            <a:noFill/>
          </a:ln>
          <a:effectLst/>
        </p:spPr>
      </p:pic>
      <p:sp>
        <p:nvSpPr>
          <p:cNvPr id="2" name="Slide Number Placeholder 1">
            <a:extLst>
              <a:ext uri="{FF2B5EF4-FFF2-40B4-BE49-F238E27FC236}">
                <a16:creationId xmlns:a16="http://schemas.microsoft.com/office/drawing/2014/main" id="{B21CD68E-E7D7-B3B3-3A4F-82D8864A7DA1}"/>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35</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70929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1E6E7-FFFB-A9D7-7981-6BC380E3024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1AB21E1-1643-49B7-1E1D-8B39FBFE9C18}"/>
              </a:ext>
            </a:extLst>
          </p:cNvPr>
          <p:cNvSpPr>
            <a:spLocks noGrp="1"/>
          </p:cNvSpPr>
          <p:nvPr>
            <p:ph type="title"/>
          </p:nvPr>
        </p:nvSpPr>
        <p:spPr/>
        <p:txBody>
          <a:bodyPr/>
          <a:lstStyle/>
          <a:p>
            <a:r>
              <a:rPr lang="en-AU" dirty="0"/>
              <a:t>HSIE – unit 5 syllabus outcomes</a:t>
            </a:r>
          </a:p>
        </p:txBody>
      </p:sp>
      <p:sp>
        <p:nvSpPr>
          <p:cNvPr id="9" name="Text Placeholder 8">
            <a:extLst>
              <a:ext uri="{FF2B5EF4-FFF2-40B4-BE49-F238E27FC236}">
                <a16:creationId xmlns:a16="http://schemas.microsoft.com/office/drawing/2014/main" id="{ED287A8A-86D9-B531-AB74-9208B5333FD9}"/>
              </a:ext>
              <a:ext uri="{C183D7F6-B498-43B3-948B-1728B52AA6E4}">
                <adec:decorative xmlns:adec="http://schemas.microsoft.com/office/drawing/2017/decorative" val="1"/>
              </a:ext>
            </a:extLst>
          </p:cNvPr>
          <p:cNvSpPr>
            <a:spLocks noGrp="1"/>
          </p:cNvSpPr>
          <p:nvPr>
            <p:ph type="body" sz="quarter" idx="18"/>
          </p:nvPr>
        </p:nvSpPr>
        <p:spPr/>
        <p:txBody>
          <a:bodyPr vert="horz" lIns="0" tIns="0" rIns="0" bIns="0" rtlCol="0" anchor="t">
            <a:noAutofit/>
          </a:bodyPr>
          <a:lstStyle/>
          <a:p>
            <a:endParaRPr lang="en-AU" sz="2400"/>
          </a:p>
          <a:p>
            <a:endParaRPr lang="en-AU" sz="1800"/>
          </a:p>
        </p:txBody>
      </p:sp>
      <p:sp>
        <p:nvSpPr>
          <p:cNvPr id="11" name="Text Placeholder 10">
            <a:extLst>
              <a:ext uri="{FF2B5EF4-FFF2-40B4-BE49-F238E27FC236}">
                <a16:creationId xmlns:a16="http://schemas.microsoft.com/office/drawing/2014/main" id="{40298615-69C1-0E15-AD4B-C040684FE7AF}"/>
              </a:ext>
            </a:extLst>
          </p:cNvPr>
          <p:cNvSpPr>
            <a:spLocks noGrp="1"/>
          </p:cNvSpPr>
          <p:nvPr>
            <p:ph type="body" sz="quarter" idx="19"/>
          </p:nvPr>
        </p:nvSpPr>
        <p:spPr>
          <a:xfrm>
            <a:off x="354000" y="1816308"/>
            <a:ext cx="11484000" cy="3888835"/>
          </a:xfrm>
        </p:spPr>
        <p:txBody>
          <a:bodyPr/>
          <a:lstStyle/>
          <a:p>
            <a:pPr lvl="0" defTabSz="609585">
              <a:spcAft>
                <a:spcPts val="0"/>
              </a:spcAft>
              <a:defRPr/>
            </a:pPr>
            <a:r>
              <a:rPr lang="en-AU" b="1" dirty="0">
                <a:solidFill>
                  <a:srgbClr val="242424"/>
                </a:solidFill>
                <a:cs typeface="Segoe UI"/>
              </a:rPr>
              <a:t>Focus Area: </a:t>
            </a:r>
            <a:r>
              <a:rPr lang="en-AU" b="1" dirty="0">
                <a:solidFill>
                  <a:srgbClr val="242424"/>
                </a:solidFill>
                <a:ea typeface="+mn-lt"/>
                <a:cs typeface="Segoe UI"/>
              </a:rPr>
              <a:t>People learn about the past by engaging with stories, images, objects and sites </a:t>
            </a:r>
          </a:p>
          <a:p>
            <a:pPr lvl="0" defTabSz="609585">
              <a:spcAft>
                <a:spcPts val="0"/>
              </a:spcAft>
              <a:defRPr/>
            </a:pPr>
            <a:endParaRPr lang="en-AU" b="1" dirty="0">
              <a:solidFill>
                <a:srgbClr val="22272B"/>
              </a:solidFill>
              <a:cs typeface="Segoe UI"/>
            </a:endParaRPr>
          </a:p>
          <a:p>
            <a:pPr lvl="0" defTabSz="609585">
              <a:spcAft>
                <a:spcPts val="0"/>
              </a:spcAft>
              <a:defRPr/>
            </a:pPr>
            <a:r>
              <a:rPr lang="en-AU" b="1" dirty="0">
                <a:solidFill>
                  <a:srgbClr val="22272B"/>
                </a:solidFill>
                <a:cs typeface="Segoe UI"/>
              </a:rPr>
              <a:t>HS1-ACH-01</a:t>
            </a:r>
            <a:endParaRPr lang="en-US" b="1" dirty="0">
              <a:solidFill>
                <a:srgbClr val="22272B"/>
              </a:solidFill>
              <a:cs typeface="Segoe UI"/>
            </a:endParaRPr>
          </a:p>
          <a:p>
            <a:pPr lvl="0" defTabSz="609585">
              <a:spcAft>
                <a:spcPts val="0"/>
              </a:spcAft>
              <a:defRPr/>
            </a:pPr>
            <a:r>
              <a:rPr lang="en-AU" dirty="0">
                <a:solidFill>
                  <a:srgbClr val="22272B"/>
                </a:solidFill>
                <a:cs typeface="Segoe UI"/>
              </a:rPr>
              <a:t>describes interactions between Aboriginal Peoples and Country</a:t>
            </a:r>
          </a:p>
          <a:p>
            <a:pPr lvl="0" defTabSz="609585">
              <a:spcAft>
                <a:spcPts val="0"/>
              </a:spcAft>
              <a:defRPr/>
            </a:pPr>
            <a:endParaRPr lang="en-AU" dirty="0">
              <a:solidFill>
                <a:srgbClr val="22272B"/>
              </a:solidFill>
              <a:cs typeface="Segoe UI"/>
            </a:endParaRPr>
          </a:p>
          <a:p>
            <a:pPr lvl="0" defTabSz="609585">
              <a:spcAft>
                <a:spcPts val="0"/>
              </a:spcAft>
              <a:defRPr/>
            </a:pPr>
            <a:r>
              <a:rPr lang="en-AU" b="1" dirty="0">
                <a:solidFill>
                  <a:srgbClr val="22272B"/>
                </a:solidFill>
                <a:cs typeface="Segoe UI"/>
              </a:rPr>
              <a:t>HS1-HIS-01 </a:t>
            </a:r>
            <a:endParaRPr lang="en-AU" dirty="0">
              <a:solidFill>
                <a:srgbClr val="22272B"/>
              </a:solidFill>
              <a:cs typeface="Segoe UI"/>
            </a:endParaRPr>
          </a:p>
          <a:p>
            <a:pPr lvl="0" defTabSz="609585">
              <a:spcAft>
                <a:spcPts val="0"/>
              </a:spcAft>
              <a:defRPr/>
            </a:pPr>
            <a:r>
              <a:rPr lang="en-AU" dirty="0">
                <a:solidFill>
                  <a:srgbClr val="22272B"/>
                </a:solidFill>
                <a:cs typeface="Segoe UI"/>
              </a:rPr>
              <a:t>describes the ancient past and changes in communication over time, using stories, images, objects and sites as evidence </a:t>
            </a:r>
            <a:endParaRPr lang="en-AU" sz="1600" dirty="0">
              <a:solidFill>
                <a:srgbClr val="22272B"/>
              </a:solidFill>
              <a:cs typeface="Segoe UI"/>
            </a:endParaRPr>
          </a:p>
        </p:txBody>
      </p:sp>
      <p:sp>
        <p:nvSpPr>
          <p:cNvPr id="3" name="Slide Number Placeholder 2">
            <a:extLst>
              <a:ext uri="{FF2B5EF4-FFF2-40B4-BE49-F238E27FC236}">
                <a16:creationId xmlns:a16="http://schemas.microsoft.com/office/drawing/2014/main" id="{EC806C6C-A507-3D0A-97C2-60AFAB708268}"/>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07157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55982-5B7F-C20C-1468-4CA58035D7D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874DD3B-43FF-D4D8-7EC3-77BB40CEB74D}"/>
              </a:ext>
            </a:extLst>
          </p:cNvPr>
          <p:cNvSpPr>
            <a:spLocks noGrp="1"/>
          </p:cNvSpPr>
          <p:nvPr>
            <p:ph type="title"/>
          </p:nvPr>
        </p:nvSpPr>
        <p:spPr/>
        <p:txBody>
          <a:bodyPr/>
          <a:lstStyle/>
          <a:p>
            <a:r>
              <a:rPr lang="en-AU" dirty="0"/>
              <a:t>HSIE – unit 5 syllabus content (1)</a:t>
            </a:r>
          </a:p>
        </p:txBody>
      </p:sp>
      <p:sp>
        <p:nvSpPr>
          <p:cNvPr id="11" name="Text Placeholder 10">
            <a:extLst>
              <a:ext uri="{FF2B5EF4-FFF2-40B4-BE49-F238E27FC236}">
                <a16:creationId xmlns:a16="http://schemas.microsoft.com/office/drawing/2014/main" id="{1F7BE1A2-5505-0632-ACF6-6FBF567AAEC6}"/>
              </a:ext>
            </a:extLst>
          </p:cNvPr>
          <p:cNvSpPr>
            <a:spLocks noGrp="1"/>
          </p:cNvSpPr>
          <p:nvPr>
            <p:ph type="body" sz="quarter" idx="19"/>
          </p:nvPr>
        </p:nvSpPr>
        <p:spPr>
          <a:xfrm>
            <a:off x="354000" y="1816308"/>
            <a:ext cx="11490000" cy="4495592"/>
          </a:xfrm>
        </p:spPr>
        <p:txBody>
          <a:bodyPr/>
          <a:lstStyle/>
          <a:p>
            <a:pPr lvl="0">
              <a:spcAft>
                <a:spcPts val="0"/>
              </a:spcAft>
              <a:defRPr/>
            </a:pPr>
            <a:r>
              <a:rPr lang="en-AU" b="1" dirty="0">
                <a:solidFill>
                  <a:srgbClr val="22272B"/>
                </a:solidFill>
              </a:rPr>
              <a:t>Content Group: The way people communicate has changed over time</a:t>
            </a:r>
            <a:endParaRPr lang="en-US" b="1" dirty="0">
              <a:solidFill>
                <a:srgbClr val="22272B"/>
              </a:solidFill>
            </a:endParaRPr>
          </a:p>
          <a:p>
            <a:pPr marL="342900" lvl="0" indent="-342900">
              <a:spcAft>
                <a:spcPts val="0"/>
              </a:spcAft>
              <a:buFont typeface="Arial" panose="020B0604020202020204" pitchFamily="34" charset="0"/>
              <a:buChar char="•"/>
              <a:defRPr/>
            </a:pPr>
            <a:r>
              <a:rPr lang="en-US" dirty="0">
                <a:solidFill>
                  <a:srgbClr val="22272B"/>
                </a:solidFill>
              </a:rPr>
              <a:t>Examine ways people communicated with each other in the past</a:t>
            </a:r>
            <a:endParaRPr lang="en-AU" dirty="0">
              <a:solidFill>
                <a:srgbClr val="22272B"/>
              </a:solidFill>
            </a:endParaRPr>
          </a:p>
          <a:p>
            <a:pPr marL="342900" lvl="0" indent="-342900">
              <a:spcAft>
                <a:spcPts val="0"/>
              </a:spcAft>
              <a:buFont typeface="Arial" panose="020B0604020202020204" pitchFamily="34" charset="0"/>
              <a:buChar char="•"/>
              <a:defRPr/>
            </a:pPr>
            <a:r>
              <a:rPr lang="en-US" dirty="0">
                <a:solidFill>
                  <a:srgbClr val="22272B"/>
                </a:solidFill>
              </a:rPr>
              <a:t>Identify ways people communicate with each other in the present</a:t>
            </a:r>
          </a:p>
          <a:p>
            <a:pPr marL="342900" lvl="0" indent="-342900">
              <a:spcAft>
                <a:spcPts val="0"/>
              </a:spcAft>
              <a:buFont typeface="Arial" panose="020B0604020202020204" pitchFamily="34" charset="0"/>
              <a:buChar char="•"/>
              <a:defRPr/>
            </a:pPr>
            <a:r>
              <a:rPr lang="en-US" dirty="0">
                <a:solidFill>
                  <a:srgbClr val="22272B"/>
                </a:solidFill>
              </a:rPr>
              <a:t>Describe ways communication has changed over time by comparing stories, images, objects and sites as evidence</a:t>
            </a:r>
          </a:p>
          <a:p>
            <a:pPr marL="342900" lvl="0" indent="-342900">
              <a:spcAft>
                <a:spcPts val="0"/>
              </a:spcAft>
              <a:buFont typeface="Arial" panose="020B0604020202020204" pitchFamily="34" charset="0"/>
              <a:buChar char="•"/>
              <a:defRPr/>
            </a:pPr>
            <a:r>
              <a:rPr lang="en-US" dirty="0">
                <a:solidFill>
                  <a:srgbClr val="22272B"/>
                </a:solidFill>
              </a:rPr>
              <a:t>Describe ways Aboriginal and Torres Strait Islander Peoples have communicated over time by comparing stories, images, objects or sites as evidence</a:t>
            </a:r>
          </a:p>
          <a:p>
            <a:pPr marL="342900" lvl="0" indent="-342900">
              <a:spcAft>
                <a:spcPts val="0"/>
              </a:spcAft>
              <a:buFont typeface="Arial" panose="020B0604020202020204" pitchFamily="34" charset="0"/>
              <a:buChar char="•"/>
              <a:defRPr/>
            </a:pPr>
            <a:r>
              <a:rPr lang="en-US" dirty="0">
                <a:solidFill>
                  <a:srgbClr val="22272B"/>
                </a:solidFill>
              </a:rPr>
              <a:t>Sequence significant changes in communications that connected Australia to the world</a:t>
            </a:r>
          </a:p>
          <a:p>
            <a:pPr marL="342900" lvl="0" indent="-342900">
              <a:spcAft>
                <a:spcPts val="0"/>
              </a:spcAft>
              <a:buFont typeface="Arial" panose="020B0604020202020204" pitchFamily="34" charset="0"/>
              <a:buChar char="•"/>
              <a:defRPr/>
            </a:pPr>
            <a:r>
              <a:rPr lang="en-US" dirty="0">
                <a:solidFill>
                  <a:srgbClr val="22272B"/>
                </a:solidFill>
              </a:rPr>
              <a:t>Draw conclusions about why communications have changed over time using Tier 2 and Tier 3 vocabulary</a:t>
            </a:r>
          </a:p>
        </p:txBody>
      </p:sp>
      <p:sp>
        <p:nvSpPr>
          <p:cNvPr id="3" name="Slide Number Placeholder 2">
            <a:extLst>
              <a:ext uri="{FF2B5EF4-FFF2-40B4-BE49-F238E27FC236}">
                <a16:creationId xmlns:a16="http://schemas.microsoft.com/office/drawing/2014/main" id="{774CCA29-093D-348D-8BB4-400F8D66F349}"/>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99607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CC377-53C5-9219-1E0A-5AC83FF2459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15C4CCD-338A-A1EC-F56E-CE185A1F63EA}"/>
              </a:ext>
            </a:extLst>
          </p:cNvPr>
          <p:cNvSpPr>
            <a:spLocks noGrp="1"/>
          </p:cNvSpPr>
          <p:nvPr>
            <p:ph type="title"/>
          </p:nvPr>
        </p:nvSpPr>
        <p:spPr/>
        <p:txBody>
          <a:bodyPr/>
          <a:lstStyle/>
          <a:p>
            <a:r>
              <a:rPr lang="en-AU" dirty="0"/>
              <a:t>HSIE – unit 5 syllabus content (2)</a:t>
            </a:r>
          </a:p>
        </p:txBody>
      </p:sp>
      <p:sp>
        <p:nvSpPr>
          <p:cNvPr id="9" name="Text Placeholder 8">
            <a:extLst>
              <a:ext uri="{FF2B5EF4-FFF2-40B4-BE49-F238E27FC236}">
                <a16:creationId xmlns:a16="http://schemas.microsoft.com/office/drawing/2014/main" id="{0F24156C-11CC-75D0-4F58-BCD460CEE111}"/>
              </a:ext>
              <a:ext uri="{C183D7F6-B498-43B3-948B-1728B52AA6E4}">
                <adec:decorative xmlns:adec="http://schemas.microsoft.com/office/drawing/2017/decorative" val="1"/>
              </a:ext>
            </a:extLst>
          </p:cNvPr>
          <p:cNvSpPr>
            <a:spLocks noGrp="1"/>
          </p:cNvSpPr>
          <p:nvPr>
            <p:ph type="body" sz="quarter" idx="18"/>
          </p:nvPr>
        </p:nvSpPr>
        <p:spPr/>
        <p:txBody>
          <a:bodyPr vert="horz" lIns="0" tIns="0" rIns="0" bIns="0" rtlCol="0" anchor="t">
            <a:noAutofit/>
          </a:bodyPr>
          <a:lstStyle/>
          <a:p>
            <a:endParaRPr lang="en-AU" sz="2400"/>
          </a:p>
          <a:p>
            <a:endParaRPr lang="en-AU" sz="1800"/>
          </a:p>
        </p:txBody>
      </p:sp>
      <p:sp>
        <p:nvSpPr>
          <p:cNvPr id="11" name="Text Placeholder 10">
            <a:extLst>
              <a:ext uri="{FF2B5EF4-FFF2-40B4-BE49-F238E27FC236}">
                <a16:creationId xmlns:a16="http://schemas.microsoft.com/office/drawing/2014/main" id="{CFE2184A-9D6D-1E2E-AAE6-06A86E6F9B60}"/>
              </a:ext>
            </a:extLst>
          </p:cNvPr>
          <p:cNvSpPr>
            <a:spLocks noGrp="1"/>
          </p:cNvSpPr>
          <p:nvPr>
            <p:ph type="body" sz="quarter" idx="19"/>
          </p:nvPr>
        </p:nvSpPr>
        <p:spPr>
          <a:xfrm>
            <a:off x="354000" y="1816308"/>
            <a:ext cx="11484000" cy="3888835"/>
          </a:xfrm>
        </p:spPr>
        <p:txBody>
          <a:bodyPr/>
          <a:lstStyle/>
          <a:p>
            <a:pPr lvl="0">
              <a:defRPr/>
            </a:pPr>
            <a:r>
              <a:rPr lang="en-AU" b="1" dirty="0">
                <a:solidFill>
                  <a:srgbClr val="22272B"/>
                </a:solidFill>
              </a:rPr>
              <a:t>Content group: Sequencing ideas in written texts supports understanding of the past</a:t>
            </a:r>
          </a:p>
          <a:p>
            <a:pPr marL="342900" lvl="0" indent="-342900">
              <a:buFont typeface="Arial" panose="020B0604020202020204" pitchFamily="34" charset="0"/>
              <a:buChar char="•"/>
              <a:defRPr/>
            </a:pPr>
            <a:r>
              <a:rPr lang="en-US" dirty="0">
                <a:solidFill>
                  <a:srgbClr val="22272B"/>
                </a:solidFill>
              </a:rPr>
              <a:t>Use past and present tense to describe change over time</a:t>
            </a:r>
          </a:p>
          <a:p>
            <a:pPr marL="342900" lvl="0" indent="-342900">
              <a:buFont typeface="Arial" panose="020B0604020202020204" pitchFamily="34" charset="0"/>
              <a:buChar char="•"/>
              <a:defRPr/>
            </a:pPr>
            <a:r>
              <a:rPr lang="en-US" dirty="0">
                <a:solidFill>
                  <a:srgbClr val="22272B"/>
                </a:solidFill>
              </a:rPr>
              <a:t>Use time connectives to sequence information and events</a:t>
            </a:r>
          </a:p>
          <a:p>
            <a:pPr marL="342900" lvl="0" indent="-342900">
              <a:buFont typeface="Arial" panose="020B0604020202020204" pitchFamily="34" charset="0"/>
              <a:buChar char="•"/>
              <a:defRPr/>
            </a:pPr>
            <a:r>
              <a:rPr lang="en-US" dirty="0">
                <a:solidFill>
                  <a:srgbClr val="22272B"/>
                </a:solidFill>
              </a:rPr>
              <a:t>Create compound sentences using coordinating conjunctions to compare, describe or give an opinion on the past</a:t>
            </a:r>
          </a:p>
          <a:p>
            <a:pPr marL="342900" lvl="0" indent="-342900">
              <a:buFont typeface="Arial" panose="020B0604020202020204" pitchFamily="34" charset="0"/>
              <a:buChar char="•"/>
              <a:defRPr/>
            </a:pPr>
            <a:r>
              <a:rPr lang="en-US" dirty="0">
                <a:solidFill>
                  <a:srgbClr val="22272B"/>
                </a:solidFill>
              </a:rPr>
              <a:t>Group simple and compound sentences into paragraphs to recount a sequence of events or a story from the past</a:t>
            </a:r>
          </a:p>
        </p:txBody>
      </p:sp>
      <p:sp>
        <p:nvSpPr>
          <p:cNvPr id="3" name="Slide Number Placeholder 2">
            <a:extLst>
              <a:ext uri="{FF2B5EF4-FFF2-40B4-BE49-F238E27FC236}">
                <a16:creationId xmlns:a16="http://schemas.microsoft.com/office/drawing/2014/main" id="{0C6CB4FA-F8C7-537F-E3B6-C6AB7124D46E}"/>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37512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33FB1-508D-6750-CC29-1498098DA66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C1396FE-B8DB-2640-FF7C-513446EA9362}"/>
              </a:ext>
            </a:extLst>
          </p:cNvPr>
          <p:cNvSpPr>
            <a:spLocks noGrp="1"/>
          </p:cNvSpPr>
          <p:nvPr>
            <p:ph type="title"/>
          </p:nvPr>
        </p:nvSpPr>
        <p:spPr>
          <a:xfrm>
            <a:off x="360000" y="360000"/>
            <a:ext cx="10080000" cy="545601"/>
          </a:xfrm>
        </p:spPr>
        <p:txBody>
          <a:bodyPr anchor="t">
            <a:normAutofit/>
          </a:bodyPr>
          <a:lstStyle/>
          <a:p>
            <a:r>
              <a:rPr lang="en-AU" dirty="0"/>
              <a:t>HSIE – unit 5 skill development</a:t>
            </a:r>
          </a:p>
        </p:txBody>
      </p:sp>
      <p:sp>
        <p:nvSpPr>
          <p:cNvPr id="8" name="Content Placeholder 7">
            <a:extLst>
              <a:ext uri="{FF2B5EF4-FFF2-40B4-BE49-F238E27FC236}">
                <a16:creationId xmlns:a16="http://schemas.microsoft.com/office/drawing/2014/main" id="{B3DDF808-EFB2-B61E-49F2-D04D5906AC7F}"/>
              </a:ext>
            </a:extLst>
          </p:cNvPr>
          <p:cNvSpPr>
            <a:spLocks noGrp="1"/>
          </p:cNvSpPr>
          <p:nvPr>
            <p:ph idx="1"/>
          </p:nvPr>
        </p:nvSpPr>
        <p:spPr>
          <a:xfrm>
            <a:off x="372424" y="1619250"/>
            <a:ext cx="10080000" cy="4629150"/>
          </a:xfrm>
        </p:spPr>
        <p:txBody>
          <a:bodyPr vert="horz" lIns="0" tIns="0" rIns="0" bIns="0" rtlCol="0" anchor="t">
            <a:noAutofit/>
          </a:bodyPr>
          <a:lstStyle/>
          <a:p>
            <a:r>
              <a:rPr lang="en-AU" dirty="0"/>
              <a:t>In this unit, students learn and apply historical skills by:</a:t>
            </a:r>
            <a:endParaRPr lang="en-AU" dirty="0">
              <a:solidFill>
                <a:srgbClr val="22272B"/>
              </a:solidFill>
            </a:endParaRPr>
          </a:p>
          <a:p>
            <a:pPr marL="285750" indent="-285750">
              <a:buFont typeface="Arial" panose="020B0604020202020204" pitchFamily="34" charset="0"/>
              <a:buChar char="•"/>
            </a:pPr>
            <a:r>
              <a:rPr lang="en-AU" dirty="0">
                <a:solidFill>
                  <a:srgbClr val="22272B"/>
                </a:solidFill>
              </a:rPr>
              <a:t>identifying ways people communicate with each other in the past and present</a:t>
            </a:r>
          </a:p>
          <a:p>
            <a:pPr marL="285750" indent="-285750">
              <a:buFont typeface="Arial" panose="020B0604020202020204" pitchFamily="34" charset="0"/>
              <a:buChar char="•"/>
            </a:pPr>
            <a:r>
              <a:rPr lang="en-AU" dirty="0">
                <a:solidFill>
                  <a:srgbClr val="22272B"/>
                </a:solidFill>
              </a:rPr>
              <a:t>examining storytelling as an ancient and enduring form of communication</a:t>
            </a:r>
          </a:p>
          <a:p>
            <a:pPr marL="285750" indent="-285750">
              <a:buFont typeface="Arial" panose="020B0604020202020204" pitchFamily="34" charset="0"/>
              <a:buChar char="•"/>
            </a:pPr>
            <a:r>
              <a:rPr lang="en-AU" dirty="0">
                <a:solidFill>
                  <a:srgbClr val="22272B"/>
                </a:solidFill>
              </a:rPr>
              <a:t>examining evidence to acquire information about the past</a:t>
            </a:r>
          </a:p>
          <a:p>
            <a:pPr marL="285750" indent="-285750">
              <a:buFont typeface="Arial" panose="020B0604020202020204" pitchFamily="34" charset="0"/>
              <a:buChar char="•"/>
            </a:pPr>
            <a:r>
              <a:rPr lang="en-AU" dirty="0">
                <a:solidFill>
                  <a:srgbClr val="22272B"/>
                </a:solidFill>
              </a:rPr>
              <a:t>describe ways Aboriginal and Torres Strait Islander Peoples have communicated over time</a:t>
            </a:r>
          </a:p>
          <a:p>
            <a:pPr marL="285750" indent="-285750">
              <a:buFont typeface="Arial" panose="020B0604020202020204" pitchFamily="34" charset="0"/>
              <a:buChar char="•"/>
            </a:pPr>
            <a:r>
              <a:rPr lang="en-AU" dirty="0">
                <a:solidFill>
                  <a:srgbClr val="22272B"/>
                </a:solidFill>
              </a:rPr>
              <a:t>sequence changes in communication over time</a:t>
            </a:r>
          </a:p>
          <a:p>
            <a:pPr marL="285750" indent="-285750">
              <a:buFont typeface="Arial" panose="020B0604020202020204" pitchFamily="34" charset="0"/>
              <a:buChar char="•"/>
            </a:pPr>
            <a:r>
              <a:rPr lang="en-AU" dirty="0">
                <a:solidFill>
                  <a:srgbClr val="22272B"/>
                </a:solidFill>
              </a:rPr>
              <a:t>comparing past and present writing implements</a:t>
            </a:r>
          </a:p>
          <a:p>
            <a:pPr marL="285750" indent="-285750">
              <a:buFont typeface="Arial" panose="020B0604020202020204" pitchFamily="34" charset="0"/>
              <a:buChar char="•"/>
            </a:pPr>
            <a:r>
              <a:rPr lang="en-AU" dirty="0">
                <a:solidFill>
                  <a:srgbClr val="22272B"/>
                </a:solidFill>
              </a:rPr>
              <a:t>drawing conclusions about the changes from the past to the present.</a:t>
            </a:r>
          </a:p>
        </p:txBody>
      </p:sp>
      <p:sp>
        <p:nvSpPr>
          <p:cNvPr id="3" name="Slide Number Placeholder 2">
            <a:extLst>
              <a:ext uri="{FF2B5EF4-FFF2-40B4-BE49-F238E27FC236}">
                <a16:creationId xmlns:a16="http://schemas.microsoft.com/office/drawing/2014/main" id="{69CCD534-9CAA-BDE2-248B-E5100483AA92}"/>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4" name="Picture 3">
            <a:extLst>
              <a:ext uri="{FF2B5EF4-FFF2-40B4-BE49-F238E27FC236}">
                <a16:creationId xmlns:a16="http://schemas.microsoft.com/office/drawing/2014/main" id="{ED0687AA-725F-8CF8-043F-DE01FE654D7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4200" y="4412343"/>
            <a:ext cx="2919800" cy="1652813"/>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863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A5E35-FD05-438E-82C8-3D25043FE88B}"/>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463CBCB4-C540-5E8E-13C2-A4051C3C3314}"/>
              </a:ext>
            </a:extLst>
          </p:cNvPr>
          <p:cNvSpPr txBox="1">
            <a:spLocks noGrp="1"/>
          </p:cNvSpPr>
          <p:nvPr>
            <p:ph type="title" idx="4294967295"/>
          </p:nvPr>
        </p:nvSpPr>
        <p:spPr>
          <a:xfrm>
            <a:off x="340396" y="389051"/>
            <a:ext cx="4072578" cy="55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Purpose</a:t>
            </a:r>
            <a:endParaRPr kumimoji="0" lang="en-AU"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34" name="Rectangle: Rounded Corners 33">
            <a:extLst>
              <a:ext uri="{FF2B5EF4-FFF2-40B4-BE49-F238E27FC236}">
                <a16:creationId xmlns:a16="http://schemas.microsoft.com/office/drawing/2014/main" id="{A7D9A1F1-C438-00B5-26F0-D619F5CDBE22}"/>
              </a:ext>
              <a:ext uri="{C183D7F6-B498-43B3-948B-1728B52AA6E4}">
                <adec:decorative xmlns:adec="http://schemas.microsoft.com/office/drawing/2017/decorative" val="0"/>
              </a:ext>
            </a:extLst>
          </p:cNvPr>
          <p:cNvSpPr/>
          <p:nvPr/>
        </p:nvSpPr>
        <p:spPr>
          <a:xfrm>
            <a:off x="205260" y="1445439"/>
            <a:ext cx="4617835" cy="2654491"/>
          </a:xfrm>
          <a:prstGeom prst="roundRect">
            <a:avLst>
              <a:gd name="adj" fmla="val 4637"/>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216000" tIns="45720" rIns="216000" bIns="45720" rtlCol="0" anchor="ctr" anchorCtr="1"/>
          <a:lstStyle/>
          <a:p>
            <a:pPr>
              <a:lnSpc>
                <a:spcPct val="150000"/>
              </a:lnSpc>
            </a:pPr>
            <a:r>
              <a:rPr lang="en-AU" sz="1800" dirty="0">
                <a:latin typeface="Arial" panose="020B0604020202020204" pitchFamily="34" charset="0"/>
              </a:rPr>
              <a:t>The purpose of this session is to understand the common lesson structure of CHPS sample units and plan effectively for next steps in 2026.</a:t>
            </a:r>
          </a:p>
        </p:txBody>
      </p:sp>
      <p:pic>
        <p:nvPicPr>
          <p:cNvPr id="35" name="Picture 2">
            <a:extLst>
              <a:ext uri="{FF2B5EF4-FFF2-40B4-BE49-F238E27FC236}">
                <a16:creationId xmlns:a16="http://schemas.microsoft.com/office/drawing/2014/main" id="{8867A631-D552-F449-3EEB-FC0086A16EFE}"/>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0396" y="4696392"/>
            <a:ext cx="4310854" cy="178695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22AE23C9-2AD1-2CEF-17E0-F251CEF78482}"/>
              </a:ext>
            </a:extLst>
          </p:cNvPr>
          <p:cNvSpPr txBox="1">
            <a:spLocks/>
          </p:cNvSpPr>
          <p:nvPr/>
        </p:nvSpPr>
        <p:spPr>
          <a:xfrm>
            <a:off x="5229493" y="383985"/>
            <a:ext cx="2474035" cy="554400"/>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Outcomes</a:t>
            </a:r>
            <a:endParaRPr lang="en-AU"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E7D0B31-4110-0E26-68A6-57D3785DF9A9}"/>
              </a:ext>
            </a:extLst>
          </p:cNvPr>
          <p:cNvSpPr txBox="1"/>
          <p:nvPr/>
        </p:nvSpPr>
        <p:spPr>
          <a:xfrm>
            <a:off x="5388169" y="943451"/>
            <a:ext cx="5664366" cy="333258"/>
          </a:xfrm>
          <a:prstGeom prst="rect">
            <a:avLst/>
          </a:prstGeom>
          <a:noFill/>
        </p:spPr>
        <p:txBody>
          <a:bodyPr wrap="square" lIns="0" tIns="0" rIns="0" bIns="0" rtlCol="0" anchor="t">
            <a:noAutofit/>
          </a:bodyPr>
          <a:lstStyle/>
          <a:p>
            <a:pPr algn="l"/>
            <a:r>
              <a:rPr lang="en-AU" sz="2000" dirty="0">
                <a:solidFill>
                  <a:schemeClr val="accent1">
                    <a:lumMod val="49000"/>
                    <a:lumOff val="51000"/>
                  </a:schemeClr>
                </a:solidFill>
                <a:latin typeface="Arial" panose="020B0604020202020204" pitchFamily="34" charset="0"/>
              </a:rPr>
              <a:t>By the end of this workshop, participants will:</a:t>
            </a:r>
            <a:r>
              <a:rPr lang="en-AU" sz="2000" b="1" dirty="0">
                <a:solidFill>
                  <a:schemeClr val="accent1">
                    <a:lumMod val="49000"/>
                    <a:lumOff val="51000"/>
                  </a:schemeClr>
                </a:solidFill>
                <a:latin typeface="Arial" panose="020B0604020202020204" pitchFamily="34" charset="0"/>
              </a:rPr>
              <a:t> </a:t>
            </a:r>
          </a:p>
        </p:txBody>
      </p:sp>
      <p:sp>
        <p:nvSpPr>
          <p:cNvPr id="3" name="Oval 2">
            <a:extLst>
              <a:ext uri="{FF2B5EF4-FFF2-40B4-BE49-F238E27FC236}">
                <a16:creationId xmlns:a16="http://schemas.microsoft.com/office/drawing/2014/main" id="{DE386357-57A4-B566-85AA-D4B9B8AE7E45}"/>
              </a:ext>
              <a:ext uri="{C183D7F6-B498-43B3-948B-1728B52AA6E4}">
                <adec:decorative xmlns:adec="http://schemas.microsoft.com/office/drawing/2017/decorative" val="1"/>
              </a:ext>
            </a:extLst>
          </p:cNvPr>
          <p:cNvSpPr/>
          <p:nvPr/>
        </p:nvSpPr>
        <p:spPr>
          <a:xfrm>
            <a:off x="5327056" y="1699489"/>
            <a:ext cx="587383" cy="612068"/>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609585" rtl="0" eaLnBrk="1" fontAlgn="auto" latinLnBrk="0" hangingPunct="1">
              <a:lnSpc>
                <a:spcPct val="114000"/>
              </a:lnSpc>
              <a:spcBef>
                <a:spcPts val="0"/>
              </a:spcBef>
              <a:spcAft>
                <a:spcPts val="1200"/>
              </a:spcAft>
              <a:buClrTx/>
              <a:buSzTx/>
              <a:buFontTx/>
              <a:buNone/>
              <a:tabLst/>
              <a:defRPr/>
            </a:pPr>
            <a:endParaRPr kumimoji="0" lang="en-AU" sz="1800" b="0" i="0" u="none" strike="noStrike" kern="1200" cap="none" spc="0" normalizeH="0" baseline="0" noProof="0" dirty="0">
              <a:ln>
                <a:noFill/>
              </a:ln>
              <a:solidFill>
                <a:srgbClr val="FFFFFF">
                  <a:hueOff val="0"/>
                  <a:satOff val="0"/>
                  <a:lumOff val="0"/>
                  <a:alphaOff val="0"/>
                </a:srgbClr>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B43AD439-77F2-04CE-BB25-814EF0993141}"/>
              </a:ext>
            </a:extLst>
          </p:cNvPr>
          <p:cNvSpPr txBox="1"/>
          <p:nvPr/>
        </p:nvSpPr>
        <p:spPr>
          <a:xfrm>
            <a:off x="6053149" y="1790466"/>
            <a:ext cx="6205928" cy="370555"/>
          </a:xfrm>
          <a:prstGeom prst="rect">
            <a:avLst/>
          </a:prstGeom>
          <a:noFill/>
        </p:spPr>
        <p:txBody>
          <a:bodyPr wrap="square" lIns="0" tIns="0" rIns="0" bIns="0" rtlCol="0" anchor="ctr" anchorCtr="0">
            <a:noAutofit/>
          </a:bodyPr>
          <a:lstStyle/>
          <a:p>
            <a:pPr lvl="0"/>
            <a:r>
              <a:rPr lang="en-AU" sz="1800" b="1" dirty="0">
                <a:latin typeface="Arial" panose="020B0604020202020204" pitchFamily="34" charset="0"/>
              </a:rPr>
              <a:t>preview</a:t>
            </a:r>
            <a:r>
              <a:rPr lang="en-AU" sz="1800" dirty="0">
                <a:latin typeface="Arial" panose="020B0604020202020204" pitchFamily="34" charset="0"/>
              </a:rPr>
              <a:t> the sample units prior to release</a:t>
            </a:r>
          </a:p>
        </p:txBody>
      </p:sp>
      <p:pic>
        <p:nvPicPr>
          <p:cNvPr id="26" name="Picture 25">
            <a:extLst>
              <a:ext uri="{FF2B5EF4-FFF2-40B4-BE49-F238E27FC236}">
                <a16:creationId xmlns:a16="http://schemas.microsoft.com/office/drawing/2014/main" id="{51CAD80A-8653-5FD2-70A7-0097E59A3EE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27056" y="2837132"/>
            <a:ext cx="563818" cy="564617"/>
          </a:xfrm>
          <a:prstGeom prst="rect">
            <a:avLst/>
          </a:prstGeom>
        </p:spPr>
      </p:pic>
      <p:sp>
        <p:nvSpPr>
          <p:cNvPr id="14" name="TextBox 13">
            <a:extLst>
              <a:ext uri="{FF2B5EF4-FFF2-40B4-BE49-F238E27FC236}">
                <a16:creationId xmlns:a16="http://schemas.microsoft.com/office/drawing/2014/main" id="{E01CD208-CD18-DA5F-8706-5342D3921D9B}"/>
              </a:ext>
            </a:extLst>
          </p:cNvPr>
          <p:cNvSpPr txBox="1"/>
          <p:nvPr/>
        </p:nvSpPr>
        <p:spPr>
          <a:xfrm>
            <a:off x="6053149" y="2790602"/>
            <a:ext cx="5857930" cy="612068"/>
          </a:xfrm>
          <a:prstGeom prst="rect">
            <a:avLst/>
          </a:prstGeom>
          <a:noFill/>
        </p:spPr>
        <p:txBody>
          <a:bodyPr wrap="square" lIns="0" tIns="0" rIns="0" bIns="0" rtlCol="0" anchor="ctr" anchorCtr="0">
            <a:noAutofit/>
          </a:bodyPr>
          <a:lstStyle/>
          <a:p>
            <a:pPr lvl="0">
              <a:lnSpc>
                <a:spcPct val="150000"/>
              </a:lnSpc>
            </a:pPr>
            <a:r>
              <a:rPr lang="en-AU" sz="1800" b="1" dirty="0">
                <a:latin typeface="Arial" panose="020B0604020202020204" pitchFamily="34" charset="0"/>
              </a:rPr>
              <a:t>develop</a:t>
            </a:r>
            <a:r>
              <a:rPr lang="en-AU" sz="1800" dirty="0">
                <a:latin typeface="Arial" panose="020B0604020202020204" pitchFamily="34" charset="0"/>
              </a:rPr>
              <a:t> a clear understanding of what is required for 2026 readiness at year and stage level</a:t>
            </a:r>
          </a:p>
        </p:txBody>
      </p:sp>
      <p:pic>
        <p:nvPicPr>
          <p:cNvPr id="25" name="Picture 24">
            <a:extLst>
              <a:ext uri="{FF2B5EF4-FFF2-40B4-BE49-F238E27FC236}">
                <a16:creationId xmlns:a16="http://schemas.microsoft.com/office/drawing/2014/main" id="{F43D883E-81AA-43E1-4E31-5F2469A416CA}"/>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27056" y="3927324"/>
            <a:ext cx="554400" cy="554400"/>
          </a:xfrm>
          <a:prstGeom prst="rect">
            <a:avLst/>
          </a:prstGeom>
        </p:spPr>
      </p:pic>
      <p:sp>
        <p:nvSpPr>
          <p:cNvPr id="2" name="TextBox 1">
            <a:extLst>
              <a:ext uri="{FF2B5EF4-FFF2-40B4-BE49-F238E27FC236}">
                <a16:creationId xmlns:a16="http://schemas.microsoft.com/office/drawing/2014/main" id="{313DFA78-DB70-52C4-0AA9-DD6111AAB04F}"/>
              </a:ext>
            </a:extLst>
          </p:cNvPr>
          <p:cNvSpPr txBox="1"/>
          <p:nvPr/>
        </p:nvSpPr>
        <p:spPr>
          <a:xfrm>
            <a:off x="6053149" y="4032251"/>
            <a:ext cx="6205928" cy="252964"/>
          </a:xfrm>
          <a:prstGeom prst="rect">
            <a:avLst/>
          </a:prstGeom>
          <a:noFill/>
        </p:spPr>
        <p:txBody>
          <a:bodyPr wrap="square" lIns="0" tIns="0" rIns="0" bIns="0" rtlCol="0" anchor="ctr" anchorCtr="0">
            <a:noAutofit/>
          </a:bodyPr>
          <a:lstStyle/>
          <a:p>
            <a:pPr lvl="0"/>
            <a:r>
              <a:rPr lang="en-AU" sz="1800" b="1" dirty="0">
                <a:latin typeface="Arial" panose="020B0604020202020204" pitchFamily="34" charset="0"/>
              </a:rPr>
              <a:t>deepen</a:t>
            </a:r>
            <a:r>
              <a:rPr lang="en-AU" sz="1800" dirty="0">
                <a:latin typeface="Arial" panose="020B0604020202020204" pitchFamily="34" charset="0"/>
              </a:rPr>
              <a:t> their understanding of unit and lesson structures</a:t>
            </a:r>
          </a:p>
        </p:txBody>
      </p:sp>
      <p:pic>
        <p:nvPicPr>
          <p:cNvPr id="24" name="Picture 23">
            <a:extLst>
              <a:ext uri="{FF2B5EF4-FFF2-40B4-BE49-F238E27FC236}">
                <a16:creationId xmlns:a16="http://schemas.microsoft.com/office/drawing/2014/main" id="{2ACBB177-570B-A1E2-27D0-FD6E90F2D7F5}"/>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327056" y="5118406"/>
            <a:ext cx="563818" cy="563818"/>
          </a:xfrm>
          <a:prstGeom prst="rect">
            <a:avLst/>
          </a:prstGeom>
        </p:spPr>
      </p:pic>
      <p:sp>
        <p:nvSpPr>
          <p:cNvPr id="16" name="TextBox 15">
            <a:extLst>
              <a:ext uri="{FF2B5EF4-FFF2-40B4-BE49-F238E27FC236}">
                <a16:creationId xmlns:a16="http://schemas.microsoft.com/office/drawing/2014/main" id="{D359AFC7-E06A-BAE6-331E-7A5D7598355A}"/>
              </a:ext>
            </a:extLst>
          </p:cNvPr>
          <p:cNvSpPr txBox="1"/>
          <p:nvPr/>
        </p:nvSpPr>
        <p:spPr>
          <a:xfrm>
            <a:off x="6053149" y="4914797"/>
            <a:ext cx="6331464" cy="872483"/>
          </a:xfrm>
          <a:prstGeom prst="rect">
            <a:avLst/>
          </a:prstGeom>
          <a:noFill/>
        </p:spPr>
        <p:txBody>
          <a:bodyPr wrap="square" lIns="0" tIns="0" rIns="0" bIns="0" anchor="ctr" anchorCtr="0">
            <a:noAutofit/>
          </a:bodyPr>
          <a:lstStyle/>
          <a:p>
            <a:pPr lvl="0">
              <a:lnSpc>
                <a:spcPct val="150000"/>
              </a:lnSpc>
            </a:pPr>
            <a:r>
              <a:rPr lang="en-AU" sz="1800" b="1" dirty="0">
                <a:latin typeface="Arial" panose="020B0604020202020204" pitchFamily="34" charset="0"/>
              </a:rPr>
              <a:t>identify</a:t>
            </a:r>
            <a:r>
              <a:rPr lang="en-AU" sz="1800" dirty="0">
                <a:latin typeface="Arial" panose="020B0604020202020204" pitchFamily="34" charset="0"/>
              </a:rPr>
              <a:t> practical next steps for successful syllabus implementation at their school.</a:t>
            </a:r>
          </a:p>
        </p:txBody>
      </p:sp>
      <p:sp>
        <p:nvSpPr>
          <p:cNvPr id="17" name="Slide Number Placeholder 16">
            <a:extLst>
              <a:ext uri="{FF2B5EF4-FFF2-40B4-BE49-F238E27FC236}">
                <a16:creationId xmlns:a16="http://schemas.microsoft.com/office/drawing/2014/main" id="{2F3DC20A-6194-7E2D-2508-BDCD3383150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4</a:t>
            </a:fld>
            <a:endParaRPr lang="en-AU"/>
          </a:p>
        </p:txBody>
      </p:sp>
    </p:spTree>
    <p:custDataLst>
      <p:tags r:id="rId1"/>
    </p:custDataLst>
    <p:extLst>
      <p:ext uri="{BB962C8B-B14F-4D97-AF65-F5344CB8AC3E}">
        <p14:creationId xmlns:p14="http://schemas.microsoft.com/office/powerpoint/2010/main" val="24775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F6BE8-6D73-B7DA-3C3B-C88EB747A7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5F751E-DBE9-3C4B-6B9F-C89970436AB9}"/>
              </a:ext>
            </a:extLst>
          </p:cNvPr>
          <p:cNvSpPr>
            <a:spLocks noGrp="1"/>
          </p:cNvSpPr>
          <p:nvPr>
            <p:ph type="title"/>
          </p:nvPr>
        </p:nvSpPr>
        <p:spPr/>
        <p:txBody>
          <a:bodyPr anchor="t">
            <a:normAutofit/>
          </a:bodyPr>
          <a:lstStyle/>
          <a:p>
            <a:r>
              <a:rPr lang="en-AU" dirty="0"/>
              <a:t>HSIE – unit 5 spotlight (1)</a:t>
            </a:r>
          </a:p>
        </p:txBody>
      </p:sp>
      <p:sp>
        <p:nvSpPr>
          <p:cNvPr id="5" name="Text Placeholder 4">
            <a:extLst>
              <a:ext uri="{FF2B5EF4-FFF2-40B4-BE49-F238E27FC236}">
                <a16:creationId xmlns:a16="http://schemas.microsoft.com/office/drawing/2014/main" id="{02C471BA-0C15-74FA-6D9F-C68C4BC9FF38}"/>
              </a:ext>
            </a:extLst>
          </p:cNvPr>
          <p:cNvSpPr>
            <a:spLocks noGrp="1"/>
          </p:cNvSpPr>
          <p:nvPr>
            <p:ph type="body" sz="quarter" idx="18"/>
          </p:nvPr>
        </p:nvSpPr>
        <p:spPr/>
        <p:txBody>
          <a:bodyPr anchor="b">
            <a:noAutofit/>
          </a:bodyPr>
          <a:lstStyle/>
          <a:p>
            <a:pPr>
              <a:lnSpc>
                <a:spcPct val="140000"/>
              </a:lnSpc>
            </a:pPr>
            <a:r>
              <a:rPr lang="en-AU" dirty="0"/>
              <a:t>Change over time</a:t>
            </a:r>
          </a:p>
        </p:txBody>
      </p:sp>
      <p:sp>
        <p:nvSpPr>
          <p:cNvPr id="18" name="TextBox 17">
            <a:extLst>
              <a:ext uri="{FF2B5EF4-FFF2-40B4-BE49-F238E27FC236}">
                <a16:creationId xmlns:a16="http://schemas.microsoft.com/office/drawing/2014/main" id="{041A2C4E-11E1-E880-47E5-E13BD4284226}"/>
              </a:ext>
            </a:extLst>
          </p:cNvPr>
          <p:cNvSpPr txBox="1"/>
          <p:nvPr/>
        </p:nvSpPr>
        <p:spPr>
          <a:xfrm>
            <a:off x="360000" y="1496439"/>
            <a:ext cx="4241494" cy="462709"/>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NESA Stage 1 Teaching advice (History)</a:t>
            </a:r>
          </a:p>
        </p:txBody>
      </p:sp>
      <p:pic>
        <p:nvPicPr>
          <p:cNvPr id="1026" name="Picture 2">
            <a:extLst>
              <a:ext uri="{FF2B5EF4-FFF2-40B4-BE49-F238E27FC236}">
                <a16:creationId xmlns:a16="http://schemas.microsoft.com/office/drawing/2014/main" id="{ABE0BE38-F8D7-7A25-3DD9-F549EF8C1572}"/>
              </a:ext>
              <a:ext uri="{C183D7F6-B498-43B3-948B-1728B52AA6E4}">
                <adec:decorative xmlns:adec="http://schemas.microsoft.com/office/drawing/2017/decorative" val="1"/>
              </a:ext>
            </a:extLst>
          </p:cNvPr>
          <p:cNvPicPr>
            <a:picLocks noGrp="1" noChangeAspect="1" noChangeArrowheads="1"/>
          </p:cNvPicPr>
          <p:nvPr>
            <p:ph type="pic" sz="quarter" idx="4294967295"/>
          </p:nvPr>
        </p:nvPicPr>
        <p:blipFill>
          <a:blip r:embed="rId3">
            <a:extLst>
              <a:ext uri="{28A0092B-C50C-407E-A947-70E740481C1C}">
                <a14:useLocalDpi xmlns:a14="http://schemas.microsoft.com/office/drawing/2010/main"/>
              </a:ext>
            </a:extLst>
          </a:blip>
          <a:stretch/>
        </p:blipFill>
        <p:spPr bwMode="auto">
          <a:xfrm>
            <a:off x="230115" y="1869632"/>
            <a:ext cx="5395985" cy="22497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641DC5D-D11C-7798-632C-0C41D16F6654}"/>
              </a:ext>
            </a:extLst>
          </p:cNvPr>
          <p:cNvSpPr txBox="1"/>
          <p:nvPr/>
        </p:nvSpPr>
        <p:spPr>
          <a:xfrm>
            <a:off x="359999" y="4290737"/>
            <a:ext cx="2379327" cy="231997"/>
          </a:xfrm>
          <a:prstGeom prst="rect">
            <a:avLst/>
          </a:prstGeom>
          <a:noFill/>
        </p:spPr>
        <p:txBody>
          <a:bodyPr wrap="square" lIns="0" tIns="0" rIns="0" bIns="0" rtlCol="0">
            <a:no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Resource 8c –Venn diagram </a:t>
            </a:r>
          </a:p>
        </p:txBody>
      </p:sp>
      <p:pic>
        <p:nvPicPr>
          <p:cNvPr id="12" name="Picture 11">
            <a:extLst>
              <a:ext uri="{FF2B5EF4-FFF2-40B4-BE49-F238E27FC236}">
                <a16:creationId xmlns:a16="http://schemas.microsoft.com/office/drawing/2014/main" id="{4289DD7D-1EB7-A49C-EAA9-8A30710BB5C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53939" y="4361521"/>
            <a:ext cx="2068774" cy="2733883"/>
          </a:xfrm>
          <a:prstGeom prst="rect">
            <a:avLst/>
          </a:prstGeom>
          <a:ln>
            <a:no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DF9FD0E-5A27-B1C2-F1FD-B894A8BA2D2A}"/>
              </a:ext>
            </a:extLst>
          </p:cNvPr>
          <p:cNvSpPr txBox="1"/>
          <p:nvPr/>
        </p:nvSpPr>
        <p:spPr>
          <a:xfrm>
            <a:off x="3310545" y="4290737"/>
            <a:ext cx="3580263" cy="231997"/>
          </a:xfrm>
          <a:prstGeom prst="rect">
            <a:avLst/>
          </a:prstGeom>
          <a:noFill/>
        </p:spPr>
        <p:txBody>
          <a:bodyPr wrap="square" lIns="0" tIns="0" rIns="0" bIns="0" rtlCol="0">
            <a:noAutofit/>
          </a:bodyPr>
          <a:lstStyle/>
          <a:p>
            <a:pPr lvl="0">
              <a:defRPr/>
            </a:pPr>
            <a:r>
              <a:rPr kumimoji="0" lang="en-AU" sz="1400" b="0"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Resource 13b</a:t>
            </a:r>
            <a:r>
              <a:rPr lang="en-AU" sz="1400" dirty="0">
                <a:solidFill>
                  <a:srgbClr val="002664"/>
                </a:solidFill>
                <a:latin typeface="Arial" panose="020B0604020202020204" pitchFamily="34" charset="0"/>
              </a:rPr>
              <a:t> – </a:t>
            </a:r>
            <a:r>
              <a:rPr kumimoji="0" lang="en-AU" sz="1400" b="0"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evidence conclusion chart </a:t>
            </a:r>
          </a:p>
        </p:txBody>
      </p:sp>
      <p:pic>
        <p:nvPicPr>
          <p:cNvPr id="16" name="Picture 15">
            <a:extLst>
              <a:ext uri="{FF2B5EF4-FFF2-40B4-BE49-F238E27FC236}">
                <a16:creationId xmlns:a16="http://schemas.microsoft.com/office/drawing/2014/main" id="{31526F47-F0E1-C43A-B865-D3DC581E675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3310545" y="4694077"/>
            <a:ext cx="3451861" cy="2068773"/>
          </a:xfrm>
          <a:prstGeom prst="rect">
            <a:avLst/>
          </a:prstGeom>
          <a:ln>
            <a:no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2A8332EB-4335-E084-4CC3-D03FE6C48027}"/>
              </a:ext>
            </a:extLst>
          </p:cNvPr>
          <p:cNvSpPr txBox="1"/>
          <p:nvPr/>
        </p:nvSpPr>
        <p:spPr>
          <a:xfrm>
            <a:off x="7188199" y="2858182"/>
            <a:ext cx="1526453" cy="487240"/>
          </a:xfrm>
          <a:prstGeom prst="rect">
            <a:avLst/>
          </a:prstGeom>
          <a:noFill/>
        </p:spPr>
        <p:txBody>
          <a:bodyPr wrap="square" lIns="0" tIns="0" rIns="0" bIns="0" rtlCol="0">
            <a:noAutofit/>
          </a:bodyPr>
          <a:lstStyle/>
          <a:p>
            <a:pPr lvl="0">
              <a:defRPr/>
            </a:pPr>
            <a:r>
              <a:rPr kumimoji="0" lang="en-AU" sz="1400" b="0"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Resource 12</a:t>
            </a:r>
            <a:r>
              <a:rPr lang="en-AU" sz="1400" dirty="0">
                <a:solidFill>
                  <a:srgbClr val="002664"/>
                </a:solidFill>
                <a:latin typeface="Arial" panose="020B0604020202020204" pitchFamily="34" charset="0"/>
              </a:rPr>
              <a:t> – </a:t>
            </a:r>
            <a:r>
              <a:rPr kumimoji="0" lang="en-AU" sz="1400" b="0"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past and present</a:t>
            </a:r>
          </a:p>
        </p:txBody>
      </p:sp>
      <p:pic>
        <p:nvPicPr>
          <p:cNvPr id="10" name="Picture 9">
            <a:extLst>
              <a:ext uri="{FF2B5EF4-FFF2-40B4-BE49-F238E27FC236}">
                <a16:creationId xmlns:a16="http://schemas.microsoft.com/office/drawing/2014/main" id="{C07033FC-8507-4FEE-AD3C-282EB8E43B4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l="9641" t="11119" r="6878" b="3821"/>
          <a:stretch>
            <a:fillRect/>
          </a:stretch>
        </p:blipFill>
        <p:spPr>
          <a:xfrm>
            <a:off x="7017684" y="3402644"/>
            <a:ext cx="2401671" cy="3360206"/>
          </a:xfrm>
          <a:prstGeom prst="rect">
            <a:avLst/>
          </a:prstGeom>
          <a:ln>
            <a:no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3C40219E-390E-4CE0-77BF-C2F5345F5A8E}"/>
              </a:ext>
            </a:extLst>
          </p:cNvPr>
          <p:cNvSpPr txBox="1"/>
          <p:nvPr/>
        </p:nvSpPr>
        <p:spPr>
          <a:xfrm>
            <a:off x="9831424" y="2858182"/>
            <a:ext cx="1652576" cy="310016"/>
          </a:xfrm>
          <a:prstGeom prst="rect">
            <a:avLst/>
          </a:prstGeom>
          <a:noFill/>
        </p:spPr>
        <p:txBody>
          <a:bodyPr wrap="square" lIns="0" tIns="0" rIns="0" bIns="0" rtlCol="0">
            <a:noAutofit/>
          </a:bodyPr>
          <a:lstStyle/>
          <a:p>
            <a:pPr lvl="0">
              <a:defRPr/>
            </a:pPr>
            <a:r>
              <a:rPr kumimoji="0" lang="en-AU" sz="1400" b="0"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Resource 11</a:t>
            </a:r>
            <a:r>
              <a:rPr lang="en-AU" sz="1400" dirty="0">
                <a:solidFill>
                  <a:srgbClr val="002664"/>
                </a:solidFill>
                <a:latin typeface="Arial" panose="020B0604020202020204" pitchFamily="34" charset="0"/>
              </a:rPr>
              <a:t> – </a:t>
            </a:r>
            <a:r>
              <a:rPr kumimoji="0" lang="en-AU" sz="1400" b="0"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comparison table </a:t>
            </a:r>
          </a:p>
        </p:txBody>
      </p:sp>
      <p:pic>
        <p:nvPicPr>
          <p:cNvPr id="8" name="Content Placeholder 7">
            <a:extLst>
              <a:ext uri="{FF2B5EF4-FFF2-40B4-BE49-F238E27FC236}">
                <a16:creationId xmlns:a16="http://schemas.microsoft.com/office/drawing/2014/main" id="{B0B94951-65D7-F4FE-AC93-C4E6BDCB085C}"/>
              </a:ext>
              <a:ext uri="{C183D7F6-B498-43B3-948B-1728B52AA6E4}">
                <adec:decorative xmlns:adec="http://schemas.microsoft.com/office/drawing/2017/decorative" val="1"/>
              </a:ext>
            </a:extLst>
          </p:cNvPr>
          <p:cNvPicPr>
            <a:picLocks noGrp="1" noChangeAspect="1"/>
          </p:cNvPicPr>
          <p:nvPr>
            <p:ph idx="4294967295"/>
          </p:nvPr>
        </p:nvPicPr>
        <p:blipFill>
          <a:blip r:embed="rId7" cstate="screen">
            <a:extLst>
              <a:ext uri="{28A0092B-C50C-407E-A947-70E740481C1C}">
                <a14:useLocalDpi xmlns:a14="http://schemas.microsoft.com/office/drawing/2010/main"/>
              </a:ext>
            </a:extLst>
          </a:blip>
          <a:srcRect/>
          <a:stretch>
            <a:fillRect/>
          </a:stretch>
        </p:blipFill>
        <p:spPr>
          <a:xfrm>
            <a:off x="9649234" y="3379877"/>
            <a:ext cx="2417942" cy="3382973"/>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9808482"/>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A7FA335-E0BD-7AA7-C909-38CCC67296AB}"/>
              </a:ext>
            </a:extLst>
          </p:cNvPr>
          <p:cNvSpPr>
            <a:spLocks noGrp="1"/>
          </p:cNvSpPr>
          <p:nvPr>
            <p:ph type="title"/>
          </p:nvPr>
        </p:nvSpPr>
        <p:spPr/>
        <p:txBody>
          <a:bodyPr/>
          <a:lstStyle/>
          <a:p>
            <a:r>
              <a:rPr lang="en-AU" dirty="0"/>
              <a:t>HSIE – unit 5 spotlight (2)</a:t>
            </a:r>
          </a:p>
        </p:txBody>
      </p:sp>
      <p:sp>
        <p:nvSpPr>
          <p:cNvPr id="5" name="Text Placeholder 4">
            <a:extLst>
              <a:ext uri="{FF2B5EF4-FFF2-40B4-BE49-F238E27FC236}">
                <a16:creationId xmlns:a16="http://schemas.microsoft.com/office/drawing/2014/main" id="{FF8DA5C6-45E8-536E-DBDC-B12485B5AF42}"/>
              </a:ext>
            </a:extLst>
          </p:cNvPr>
          <p:cNvSpPr>
            <a:spLocks noGrp="1"/>
          </p:cNvSpPr>
          <p:nvPr>
            <p:ph type="body" sz="quarter" idx="18"/>
          </p:nvPr>
        </p:nvSpPr>
        <p:spPr/>
        <p:txBody>
          <a:bodyPr/>
          <a:lstStyle/>
          <a:p>
            <a:r>
              <a:rPr lang="en-AU"/>
              <a:t>Ancient communication</a:t>
            </a:r>
          </a:p>
        </p:txBody>
      </p:sp>
      <p:sp>
        <p:nvSpPr>
          <p:cNvPr id="6" name="TextBox 5">
            <a:extLst>
              <a:ext uri="{FF2B5EF4-FFF2-40B4-BE49-F238E27FC236}">
                <a16:creationId xmlns:a16="http://schemas.microsoft.com/office/drawing/2014/main" id="{230F183C-198A-D555-83B3-396913A674D9}"/>
              </a:ext>
            </a:extLst>
          </p:cNvPr>
          <p:cNvSpPr txBox="1"/>
          <p:nvPr/>
        </p:nvSpPr>
        <p:spPr>
          <a:xfrm>
            <a:off x="359999" y="1565091"/>
            <a:ext cx="11488436" cy="1425001"/>
          </a:xfrm>
          <a:prstGeom prst="roundRect">
            <a:avLst/>
          </a:prstGeom>
          <a:solidFill>
            <a:schemeClr val="accent4"/>
          </a:solidFill>
          <a:ln>
            <a:noFill/>
          </a:ln>
        </p:spPr>
        <p:txBody>
          <a:bodyPr wrap="square">
            <a:spAutoFit/>
          </a:bodyPr>
          <a:lstStyle/>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Examine the ways people communicated with each other in the past.</a:t>
            </a:r>
          </a:p>
          <a:p>
            <a:pPr marL="285750" indent="-285750">
              <a:lnSpc>
                <a:spcPct val="150000"/>
              </a:lnSpc>
              <a:buFont typeface="Arial" panose="020B0604020202020204" pitchFamily="34" charset="0"/>
              <a:buChar char="•"/>
              <a:defRPr/>
            </a:pPr>
            <a:r>
              <a:rPr lang="en-AU" sz="1800" dirty="0">
                <a:solidFill>
                  <a:srgbClr val="000000"/>
                </a:solidFill>
                <a:latin typeface="Arial" panose="020B0604020202020204" pitchFamily="34" charset="0"/>
              </a:rPr>
              <a:t>Describe ways communication has changed over time by comparing stories, images, objects and sites as evidence</a:t>
            </a:r>
            <a:r>
              <a:rPr lang="en-AU" sz="1800" dirty="0">
                <a:solidFill>
                  <a:srgbClr val="22272B"/>
                </a:solidFill>
                <a:latin typeface="Arial" panose="020B0604020202020204" pitchFamily="34" charset="0"/>
              </a:rPr>
              <a:t>.</a:t>
            </a:r>
            <a:endParaRPr lang="en-US" sz="1800" dirty="0">
              <a:solidFill>
                <a:srgbClr val="000000"/>
              </a:solidFill>
              <a:latin typeface="Arial" panose="020B0604020202020204" pitchFamily="34" charset="0"/>
            </a:endParaRPr>
          </a:p>
        </p:txBody>
      </p:sp>
      <p:pic>
        <p:nvPicPr>
          <p:cNvPr id="11" name="Content Placeholder 10">
            <a:extLst>
              <a:ext uri="{FF2B5EF4-FFF2-40B4-BE49-F238E27FC236}">
                <a16:creationId xmlns:a16="http://schemas.microsoft.com/office/drawing/2014/main" id="{BA4DD12A-8EDE-EEAC-B209-83267357EB77}"/>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59999" y="3649582"/>
            <a:ext cx="3851909" cy="2225898"/>
          </a:xfrm>
          <a:prstGeom prst="rect">
            <a:avLst/>
          </a:prstGeom>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1A1D4A95-F6A3-ABA0-641E-4FED423EB39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62067" y="3316419"/>
            <a:ext cx="4132645" cy="2559061"/>
          </a:xfrm>
          <a:prstGeom prst="rect">
            <a:avLst/>
          </a:prstGeom>
          <a:ln>
            <a:no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1B106EFC-2D42-41F6-682B-68446E2D213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44871" y="4560847"/>
            <a:ext cx="2772162" cy="1314633"/>
          </a:xfrm>
          <a:prstGeom prst="rect">
            <a:avLst/>
          </a:prstGeom>
          <a:ln>
            <a:no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FA9D8AB1-03F2-AD35-7697-E2DE9162E00F}"/>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80279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DE4B2-6E5C-2F87-7817-3CC0473E6123}"/>
              </a:ext>
            </a:extLst>
          </p:cNvPr>
          <p:cNvSpPr>
            <a:spLocks noGrp="1"/>
          </p:cNvSpPr>
          <p:nvPr>
            <p:ph type="title"/>
          </p:nvPr>
        </p:nvSpPr>
        <p:spPr/>
        <p:txBody>
          <a:bodyPr/>
          <a:lstStyle/>
          <a:p>
            <a:r>
              <a:rPr lang="en-AU" dirty="0"/>
              <a:t>HSIE – unit 5 spotlight (3)</a:t>
            </a:r>
          </a:p>
        </p:txBody>
      </p:sp>
      <p:sp>
        <p:nvSpPr>
          <p:cNvPr id="4" name="Slide Number Placeholder 3">
            <a:extLst>
              <a:ext uri="{FF2B5EF4-FFF2-40B4-BE49-F238E27FC236}">
                <a16:creationId xmlns:a16="http://schemas.microsoft.com/office/drawing/2014/main" id="{B55F7D2A-6523-73F4-A885-B658C59FB555}"/>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5" name="Text Placeholder 4">
            <a:extLst>
              <a:ext uri="{FF2B5EF4-FFF2-40B4-BE49-F238E27FC236}">
                <a16:creationId xmlns:a16="http://schemas.microsoft.com/office/drawing/2014/main" id="{6B00D8C5-FFC4-0399-87A7-DDF08970F50F}"/>
              </a:ext>
            </a:extLst>
          </p:cNvPr>
          <p:cNvSpPr>
            <a:spLocks noGrp="1"/>
          </p:cNvSpPr>
          <p:nvPr>
            <p:ph type="body" sz="quarter" idx="18"/>
          </p:nvPr>
        </p:nvSpPr>
        <p:spPr/>
        <p:txBody>
          <a:bodyPr/>
          <a:lstStyle/>
          <a:p>
            <a:r>
              <a:rPr lang="en-AU"/>
              <a:t>Aboriginal communication</a:t>
            </a:r>
          </a:p>
        </p:txBody>
      </p:sp>
      <p:sp>
        <p:nvSpPr>
          <p:cNvPr id="8" name="TextBox 7">
            <a:extLst>
              <a:ext uri="{FF2B5EF4-FFF2-40B4-BE49-F238E27FC236}">
                <a16:creationId xmlns:a16="http://schemas.microsoft.com/office/drawing/2014/main" id="{C3EFCABA-8DAA-1741-4A4B-D06E7ACEC6DF}"/>
              </a:ext>
            </a:extLst>
          </p:cNvPr>
          <p:cNvSpPr txBox="1"/>
          <p:nvPr/>
        </p:nvSpPr>
        <p:spPr>
          <a:xfrm>
            <a:off x="472450" y="1918414"/>
            <a:ext cx="11247100" cy="965300"/>
          </a:xfrm>
          <a:prstGeom prst="roundRect">
            <a:avLst/>
          </a:prstGeom>
          <a:solidFill>
            <a:schemeClr val="accent4"/>
          </a:solidFill>
          <a:ln>
            <a:noFill/>
          </a:ln>
        </p:spPr>
        <p:txBody>
          <a:bodyPr wrap="square">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Describe ways Aboriginal and Torres Strait Islander Peoples have communicated over time by comparing stories, images, objects or sites as evidence</a:t>
            </a:r>
          </a:p>
        </p:txBody>
      </p:sp>
      <p:grpSp>
        <p:nvGrpSpPr>
          <p:cNvPr id="3" name="Group 2">
            <a:extLst>
              <a:ext uri="{FF2B5EF4-FFF2-40B4-BE49-F238E27FC236}">
                <a16:creationId xmlns:a16="http://schemas.microsoft.com/office/drawing/2014/main" id="{DFDB0A3A-5F67-2B06-6746-0D14E83ED072}"/>
              </a:ext>
              <a:ext uri="{C183D7F6-B498-43B3-948B-1728B52AA6E4}">
                <adec:decorative xmlns:adec="http://schemas.microsoft.com/office/drawing/2017/decorative" val="1"/>
              </a:ext>
            </a:extLst>
          </p:cNvPr>
          <p:cNvGrpSpPr/>
          <p:nvPr/>
        </p:nvGrpSpPr>
        <p:grpSpPr>
          <a:xfrm>
            <a:off x="472450" y="3270648"/>
            <a:ext cx="11247100" cy="2604832"/>
            <a:chOff x="596900" y="2787296"/>
            <a:chExt cx="11247100" cy="2604832"/>
          </a:xfrm>
        </p:grpSpPr>
        <p:pic>
          <p:nvPicPr>
            <p:cNvPr id="6" name="Picture 5" descr="A cave painting of hands with Cueva de las Manos in the background&#10;&#10;AI-generated content may be incorrect.">
              <a:extLst>
                <a:ext uri="{FF2B5EF4-FFF2-40B4-BE49-F238E27FC236}">
                  <a16:creationId xmlns:a16="http://schemas.microsoft.com/office/drawing/2014/main" id="{732B1FB6-0464-38AD-BA71-39AE163457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900" y="2802948"/>
              <a:ext cx="3470753" cy="2589179"/>
            </a:xfrm>
            <a:prstGeom prst="rect">
              <a:avLst/>
            </a:prstGeom>
            <a:ln>
              <a:noFill/>
            </a:ln>
            <a:effectLst>
              <a:outerShdw blurRad="50800" dist="38100" dir="2700000" algn="tl" rotWithShape="0">
                <a:prstClr val="black">
                  <a:alpha val="40000"/>
                </a:prstClr>
              </a:outerShdw>
            </a:effectLst>
          </p:spPr>
        </p:pic>
        <p:pic>
          <p:nvPicPr>
            <p:cNvPr id="7" name="Picture 6" descr="A cave painting of people and animals&#10;&#10;AI-generated content may be incorrect.">
              <a:extLst>
                <a:ext uri="{FF2B5EF4-FFF2-40B4-BE49-F238E27FC236}">
                  <a16:creationId xmlns:a16="http://schemas.microsoft.com/office/drawing/2014/main" id="{DE3A3D34-457C-9691-4771-31A4684943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73248" y="2791214"/>
              <a:ext cx="3470752" cy="2600914"/>
            </a:xfrm>
            <a:prstGeom prst="rect">
              <a:avLst/>
            </a:prstGeom>
            <a:ln>
              <a:no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E7ECDD0E-EBBA-10DB-4E93-3AFAAE54B40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27648" y="2787296"/>
              <a:ext cx="3594475" cy="2604832"/>
            </a:xfrm>
            <a:prstGeom prst="rect">
              <a:avLst/>
            </a:prstGeom>
            <a:ln>
              <a:no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39639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8E5CD-B5DE-D69C-670C-EFDB2DABB9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E9619B-8492-3A67-7EAF-5532BE80CDFC}"/>
              </a:ext>
            </a:extLst>
          </p:cNvPr>
          <p:cNvSpPr>
            <a:spLocks noGrp="1"/>
          </p:cNvSpPr>
          <p:nvPr>
            <p:ph type="title"/>
          </p:nvPr>
        </p:nvSpPr>
        <p:spPr/>
        <p:txBody>
          <a:bodyPr anchor="ctr">
            <a:normAutofit/>
          </a:bodyPr>
          <a:lstStyle/>
          <a:p>
            <a:r>
              <a:rPr lang="en-AU" dirty="0"/>
              <a:t>HSIE unit 5 – spotlight (4)</a:t>
            </a:r>
          </a:p>
        </p:txBody>
      </p:sp>
      <p:sp>
        <p:nvSpPr>
          <p:cNvPr id="2" name="Slide Number Placeholder 1">
            <a:extLst>
              <a:ext uri="{FF2B5EF4-FFF2-40B4-BE49-F238E27FC236}">
                <a16:creationId xmlns:a16="http://schemas.microsoft.com/office/drawing/2014/main" id="{F38EFAE3-71E8-21DD-797D-66FB98F27E86}"/>
              </a:ext>
              <a:ext uri="{C183D7F6-B498-43B3-948B-1728B52AA6E4}">
                <adec:decorative xmlns:adec="http://schemas.microsoft.com/office/drawing/2017/decorative" val="1"/>
              </a:ext>
            </a:extLst>
          </p:cNvPr>
          <p:cNvSpPr>
            <a:spLocks noGrp="1"/>
          </p:cNvSpPr>
          <p:nvPr>
            <p:ph type="sldNum" sz="quarter" idx="10"/>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11" name="Text Placeholder 4">
            <a:extLst>
              <a:ext uri="{FF2B5EF4-FFF2-40B4-BE49-F238E27FC236}">
                <a16:creationId xmlns:a16="http://schemas.microsoft.com/office/drawing/2014/main" id="{AB91CAF2-B99A-9AE5-0503-EF9E42B6F414}"/>
              </a:ext>
            </a:extLst>
          </p:cNvPr>
          <p:cNvSpPr>
            <a:spLocks noGrp="1"/>
          </p:cNvSpPr>
          <p:nvPr>
            <p:ph type="body" sz="quarter" idx="18"/>
          </p:nvPr>
        </p:nvSpPr>
        <p:spPr/>
        <p:txBody>
          <a:bodyPr/>
          <a:lstStyle/>
          <a:p>
            <a:r>
              <a:rPr lang="en-US" dirty="0"/>
              <a:t>Connecting Australia to the world</a:t>
            </a:r>
          </a:p>
        </p:txBody>
      </p:sp>
      <p:sp>
        <p:nvSpPr>
          <p:cNvPr id="6" name="Content Placeholder 7">
            <a:extLst>
              <a:ext uri="{FF2B5EF4-FFF2-40B4-BE49-F238E27FC236}">
                <a16:creationId xmlns:a16="http://schemas.microsoft.com/office/drawing/2014/main" id="{0F3E6817-2224-3CDD-E77F-CC1737FB905E}"/>
              </a:ext>
            </a:extLst>
          </p:cNvPr>
          <p:cNvSpPr txBox="1">
            <a:spLocks/>
          </p:cNvSpPr>
          <p:nvPr/>
        </p:nvSpPr>
        <p:spPr>
          <a:xfrm>
            <a:off x="360000" y="1477030"/>
            <a:ext cx="11495216" cy="4534286"/>
          </a:xfrm>
          <a:prstGeom prst="rect">
            <a:avLst/>
          </a:prstGeom>
        </p:spPr>
        <p:txBody>
          <a:bodyPr vert="horz" lIns="0" tIns="0" rIns="0" bIns="0" rtlCol="0" anchor="t">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lt"/>
                <a:cs typeface="Arial" panose="020B0604020202020204" pitchFamily="34" charset="0"/>
              </a:rPr>
              <a:t>Students explore the significant changes in communications that connected Australia to the world.</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pic>
        <p:nvPicPr>
          <p:cNvPr id="5" name="connecting aus video">
            <a:hlinkClick r:id="" action="ppaction://media"/>
            <a:extLst>
              <a:ext uri="{FF2B5EF4-FFF2-40B4-BE49-F238E27FC236}">
                <a16:creationId xmlns:a16="http://schemas.microsoft.com/office/drawing/2014/main" id="{8BDBDE09-4CE1-FD04-3E8A-D1DF1F542051}"/>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1738" r="9678" b="3291"/>
          <a:stretch>
            <a:fillRect/>
          </a:stretch>
        </p:blipFill>
        <p:spPr>
          <a:xfrm rot="16200000">
            <a:off x="4011238" y="324804"/>
            <a:ext cx="4192738" cy="7271058"/>
          </a:xfrm>
          <a:prstGeom prst="rect">
            <a:avLst/>
          </a:prstGeom>
        </p:spPr>
      </p:pic>
      <p:sp>
        <p:nvSpPr>
          <p:cNvPr id="7" name="TextBox 6">
            <a:extLst>
              <a:ext uri="{FF2B5EF4-FFF2-40B4-BE49-F238E27FC236}">
                <a16:creationId xmlns:a16="http://schemas.microsoft.com/office/drawing/2014/main" id="{750CFC29-4A46-34DD-B4B7-8B2FAC7B3995}"/>
              </a:ext>
            </a:extLst>
          </p:cNvPr>
          <p:cNvSpPr txBox="1"/>
          <p:nvPr/>
        </p:nvSpPr>
        <p:spPr>
          <a:xfrm>
            <a:off x="5073189" y="6405335"/>
            <a:ext cx="2068837" cy="13849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42424"/>
                </a:solidFill>
                <a:effectLst/>
                <a:uLnTx/>
                <a:uFillTx/>
                <a:latin typeface="Arial" panose="020B0604020202020204" pitchFamily="34" charset="0"/>
                <a:ea typeface="+mn-ea"/>
                <a:cs typeface="+mn-cs"/>
              </a:rPr>
              <a:t>Video sourced from Canva</a:t>
            </a:r>
            <a:endParaRPr kumimoji="0" lang="en-US"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763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739FB2-8BB8-BC68-B9B6-6E3ADCD7BFF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44</a:t>
            </a:fld>
            <a:endParaRPr lang="en-AU"/>
          </a:p>
        </p:txBody>
      </p:sp>
      <p:sp>
        <p:nvSpPr>
          <p:cNvPr id="17" name="Title 2">
            <a:extLst>
              <a:ext uri="{FF2B5EF4-FFF2-40B4-BE49-F238E27FC236}">
                <a16:creationId xmlns:a16="http://schemas.microsoft.com/office/drawing/2014/main" id="{8472CD74-EA02-CAEF-F0E7-391CF433BA40}"/>
              </a:ext>
            </a:extLst>
          </p:cNvPr>
          <p:cNvSpPr>
            <a:spLocks noGrp="1"/>
          </p:cNvSpPr>
          <p:nvPr>
            <p:ph type="title"/>
          </p:nvPr>
        </p:nvSpPr>
        <p:spPr/>
        <p:txBody>
          <a:bodyPr/>
          <a:lstStyle/>
          <a:p>
            <a:r>
              <a:rPr lang="en-AU" dirty="0"/>
              <a:t>HSIE – unit 5 reflection</a:t>
            </a:r>
          </a:p>
        </p:txBody>
      </p:sp>
      <p:pic>
        <p:nvPicPr>
          <p:cNvPr id="10" name="Teacher graphic">
            <a:extLst>
              <a:ext uri="{FF2B5EF4-FFF2-40B4-BE49-F238E27FC236}">
                <a16:creationId xmlns:a16="http://schemas.microsoft.com/office/drawing/2014/main" id="{F462829D-56FD-5E51-8604-B39A961C84A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602" y="1882668"/>
            <a:ext cx="4171136" cy="4570708"/>
          </a:xfrm>
          <a:prstGeom prst="rect">
            <a:avLst/>
          </a:prstGeom>
        </p:spPr>
      </p:pic>
      <p:sp>
        <p:nvSpPr>
          <p:cNvPr id="4" name="Activity instructions">
            <a:extLst>
              <a:ext uri="{FF2B5EF4-FFF2-40B4-BE49-F238E27FC236}">
                <a16:creationId xmlns:a16="http://schemas.microsoft.com/office/drawing/2014/main" id="{3E3477F3-C46F-C317-720E-7A18FAF85A5D}"/>
              </a:ext>
            </a:extLst>
          </p:cNvPr>
          <p:cNvSpPr/>
          <p:nvPr/>
        </p:nvSpPr>
        <p:spPr>
          <a:xfrm>
            <a:off x="5728517" y="1882669"/>
            <a:ext cx="5866584" cy="4633332"/>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288000" tIns="360000" rIns="288000" bIns="432000" rtlCol="0" anchor="ctr"/>
          <a:lstStyle/>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excites you about these units?</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changes did you notice which you will need to make some considerations about or do some preparation for?</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is still circling that you need some further clarification on?</a:t>
            </a:r>
          </a:p>
        </p:txBody>
      </p:sp>
    </p:spTree>
    <p:custDataLst>
      <p:tags r:id="rId1"/>
    </p:custDataLst>
    <p:extLst>
      <p:ext uri="{BB962C8B-B14F-4D97-AF65-F5344CB8AC3E}">
        <p14:creationId xmlns:p14="http://schemas.microsoft.com/office/powerpoint/2010/main" val="245023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F73CF-475B-C300-5AFE-A4291EA1C83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7AE1C11-076C-8117-F7A0-FFAA735E20A5}"/>
              </a:ext>
            </a:extLst>
          </p:cNvPr>
          <p:cNvSpPr>
            <a:spLocks noGrp="1"/>
          </p:cNvSpPr>
          <p:nvPr>
            <p:ph type="ctrTitle"/>
          </p:nvPr>
        </p:nvSpPr>
        <p:spPr/>
        <p:txBody>
          <a:bodyPr/>
          <a:lstStyle/>
          <a:p>
            <a:r>
              <a:rPr lang="en-AU" dirty="0"/>
              <a:t>Science and technology – unit 1</a:t>
            </a:r>
          </a:p>
        </p:txBody>
      </p:sp>
      <p:sp>
        <p:nvSpPr>
          <p:cNvPr id="3" name="Text Placeholder 9">
            <a:extLst>
              <a:ext uri="{FF2B5EF4-FFF2-40B4-BE49-F238E27FC236}">
                <a16:creationId xmlns:a16="http://schemas.microsoft.com/office/drawing/2014/main" id="{DB75A4C7-8DB7-79EB-997C-FED5A5E96FF6}"/>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dirty="0"/>
              <a:t>Unit 1</a:t>
            </a:r>
          </a:p>
        </p:txBody>
      </p:sp>
      <p:sp>
        <p:nvSpPr>
          <p:cNvPr id="2" name="Footer Placeholder 1">
            <a:extLst>
              <a:ext uri="{FF2B5EF4-FFF2-40B4-BE49-F238E27FC236}">
                <a16:creationId xmlns:a16="http://schemas.microsoft.com/office/drawing/2014/main" id="{A3D03A1A-4BDE-897F-70DE-D7359C1355BF}"/>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404150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225F4-CE47-07D7-BFD3-AC718505368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DE2A207-E156-769D-D263-F4A4930C747E}"/>
              </a:ext>
            </a:extLst>
          </p:cNvPr>
          <p:cNvSpPr>
            <a:spLocks noGrp="1"/>
          </p:cNvSpPr>
          <p:nvPr>
            <p:ph type="title"/>
          </p:nvPr>
        </p:nvSpPr>
        <p:spPr/>
        <p:txBody>
          <a:bodyPr/>
          <a:lstStyle/>
          <a:p>
            <a:r>
              <a:rPr lang="en-AU" dirty="0"/>
              <a:t>Science and technology – unit 1 overview</a:t>
            </a:r>
          </a:p>
        </p:txBody>
      </p:sp>
      <p:sp>
        <p:nvSpPr>
          <p:cNvPr id="7" name="TextBox 6">
            <a:extLst>
              <a:ext uri="{FF2B5EF4-FFF2-40B4-BE49-F238E27FC236}">
                <a16:creationId xmlns:a16="http://schemas.microsoft.com/office/drawing/2014/main" id="{6F2B9B47-9EC5-25FC-A8BD-94422D57969C}"/>
              </a:ext>
            </a:extLst>
          </p:cNvPr>
          <p:cNvSpPr txBox="1"/>
          <p:nvPr/>
        </p:nvSpPr>
        <p:spPr>
          <a:xfrm>
            <a:off x="348000" y="1716249"/>
            <a:ext cx="7946557" cy="3827138"/>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50000"/>
              </a:lnSpc>
              <a:spcAft>
                <a:spcPts val="600"/>
              </a:spcAft>
              <a:buClrTx/>
              <a:buSzTx/>
              <a:buFontTx/>
              <a:buNone/>
              <a:tabLst/>
              <a:defRPr/>
            </a:pPr>
            <a:r>
              <a:rPr kumimoji="0" lang="en-GB"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This unit explores:</a:t>
            </a:r>
            <a:endPar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628650" indent="-285750">
              <a:lnSpc>
                <a:spcPct val="150000"/>
              </a:lnSpc>
              <a:spcAft>
                <a:spcPts val="600"/>
              </a:spcAft>
              <a:buFont typeface="Arial" panose="020B0604020202020204" pitchFamily="34" charset="0"/>
              <a:buChar char="•"/>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Aptos" panose="020B0004020202020204" pitchFamily="34" charset="0"/>
                <a:cs typeface="+mn-cs"/>
              </a:rPr>
              <a:t>that plants change as they grow</a:t>
            </a:r>
          </a:p>
          <a:p>
            <a:pPr marL="628650" indent="-285750">
              <a:lnSpc>
                <a:spcPct val="150000"/>
              </a:lnSpc>
              <a:spcAft>
                <a:spcPts val="600"/>
              </a:spcAft>
              <a:buFont typeface="Arial" panose="020B0604020202020204" pitchFamily="34" charset="0"/>
              <a:buChar char="•"/>
              <a:defRPr/>
            </a:pPr>
            <a:r>
              <a:rPr kumimoji="0" lang="en-GB" sz="1800" b="0" i="0" u="none" strike="noStrike" kern="1200" cap="none" spc="0" normalizeH="0" baseline="0" noProof="0" dirty="0">
                <a:ln>
                  <a:noFill/>
                </a:ln>
                <a:solidFill>
                  <a:srgbClr val="22272B"/>
                </a:solidFill>
                <a:effectLst/>
                <a:uLnTx/>
                <a:uFillTx/>
                <a:latin typeface="Arial" panose="020B0604020202020204" pitchFamily="34" charset="0"/>
                <a:ea typeface="MS Mincho"/>
                <a:cs typeface="Arial"/>
              </a:rPr>
              <a:t>that data about </a:t>
            </a: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S Mincho"/>
                <a:cs typeface="Arial"/>
              </a:rPr>
              <a:t>living </a:t>
            </a:r>
            <a:r>
              <a:rPr kumimoji="0" lang="en-GB" sz="1800" b="0" i="0" u="none" strike="noStrike" kern="1200" cap="none" spc="0" normalizeH="0" baseline="0" noProof="0" dirty="0">
                <a:ln>
                  <a:noFill/>
                </a:ln>
                <a:solidFill>
                  <a:srgbClr val="22272B"/>
                </a:solidFill>
                <a:effectLst/>
                <a:uLnTx/>
                <a:uFillTx/>
                <a:latin typeface="Arial" panose="020B0604020202020204" pitchFamily="34" charset="0"/>
                <a:ea typeface="MS Mincho"/>
                <a:cs typeface="Arial"/>
              </a:rPr>
              <a:t>things can be collected through observation </a:t>
            </a:r>
          </a:p>
          <a:p>
            <a:pPr marL="628650" indent="-285750">
              <a:lnSpc>
                <a:spcPct val="150000"/>
              </a:lnSpc>
              <a:spcAft>
                <a:spcPts val="600"/>
              </a:spcAft>
              <a:buFont typeface="Arial" panose="020B0604020202020204" pitchFamily="34" charset="0"/>
              <a:buChar char="•"/>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Aptos" panose="020B0004020202020204" pitchFamily="34" charset="0"/>
                <a:cs typeface="+mn-cs"/>
              </a:rPr>
              <a:t>how to record observations using a digital device</a:t>
            </a:r>
          </a:p>
          <a:p>
            <a:pPr marL="628650" indent="-285750">
              <a:lnSpc>
                <a:spcPct val="150000"/>
              </a:lnSpc>
              <a:spcAft>
                <a:spcPts val="600"/>
              </a:spcAft>
              <a:buFont typeface="Arial" panose="020B0604020202020204" pitchFamily="34" charset="0"/>
              <a:buChar char="•"/>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Aptos" panose="020B0004020202020204" pitchFamily="34" charset="0"/>
                <a:cs typeface="+mn-cs"/>
              </a:rPr>
              <a:t>how to create a sequential algorithm that controls a digital device</a:t>
            </a:r>
          </a:p>
          <a:p>
            <a:pPr marL="628650" indent="-285750">
              <a:lnSpc>
                <a:spcPct val="150000"/>
              </a:lnSpc>
              <a:spcAft>
                <a:spcPts val="600"/>
              </a:spcAft>
              <a:buFont typeface="Arial" panose="020B0604020202020204" pitchFamily="34" charset="0"/>
              <a:buChar char="•"/>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Aptos" panose="020B0004020202020204" pitchFamily="34" charset="0"/>
                <a:cs typeface="+mn-cs"/>
              </a:rPr>
              <a:t>that Aboriginal Peoples have observed plants and animal life cycles for thousands of years</a:t>
            </a:r>
          </a:p>
          <a:p>
            <a:pPr marL="628650" indent="-285750">
              <a:lnSpc>
                <a:spcPct val="150000"/>
              </a:lnSpc>
              <a:spcAft>
                <a:spcPts val="600"/>
              </a:spcAft>
              <a:buFont typeface="Arial" panose="020B0604020202020204" pitchFamily="34" charset="0"/>
              <a:buChar char="•"/>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Aptos" panose="020B0004020202020204" pitchFamily="34" charset="0"/>
                <a:cs typeface="+mn-cs"/>
              </a:rPr>
              <a:t>that scientists can investigate extinct animals.</a:t>
            </a:r>
          </a:p>
        </p:txBody>
      </p:sp>
      <p:pic>
        <p:nvPicPr>
          <p:cNvPr id="9" name="Picture 8" descr="A series of 8 images arranged in a cycle to show a typical plant life cycle. There are no labels. ">
            <a:extLst>
              <a:ext uri="{FF2B5EF4-FFF2-40B4-BE49-F238E27FC236}">
                <a16:creationId xmlns:a16="http://schemas.microsoft.com/office/drawing/2014/main" id="{B837F0FB-3C5C-1730-4F9E-BAC26E9A3DA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528328" y="2056017"/>
            <a:ext cx="3315672" cy="3487370"/>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825533C8-02F8-A9C9-408C-CABF1AC46072}"/>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74421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C2FBB-BC9E-7A65-20D2-17293951861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25D2DFC-2C86-D722-0319-0BBF53048DA5}"/>
              </a:ext>
            </a:extLst>
          </p:cNvPr>
          <p:cNvSpPr>
            <a:spLocks noGrp="1"/>
          </p:cNvSpPr>
          <p:nvPr>
            <p:ph type="title"/>
          </p:nvPr>
        </p:nvSpPr>
        <p:spPr>
          <a:xfrm>
            <a:off x="360000" y="360001"/>
            <a:ext cx="10764000" cy="548704"/>
          </a:xfrm>
        </p:spPr>
        <p:txBody>
          <a:bodyPr/>
          <a:lstStyle/>
          <a:p>
            <a:r>
              <a:rPr lang="en-AU" spc="-50" dirty="0"/>
              <a:t>Science and technology </a:t>
            </a:r>
            <a:r>
              <a:rPr lang="en-AU" dirty="0"/>
              <a:t>– unit 1 </a:t>
            </a:r>
            <a:r>
              <a:rPr lang="en-AU" spc="-50" dirty="0"/>
              <a:t>syllabus outcomes</a:t>
            </a:r>
            <a:endParaRPr lang="en-AU" dirty="0"/>
          </a:p>
        </p:txBody>
      </p:sp>
      <p:sp>
        <p:nvSpPr>
          <p:cNvPr id="11" name="Text Placeholder 10">
            <a:extLst>
              <a:ext uri="{FF2B5EF4-FFF2-40B4-BE49-F238E27FC236}">
                <a16:creationId xmlns:a16="http://schemas.microsoft.com/office/drawing/2014/main" id="{1B3E1B57-8D39-7460-DF09-592D4C34D386}"/>
              </a:ext>
            </a:extLst>
          </p:cNvPr>
          <p:cNvSpPr>
            <a:spLocks noGrp="1"/>
          </p:cNvSpPr>
          <p:nvPr>
            <p:ph type="body" sz="quarter" idx="19"/>
          </p:nvPr>
        </p:nvSpPr>
        <p:spPr>
          <a:xfrm>
            <a:off x="360000" y="2060460"/>
            <a:ext cx="11997100" cy="3888835"/>
          </a:xfrm>
        </p:spPr>
        <p:txBody>
          <a:bodyPr/>
          <a:lstStyle/>
          <a:p>
            <a:pPr lvl="0" defTabSz="609585">
              <a:lnSpc>
                <a:spcPct val="100000"/>
              </a:lnSpc>
              <a:spcAft>
                <a:spcPts val="0"/>
              </a:spcAft>
              <a:defRPr/>
            </a:pPr>
            <a:r>
              <a:rPr lang="en-AU" sz="1800" b="1" spc="-50" dirty="0">
                <a:solidFill>
                  <a:srgbClr val="22272B"/>
                </a:solidFill>
                <a:ea typeface="MS Mincho"/>
                <a:cs typeface="Arial"/>
              </a:rPr>
              <a:t>Focus area:  </a:t>
            </a:r>
            <a:r>
              <a:rPr lang="en-GB" sz="1800" b="1" spc="-50" dirty="0">
                <a:solidFill>
                  <a:srgbClr val="22272B"/>
                </a:solidFill>
                <a:ea typeface="MS Mincho"/>
                <a:cs typeface="Arial"/>
              </a:rPr>
              <a:t>Investigations of change provide knowledge and understanding</a:t>
            </a:r>
            <a:endParaRPr lang="en-AU" sz="1800" b="1" spc="-50" dirty="0">
              <a:solidFill>
                <a:srgbClr val="22272B"/>
              </a:solidFill>
              <a:ea typeface="MS Mincho"/>
              <a:cs typeface="Arial"/>
            </a:endParaRPr>
          </a:p>
          <a:p>
            <a:pPr lvl="0" defTabSz="609585">
              <a:lnSpc>
                <a:spcPct val="100000"/>
              </a:lnSpc>
              <a:spcAft>
                <a:spcPts val="0"/>
              </a:spcAft>
              <a:defRPr/>
            </a:pPr>
            <a:endParaRPr lang="en-AU" sz="1800" spc="-50" dirty="0">
              <a:solidFill>
                <a:srgbClr val="22272B"/>
              </a:solidFill>
              <a:ea typeface="MS Mincho" panose="02020609040205080304" pitchFamily="49" charset="-128"/>
              <a:cs typeface="Arial" panose="020B0604020202020204" pitchFamily="34" charset="0"/>
            </a:endParaRPr>
          </a:p>
          <a:p>
            <a:pPr lvl="0" defTabSz="609585">
              <a:lnSpc>
                <a:spcPct val="100000"/>
              </a:lnSpc>
              <a:spcAft>
                <a:spcPts val="0"/>
              </a:spcAft>
              <a:defRPr/>
            </a:pPr>
            <a:r>
              <a:rPr lang="en-AU" sz="1800" b="1" spc="-50" dirty="0">
                <a:solidFill>
                  <a:srgbClr val="22272B"/>
                </a:solidFill>
                <a:ea typeface="MS Mincho"/>
                <a:cs typeface="Arial"/>
              </a:rPr>
              <a:t>ST1-SCI-01 </a:t>
            </a:r>
            <a:r>
              <a:rPr lang="en-AU" sz="1800" spc="-50" dirty="0">
                <a:solidFill>
                  <a:srgbClr val="22272B"/>
                </a:solidFill>
                <a:ea typeface="MS Mincho"/>
                <a:cs typeface="Arial"/>
              </a:rPr>
              <a:t>measures and describes changes in living things, materials, movement, Earth and the sky </a:t>
            </a:r>
          </a:p>
          <a:p>
            <a:pPr lvl="0" defTabSz="609585">
              <a:lnSpc>
                <a:spcPct val="100000"/>
              </a:lnSpc>
              <a:spcAft>
                <a:spcPts val="0"/>
              </a:spcAft>
              <a:defRPr/>
            </a:pPr>
            <a:endParaRPr lang="en-AU" sz="1800" b="1" spc="-50" dirty="0">
              <a:solidFill>
                <a:srgbClr val="22272B"/>
              </a:solidFill>
              <a:ea typeface="MS Mincho" panose="02020609040205080304" pitchFamily="49" charset="-128"/>
              <a:cs typeface="Arial" panose="020B0604020202020204" pitchFamily="34" charset="0"/>
            </a:endParaRPr>
          </a:p>
          <a:p>
            <a:pPr lvl="0" defTabSz="609585">
              <a:lnSpc>
                <a:spcPct val="100000"/>
              </a:lnSpc>
              <a:spcAft>
                <a:spcPts val="0"/>
              </a:spcAft>
              <a:defRPr/>
            </a:pPr>
            <a:r>
              <a:rPr lang="en-AU" sz="1800" b="1" spc="-50" dirty="0">
                <a:solidFill>
                  <a:srgbClr val="22272B"/>
                </a:solidFill>
                <a:ea typeface="MS Mincho"/>
                <a:cs typeface="Arial"/>
              </a:rPr>
              <a:t>ST1-PQU-01</a:t>
            </a:r>
            <a:r>
              <a:rPr lang="en-AU" sz="1800" spc="-50" dirty="0">
                <a:solidFill>
                  <a:srgbClr val="22272B"/>
                </a:solidFill>
                <a:ea typeface="MS Mincho"/>
                <a:cs typeface="Arial"/>
              </a:rPr>
              <a:t> </a:t>
            </a:r>
            <a:r>
              <a:rPr lang="en-GB" sz="1800" spc="-50" dirty="0">
                <a:solidFill>
                  <a:srgbClr val="22272B"/>
                </a:solidFill>
                <a:ea typeface="MS Mincho"/>
                <a:cs typeface="Arial"/>
              </a:rPr>
              <a:t>poses questions based on observations and information to investigate cause and effect</a:t>
            </a:r>
          </a:p>
          <a:p>
            <a:pPr lvl="0" defTabSz="609585">
              <a:lnSpc>
                <a:spcPct val="100000"/>
              </a:lnSpc>
              <a:spcAft>
                <a:spcPts val="0"/>
              </a:spcAft>
              <a:defRPr/>
            </a:pPr>
            <a:endParaRPr lang="en-GB" sz="1800" b="1" spc="-50" dirty="0">
              <a:solidFill>
                <a:srgbClr val="22272B"/>
              </a:solidFill>
              <a:ea typeface="MS Mincho" panose="02020609040205080304" pitchFamily="49" charset="-128"/>
              <a:cs typeface="Arial" panose="020B0604020202020204" pitchFamily="34" charset="0"/>
            </a:endParaRPr>
          </a:p>
          <a:p>
            <a:pPr lvl="0" defTabSz="609585">
              <a:lnSpc>
                <a:spcPct val="100000"/>
              </a:lnSpc>
              <a:spcAft>
                <a:spcPts val="800"/>
              </a:spcAft>
              <a:defRPr/>
            </a:pPr>
            <a:r>
              <a:rPr lang="en-AU" sz="1800" b="1" spc="-50" dirty="0">
                <a:solidFill>
                  <a:srgbClr val="22272B"/>
                </a:solidFill>
                <a:ea typeface="MS Mincho"/>
                <a:cs typeface="Arial"/>
              </a:rPr>
              <a:t>ST1-DAT-01 </a:t>
            </a:r>
            <a:r>
              <a:rPr lang="en-AU" sz="1800" spc="-50" dirty="0">
                <a:solidFill>
                  <a:srgbClr val="22272B"/>
                </a:solidFill>
                <a:ea typeface="MS Mincho"/>
                <a:cs typeface="Arial"/>
              </a:rPr>
              <a:t>interprets data to support explanations and arguments</a:t>
            </a:r>
          </a:p>
          <a:p>
            <a:pPr lvl="0" defTabSz="609585">
              <a:lnSpc>
                <a:spcPct val="100000"/>
              </a:lnSpc>
              <a:spcAft>
                <a:spcPts val="800"/>
              </a:spcAft>
              <a:defRPr/>
            </a:pPr>
            <a:endParaRPr lang="en-AU" sz="1800" spc="-50" dirty="0">
              <a:solidFill>
                <a:srgbClr val="22272B"/>
              </a:solidFill>
              <a:ea typeface="MS Mincho"/>
              <a:cs typeface="Arial"/>
            </a:endParaRPr>
          </a:p>
          <a:p>
            <a:pPr lvl="0" defTabSz="609585">
              <a:lnSpc>
                <a:spcPct val="100000"/>
              </a:lnSpc>
              <a:spcAft>
                <a:spcPts val="0"/>
              </a:spcAft>
              <a:defRPr/>
            </a:pPr>
            <a:r>
              <a:rPr lang="en-AU" sz="1800" b="1" spc="-50" dirty="0">
                <a:solidFill>
                  <a:srgbClr val="22272B"/>
                </a:solidFill>
                <a:ea typeface="MS Mincho"/>
                <a:cs typeface="Arial"/>
              </a:rPr>
              <a:t>Focus area: Design and digital solutions are created through knowledge and understanding</a:t>
            </a:r>
          </a:p>
          <a:p>
            <a:pPr lvl="0" defTabSz="609585">
              <a:lnSpc>
                <a:spcPct val="100000"/>
              </a:lnSpc>
              <a:spcAft>
                <a:spcPts val="0"/>
              </a:spcAft>
              <a:defRPr/>
            </a:pPr>
            <a:endParaRPr lang="en-AU" sz="1800" b="1" spc="-50" dirty="0">
              <a:solidFill>
                <a:srgbClr val="22272B"/>
              </a:solidFill>
              <a:ea typeface="MS Mincho" panose="02020609040205080304" pitchFamily="49" charset="-128"/>
              <a:cs typeface="Arial" panose="020B0604020202020204" pitchFamily="34" charset="0"/>
            </a:endParaRPr>
          </a:p>
          <a:p>
            <a:pPr lvl="0" defTabSz="609585">
              <a:spcAft>
                <a:spcPts val="0"/>
              </a:spcAft>
              <a:defRPr/>
            </a:pPr>
            <a:r>
              <a:rPr lang="en-AU" sz="1800" b="1" spc="-50" dirty="0">
                <a:solidFill>
                  <a:srgbClr val="22272B"/>
                </a:solidFill>
                <a:ea typeface="MS Mincho"/>
                <a:cs typeface="Arial"/>
              </a:rPr>
              <a:t>ST1-DDT-01 </a:t>
            </a:r>
            <a:r>
              <a:rPr lang="en-AU" sz="1800" spc="-50" dirty="0">
                <a:solidFill>
                  <a:srgbClr val="22272B"/>
                </a:solidFill>
                <a:ea typeface="MS Mincho"/>
                <a:cs typeface="Arial"/>
              </a:rPr>
              <a:t>creates, evaluates and modifies algorithms to code or control digital devices and systems</a:t>
            </a:r>
          </a:p>
        </p:txBody>
      </p:sp>
      <p:sp>
        <p:nvSpPr>
          <p:cNvPr id="3" name="Slide Number Placeholder 2">
            <a:extLst>
              <a:ext uri="{FF2B5EF4-FFF2-40B4-BE49-F238E27FC236}">
                <a16:creationId xmlns:a16="http://schemas.microsoft.com/office/drawing/2014/main" id="{AFDCE54C-789F-F677-0417-F0C199785B82}"/>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402885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8064B-6426-A015-7270-E615AC9CF14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437FC03-0393-42DD-C9C7-05702EE9BCBA}"/>
              </a:ext>
            </a:extLst>
          </p:cNvPr>
          <p:cNvSpPr>
            <a:spLocks noGrp="1"/>
          </p:cNvSpPr>
          <p:nvPr>
            <p:ph type="title"/>
          </p:nvPr>
        </p:nvSpPr>
        <p:spPr>
          <a:xfrm>
            <a:off x="360000" y="360001"/>
            <a:ext cx="10981100" cy="548704"/>
          </a:xfrm>
        </p:spPr>
        <p:txBody>
          <a:bodyPr/>
          <a:lstStyle/>
          <a:p>
            <a:r>
              <a:rPr lang="en-AU" spc="-50" dirty="0"/>
              <a:t>Science and technology </a:t>
            </a:r>
            <a:r>
              <a:rPr lang="en-AU" dirty="0"/>
              <a:t>– unit 1 </a:t>
            </a:r>
            <a:r>
              <a:rPr lang="en-AU" spc="-50" dirty="0"/>
              <a:t>syllabus content (1)</a:t>
            </a:r>
          </a:p>
        </p:txBody>
      </p:sp>
      <p:sp>
        <p:nvSpPr>
          <p:cNvPr id="11" name="Text Placeholder 10">
            <a:extLst>
              <a:ext uri="{FF2B5EF4-FFF2-40B4-BE49-F238E27FC236}">
                <a16:creationId xmlns:a16="http://schemas.microsoft.com/office/drawing/2014/main" id="{3A232C31-C6D1-E221-D1B8-8B5984265198}"/>
              </a:ext>
            </a:extLst>
          </p:cNvPr>
          <p:cNvSpPr>
            <a:spLocks noGrp="1"/>
          </p:cNvSpPr>
          <p:nvPr>
            <p:ph type="body" sz="quarter" idx="19"/>
          </p:nvPr>
        </p:nvSpPr>
        <p:spPr>
          <a:xfrm>
            <a:off x="360000" y="1676400"/>
            <a:ext cx="11832000" cy="4677600"/>
          </a:xfrm>
        </p:spPr>
        <p:txBody>
          <a:bodyPr/>
          <a:lstStyle/>
          <a:p>
            <a:pPr>
              <a:spcAft>
                <a:spcPts val="0"/>
              </a:spcAft>
            </a:pPr>
            <a:r>
              <a:rPr lang="en-AU" sz="1800" b="1" dirty="0"/>
              <a:t>Content Group: Living things change over time</a:t>
            </a:r>
          </a:p>
          <a:p>
            <a:pPr marL="285750" indent="-285750">
              <a:spcAft>
                <a:spcPts val="0"/>
              </a:spcAft>
              <a:buFont typeface="Arial" panose="020B0604020202020204" pitchFamily="34" charset="0"/>
              <a:buChar char="•"/>
            </a:pPr>
            <a:r>
              <a:rPr lang="en-AU" sz="1800" dirty="0"/>
              <a:t>Describe the changes in a plant as it grows using data and scientific models</a:t>
            </a:r>
          </a:p>
          <a:p>
            <a:pPr marL="285750" indent="-285750">
              <a:spcAft>
                <a:spcPts val="0"/>
              </a:spcAft>
              <a:buFont typeface="Arial" panose="020B0604020202020204" pitchFamily="34" charset="0"/>
              <a:buChar char="•"/>
            </a:pPr>
            <a:r>
              <a:rPr lang="en-AU" sz="1800" dirty="0"/>
              <a:t>Recognise that data can be collected through observation, testing and research, and that it can be represented as descriptions, diagrams, graphs, images and tables </a:t>
            </a:r>
          </a:p>
          <a:p>
            <a:pPr marL="285750" indent="-285750">
              <a:spcAft>
                <a:spcPts val="0"/>
              </a:spcAft>
              <a:buFont typeface="Arial" panose="020B0604020202020204" pitchFamily="34" charset="0"/>
              <a:buChar char="•"/>
            </a:pPr>
            <a:r>
              <a:rPr lang="en-AU" sz="1800" dirty="0"/>
              <a:t>Describe how Aboriginal and/or Torres Strait Islander Peoples use Knowledges of the life cycles of livings things</a:t>
            </a:r>
          </a:p>
          <a:p>
            <a:pPr marL="285750" indent="-285750">
              <a:spcAft>
                <a:spcPts val="0"/>
              </a:spcAft>
              <a:buFont typeface="Arial" panose="020B0604020202020204" pitchFamily="34" charset="0"/>
              <a:buChar char="•"/>
            </a:pPr>
            <a:r>
              <a:rPr lang="en-AU" sz="1800" dirty="0"/>
              <a:t>Use nouns, noun groups and verbs to create notes, annotations and labels to document observations</a:t>
            </a:r>
          </a:p>
          <a:p>
            <a:pPr marL="285750" indent="-285750">
              <a:spcAft>
                <a:spcPts val="0"/>
              </a:spcAft>
              <a:buFont typeface="Arial" panose="020B0604020202020204" pitchFamily="34" charset="0"/>
              <a:buChar char="•"/>
            </a:pPr>
            <a:r>
              <a:rPr lang="en-AU" sz="1800" dirty="0"/>
              <a:t>Describe the changes in an animal as it goes through its life cycle using data and scientific models</a:t>
            </a:r>
          </a:p>
          <a:p>
            <a:pPr marL="285750" indent="-285750">
              <a:spcAft>
                <a:spcPts val="0"/>
              </a:spcAft>
              <a:buFont typeface="Arial" panose="020B0604020202020204" pitchFamily="34" charset="0"/>
              <a:buChar char="•"/>
            </a:pPr>
            <a:r>
              <a:rPr lang="en-AU" sz="1800" dirty="0"/>
              <a:t>Examine the evidence for extinct animals</a:t>
            </a:r>
          </a:p>
          <a:p>
            <a:pPr marL="285750" indent="-285750">
              <a:spcAft>
                <a:spcPts val="0"/>
              </a:spcAft>
              <a:buFont typeface="Arial" panose="020B0604020202020204" pitchFamily="34" charset="0"/>
              <a:buChar char="•"/>
            </a:pPr>
            <a:r>
              <a:rPr lang="en-AU" sz="1800" dirty="0"/>
              <a:t>Collects, represents and uses data to identify patterns and relationships</a:t>
            </a:r>
          </a:p>
          <a:p>
            <a:pPr marL="285750" indent="-285750">
              <a:spcAft>
                <a:spcPts val="0"/>
              </a:spcAft>
              <a:buFont typeface="Arial" panose="020B0604020202020204" pitchFamily="34" charset="0"/>
              <a:buChar char="•"/>
            </a:pPr>
            <a:r>
              <a:rPr lang="en-AU" sz="1800" dirty="0"/>
              <a:t>Collect data about the variety of living things in a local habitat, group them and justify the groupings</a:t>
            </a:r>
          </a:p>
        </p:txBody>
      </p:sp>
      <p:sp>
        <p:nvSpPr>
          <p:cNvPr id="3" name="Slide Number Placeholder 2">
            <a:extLst>
              <a:ext uri="{FF2B5EF4-FFF2-40B4-BE49-F238E27FC236}">
                <a16:creationId xmlns:a16="http://schemas.microsoft.com/office/drawing/2014/main" id="{BCA466DF-B61C-4F5E-637B-D3757AD97A8E}"/>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27262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DD420-7283-78C2-03CF-75A7AC7B5D4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407E1A9-AAF1-A96F-8ADC-7239ADAB7764}"/>
              </a:ext>
            </a:extLst>
          </p:cNvPr>
          <p:cNvSpPr>
            <a:spLocks noGrp="1"/>
          </p:cNvSpPr>
          <p:nvPr>
            <p:ph type="title"/>
          </p:nvPr>
        </p:nvSpPr>
        <p:spPr>
          <a:xfrm>
            <a:off x="347300" y="360001"/>
            <a:ext cx="11171600" cy="548704"/>
          </a:xfrm>
        </p:spPr>
        <p:txBody>
          <a:bodyPr/>
          <a:lstStyle/>
          <a:p>
            <a:r>
              <a:rPr lang="en-AU" spc="-50" dirty="0"/>
              <a:t>Science and technology </a:t>
            </a:r>
            <a:r>
              <a:rPr lang="en-AU" dirty="0"/>
              <a:t>– unit 1 </a:t>
            </a:r>
            <a:r>
              <a:rPr lang="en-AU" spc="-50" dirty="0"/>
              <a:t>syllabus content (2)</a:t>
            </a:r>
            <a:endParaRPr lang="en-AU" dirty="0"/>
          </a:p>
        </p:txBody>
      </p:sp>
      <p:sp>
        <p:nvSpPr>
          <p:cNvPr id="3" name="Slide Number Placeholder 2">
            <a:extLst>
              <a:ext uri="{FF2B5EF4-FFF2-40B4-BE49-F238E27FC236}">
                <a16:creationId xmlns:a16="http://schemas.microsoft.com/office/drawing/2014/main" id="{B017E763-1C35-6C79-4030-E4DA44B9F7CB}"/>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11" name="Text Placeholder 10">
            <a:extLst>
              <a:ext uri="{FF2B5EF4-FFF2-40B4-BE49-F238E27FC236}">
                <a16:creationId xmlns:a16="http://schemas.microsoft.com/office/drawing/2014/main" id="{A3E9F55B-1CAD-E924-3CFD-6303D3BD3DC3}"/>
              </a:ext>
            </a:extLst>
          </p:cNvPr>
          <p:cNvSpPr>
            <a:spLocks noGrp="1"/>
          </p:cNvSpPr>
          <p:nvPr>
            <p:ph type="body" sz="quarter" idx="19"/>
          </p:nvPr>
        </p:nvSpPr>
        <p:spPr>
          <a:xfrm>
            <a:off x="335300" y="2060459"/>
            <a:ext cx="6573500" cy="4580371"/>
          </a:xfrm>
        </p:spPr>
        <p:txBody>
          <a:bodyPr/>
          <a:lstStyle/>
          <a:p>
            <a:r>
              <a:rPr lang="en-AU" sz="1800" b="1" dirty="0"/>
              <a:t>Content group: Digital systems use inputs and algorithms to produce an output</a:t>
            </a:r>
            <a:endParaRPr lang="en-US" sz="1800" dirty="0"/>
          </a:p>
          <a:p>
            <a:pPr marL="171450" indent="-171450">
              <a:buFont typeface="arial"/>
              <a:buChar char="•"/>
            </a:pPr>
            <a:r>
              <a:rPr lang="en-AU" sz="1800" dirty="0"/>
              <a:t>Identify digital systems that can be used to collect personal data and how to protect personal information</a:t>
            </a:r>
          </a:p>
          <a:p>
            <a:pPr marL="171450" indent="-171450">
              <a:buFont typeface="arial"/>
              <a:buChar char="•"/>
            </a:pPr>
            <a:r>
              <a:rPr lang="en-AU" sz="1800" dirty="0"/>
              <a:t>Use the basic features of common digital tools to capture, save and retrieve data to communicate and collaborate </a:t>
            </a:r>
            <a:r>
              <a:rPr lang="en-AU" sz="1800" b="1" dirty="0"/>
              <a:t>following agreed rules</a:t>
            </a:r>
          </a:p>
          <a:p>
            <a:pPr marL="171450" indent="-171450">
              <a:buFont typeface="arial"/>
              <a:buChar char="•"/>
            </a:pPr>
            <a:r>
              <a:rPr lang="en-AU" sz="1800" dirty="0"/>
              <a:t>Create a sequential algorithm that controls a digital device</a:t>
            </a:r>
          </a:p>
        </p:txBody>
      </p:sp>
      <p:pic>
        <p:nvPicPr>
          <p:cNvPr id="4" name="Picture 3" descr=" flow chart for saving a file. The steps say:&#10;Open google drive&#10;Select + to upload&#10;Select the photo&#10;Choose the folder&#10;Select upload&#10;Photo saving in google drive.&#10;The last step loops back to the second step to show that it is repeatable,">
            <a:extLst>
              <a:ext uri="{FF2B5EF4-FFF2-40B4-BE49-F238E27FC236}">
                <a16:creationId xmlns:a16="http://schemas.microsoft.com/office/drawing/2014/main" id="{7EE12560-3246-E482-4B49-A3D14AE170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6759" y="2060459"/>
            <a:ext cx="4012141" cy="4170564"/>
          </a:xfrm>
          <a:prstGeom prst="roundRect">
            <a:avLst>
              <a:gd name="adj" fmla="val 4148"/>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6224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D297FC1-99BB-5403-0783-385EEC9F3425}"/>
              </a:ext>
            </a:extLst>
          </p:cNvPr>
          <p:cNvSpPr>
            <a:spLocks noGrp="1"/>
          </p:cNvSpPr>
          <p:nvPr>
            <p:ph type="title"/>
          </p:nvPr>
        </p:nvSpPr>
        <p:spPr>
          <a:xfrm>
            <a:off x="360000" y="360000"/>
            <a:ext cx="10080000" cy="545601"/>
          </a:xfrm>
        </p:spPr>
        <p:txBody>
          <a:bodyPr anchor="t">
            <a:normAutofit/>
          </a:bodyPr>
          <a:lstStyle/>
          <a:p>
            <a:r>
              <a:rPr lang="en-US"/>
              <a:t>Activity </a:t>
            </a:r>
          </a:p>
        </p:txBody>
      </p:sp>
      <p:sp>
        <p:nvSpPr>
          <p:cNvPr id="36" name="Text Placeholder 3">
            <a:extLst>
              <a:ext uri="{FF2B5EF4-FFF2-40B4-BE49-F238E27FC236}">
                <a16:creationId xmlns:a16="http://schemas.microsoft.com/office/drawing/2014/main" id="{351696D0-C836-A460-325D-67FA53E2B9E4}"/>
              </a:ext>
            </a:extLst>
          </p:cNvPr>
          <p:cNvSpPr>
            <a:spLocks noGrp="1"/>
          </p:cNvSpPr>
          <p:nvPr>
            <p:ph type="body" sz="quarter" idx="18"/>
          </p:nvPr>
        </p:nvSpPr>
        <p:spPr>
          <a:xfrm>
            <a:off x="360000" y="982520"/>
            <a:ext cx="10080000" cy="310015"/>
          </a:xfrm>
        </p:spPr>
        <p:txBody>
          <a:bodyPr/>
          <a:lstStyle/>
          <a:p>
            <a:r>
              <a:rPr lang="en-US" dirty="0"/>
              <a:t>Feedback</a:t>
            </a:r>
          </a:p>
        </p:txBody>
      </p:sp>
      <p:pic>
        <p:nvPicPr>
          <p:cNvPr id="17" name="Picture Placeholder 16">
            <a:extLst>
              <a:ext uri="{FF2B5EF4-FFF2-40B4-BE49-F238E27FC236}">
                <a16:creationId xmlns:a16="http://schemas.microsoft.com/office/drawing/2014/main" id="{5A89736F-A544-95E8-F437-E081CD694A0B}"/>
              </a:ext>
              <a:ext uri="{C183D7F6-B498-43B3-948B-1728B52AA6E4}">
                <adec:decorative xmlns:adec="http://schemas.microsoft.com/office/drawing/2017/decorative" val="1"/>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360000" y="1584000"/>
            <a:ext cx="5616000" cy="4499998"/>
          </a:xfrm>
          <a:prstGeom prst="roundRect">
            <a:avLst>
              <a:gd name="adj" fmla="val 3502"/>
            </a:avLst>
          </a:prstGeom>
          <a:noFill/>
        </p:spPr>
      </p:pic>
      <p:sp>
        <p:nvSpPr>
          <p:cNvPr id="21" name="Text Placeholder 2">
            <a:extLst>
              <a:ext uri="{FF2B5EF4-FFF2-40B4-BE49-F238E27FC236}">
                <a16:creationId xmlns:a16="http://schemas.microsoft.com/office/drawing/2014/main" id="{6AF4FB4A-1BC0-F784-DBB8-78E0D9DDD667}"/>
              </a:ext>
            </a:extLst>
          </p:cNvPr>
          <p:cNvSpPr>
            <a:spLocks noGrp="1"/>
          </p:cNvSpPr>
          <p:nvPr>
            <p:ph sz="half" idx="19"/>
          </p:nvPr>
        </p:nvSpPr>
        <p:spPr>
          <a:xfrm>
            <a:off x="6633544" y="2100339"/>
            <a:ext cx="4850456" cy="3208440"/>
          </a:xfrm>
        </p:spPr>
        <p:txBody>
          <a:bodyPr>
            <a:normAutofit fontScale="25000" lnSpcReduction="20000"/>
          </a:bodyPr>
          <a:lstStyle/>
          <a:p>
            <a:pPr marL="342900" indent="-342900">
              <a:lnSpc>
                <a:spcPct val="170000"/>
              </a:lnSpc>
              <a:buAutoNum type="arabicPeriod"/>
            </a:pPr>
            <a:r>
              <a:rPr lang="en-AU" sz="7200" dirty="0"/>
              <a:t>Have you reviewed any of the sample English and mathematics units released?</a:t>
            </a:r>
          </a:p>
          <a:p>
            <a:pPr marL="342900" indent="-342900">
              <a:lnSpc>
                <a:spcPct val="170000"/>
              </a:lnSpc>
              <a:buFont typeface="Arial" panose="020B0604020202020204" pitchFamily="34" charset="0"/>
              <a:buAutoNum type="arabicPeriod"/>
            </a:pPr>
            <a:r>
              <a:rPr lang="en-AU" sz="7200" dirty="0"/>
              <a:t>Are you currently implementing any aspects of the new CHPS syllabuses, or do you plan to do so soon?</a:t>
            </a:r>
          </a:p>
          <a:p>
            <a:pPr marL="342900" indent="-342900">
              <a:lnSpc>
                <a:spcPct val="170000"/>
              </a:lnSpc>
              <a:buFont typeface="Arial" panose="020B0604020202020204" pitchFamily="34" charset="0"/>
              <a:buAutoNum type="arabicPeriod"/>
            </a:pPr>
            <a:r>
              <a:rPr lang="en-AU" sz="7200" dirty="0"/>
              <a:t>Have you ever thought about how the Department develops these sample units?</a:t>
            </a:r>
            <a:endParaRPr lang="en-AU" sz="1300" dirty="0"/>
          </a:p>
        </p:txBody>
      </p:sp>
      <p:sp>
        <p:nvSpPr>
          <p:cNvPr id="3" name="Slide Number Placeholder 2">
            <a:extLst>
              <a:ext uri="{FF2B5EF4-FFF2-40B4-BE49-F238E27FC236}">
                <a16:creationId xmlns:a16="http://schemas.microsoft.com/office/drawing/2014/main" id="{13893ADD-8B22-1E4A-646E-80E775E11C5F}"/>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lstStyle/>
          <a:p>
            <a:pPr>
              <a:spcAft>
                <a:spcPts val="600"/>
              </a:spcAft>
            </a:pPr>
            <a:fld id="{10A01DC5-1685-4615-8240-15192985C6A2}" type="slidenum">
              <a:rPr lang="en-AU" smtClean="0"/>
              <a:pPr>
                <a:spcAft>
                  <a:spcPts val="600"/>
                </a:spcAft>
              </a:pPr>
              <a:t>5</a:t>
            </a:fld>
            <a:endParaRPr lang="en-AU"/>
          </a:p>
        </p:txBody>
      </p:sp>
    </p:spTree>
    <p:extLst>
      <p:ext uri="{BB962C8B-B14F-4D97-AF65-F5344CB8AC3E}">
        <p14:creationId xmlns:p14="http://schemas.microsoft.com/office/powerpoint/2010/main" val="135319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37B4F-E73F-0F79-403C-E26FF6E3C98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A179F0F-7DA6-A337-ED6F-2DD32D84B4FC}"/>
              </a:ext>
            </a:extLst>
          </p:cNvPr>
          <p:cNvSpPr>
            <a:spLocks noGrp="1"/>
          </p:cNvSpPr>
          <p:nvPr>
            <p:ph type="title"/>
          </p:nvPr>
        </p:nvSpPr>
        <p:spPr/>
        <p:txBody>
          <a:bodyPr anchor="t">
            <a:normAutofit/>
          </a:bodyPr>
          <a:lstStyle/>
          <a:p>
            <a:r>
              <a:rPr lang="en-AU"/>
              <a:t>Posing Questions (PQU) </a:t>
            </a:r>
          </a:p>
        </p:txBody>
      </p:sp>
      <p:sp>
        <p:nvSpPr>
          <p:cNvPr id="4" name="Text Placeholder 3">
            <a:extLst>
              <a:ext uri="{FF2B5EF4-FFF2-40B4-BE49-F238E27FC236}">
                <a16:creationId xmlns:a16="http://schemas.microsoft.com/office/drawing/2014/main" id="{507D2AA6-D93B-D8F3-692B-CB280D481564}"/>
              </a:ext>
            </a:extLst>
          </p:cNvPr>
          <p:cNvSpPr>
            <a:spLocks noGrp="1"/>
          </p:cNvSpPr>
          <p:nvPr>
            <p:ph type="body" sz="quarter" idx="18"/>
          </p:nvPr>
        </p:nvSpPr>
        <p:spPr/>
        <p:txBody>
          <a:bodyPr/>
          <a:lstStyle/>
          <a:p>
            <a:r>
              <a:rPr lang="en-AU" dirty="0"/>
              <a:t>Support document</a:t>
            </a:r>
          </a:p>
        </p:txBody>
      </p:sp>
      <p:sp>
        <p:nvSpPr>
          <p:cNvPr id="15" name="Content Placeholder 14">
            <a:extLst>
              <a:ext uri="{FF2B5EF4-FFF2-40B4-BE49-F238E27FC236}">
                <a16:creationId xmlns:a16="http://schemas.microsoft.com/office/drawing/2014/main" id="{D6D4194C-AD87-B701-9995-65CD6440AB30}"/>
              </a:ext>
            </a:extLst>
          </p:cNvPr>
          <p:cNvSpPr>
            <a:spLocks noGrp="1"/>
          </p:cNvSpPr>
          <p:nvPr>
            <p:ph sz="half" idx="1"/>
          </p:nvPr>
        </p:nvSpPr>
        <p:spPr/>
        <p:txBody>
          <a:bodyPr/>
          <a:lstStyle/>
          <a:p>
            <a:r>
              <a:rPr lang="en-AU" sz="1600" b="1" dirty="0"/>
              <a:t>ST1-PQU-01</a:t>
            </a:r>
          </a:p>
          <a:p>
            <a:r>
              <a:rPr lang="en-AU" sz="1600" dirty="0"/>
              <a:t>poses questions to investigate cause and effect</a:t>
            </a:r>
          </a:p>
          <a:p>
            <a:endParaRPr lang="en-AU" dirty="0"/>
          </a:p>
        </p:txBody>
      </p:sp>
      <p:pic>
        <p:nvPicPr>
          <p:cNvPr id="5" name="Graphic 4">
            <a:extLst>
              <a:ext uri="{FF2B5EF4-FFF2-40B4-BE49-F238E27FC236}">
                <a16:creationId xmlns:a16="http://schemas.microsoft.com/office/drawing/2014/main" id="{959E1716-6AD2-5309-A277-46ED7D6E0CB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395" y="859311"/>
            <a:ext cx="8603087" cy="5507478"/>
          </a:xfrm>
          <a:prstGeom prst="rect">
            <a:avLst/>
          </a:prstGeom>
        </p:spPr>
      </p:pic>
      <p:pic>
        <p:nvPicPr>
          <p:cNvPr id="11" name="Picture Placeholder 10">
            <a:extLst>
              <a:ext uri="{FF2B5EF4-FFF2-40B4-BE49-F238E27FC236}">
                <a16:creationId xmlns:a16="http://schemas.microsoft.com/office/drawing/2014/main" id="{5255D121-B017-3F67-051F-9044DE97412C}"/>
              </a:ext>
              <a:ext uri="{C183D7F6-B498-43B3-948B-1728B52AA6E4}">
                <adec:decorative xmlns:adec="http://schemas.microsoft.com/office/drawing/2017/decorative" val="1"/>
              </a:ext>
            </a:extLst>
          </p:cNvPr>
          <p:cNvPicPr>
            <a:picLocks noGrp="1" noChangeAspect="1"/>
          </p:cNvPicPr>
          <p:nvPr>
            <p:ph type="pic" sz="quarter" idx="19"/>
          </p:nvPr>
        </p:nvPicPr>
        <p:blipFill>
          <a:blip r:embed="rId4" cstate="screen">
            <a:extLst>
              <a:ext uri="{28A0092B-C50C-407E-A947-70E740481C1C}">
                <a14:useLocalDpi xmlns:a14="http://schemas.microsoft.com/office/drawing/2010/main"/>
              </a:ext>
            </a:extLst>
          </a:blip>
          <a:srcRect/>
          <a:stretch/>
        </p:blipFill>
        <p:spPr>
          <a:xfrm rot="21198164">
            <a:off x="8487712" y="1928072"/>
            <a:ext cx="2548889" cy="3635736"/>
          </a:xfrm>
        </p:spPr>
      </p:pic>
      <p:sp>
        <p:nvSpPr>
          <p:cNvPr id="3" name="Slide Number Placeholder 2">
            <a:extLst>
              <a:ext uri="{FF2B5EF4-FFF2-40B4-BE49-F238E27FC236}">
                <a16:creationId xmlns:a16="http://schemas.microsoft.com/office/drawing/2014/main" id="{5B349702-1946-7316-C8E4-C2EF7B8547E3}"/>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50</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98723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197D5-4C04-CCB1-3AAB-3F47E8250C5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7959AE-5D37-DC3F-6735-E46F1B9C2346}"/>
              </a:ext>
            </a:extLst>
          </p:cNvPr>
          <p:cNvSpPr>
            <a:spLocks noGrp="1"/>
          </p:cNvSpPr>
          <p:nvPr>
            <p:ph type="title"/>
          </p:nvPr>
        </p:nvSpPr>
        <p:spPr>
          <a:xfrm>
            <a:off x="360000" y="360000"/>
            <a:ext cx="10080000" cy="545601"/>
          </a:xfrm>
        </p:spPr>
        <p:txBody>
          <a:bodyPr anchor="ctr">
            <a:normAutofit/>
          </a:bodyPr>
          <a:lstStyle/>
          <a:p>
            <a:r>
              <a:rPr lang="en-AU" dirty="0"/>
              <a:t>Science and technology – unit 1 spotlight (1)</a:t>
            </a:r>
          </a:p>
        </p:txBody>
      </p:sp>
      <p:sp>
        <p:nvSpPr>
          <p:cNvPr id="2" name="Slide Number Placeholder 1">
            <a:extLst>
              <a:ext uri="{FF2B5EF4-FFF2-40B4-BE49-F238E27FC236}">
                <a16:creationId xmlns:a16="http://schemas.microsoft.com/office/drawing/2014/main" id="{921DD1E4-2786-5C95-27F2-217842BD0347}"/>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51</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11" name="Text Placeholder 4">
            <a:extLst>
              <a:ext uri="{FF2B5EF4-FFF2-40B4-BE49-F238E27FC236}">
                <a16:creationId xmlns:a16="http://schemas.microsoft.com/office/drawing/2014/main" id="{5360BEAC-7549-8CAB-9357-BBE57458EF1C}"/>
              </a:ext>
            </a:extLst>
          </p:cNvPr>
          <p:cNvSpPr>
            <a:spLocks noGrp="1"/>
          </p:cNvSpPr>
          <p:nvPr>
            <p:ph type="body" sz="quarter" idx="18"/>
          </p:nvPr>
        </p:nvSpPr>
        <p:spPr>
          <a:xfrm>
            <a:off x="360000" y="982520"/>
            <a:ext cx="10080000" cy="310015"/>
          </a:xfrm>
        </p:spPr>
        <p:txBody>
          <a:bodyPr/>
          <a:lstStyle/>
          <a:p>
            <a:r>
              <a:rPr lang="en-US" dirty="0"/>
              <a:t>Plant growing</a:t>
            </a:r>
          </a:p>
        </p:txBody>
      </p:sp>
      <p:pic>
        <p:nvPicPr>
          <p:cNvPr id="7" name="Picture 6" descr="seed growing kit instruction">
            <a:extLst>
              <a:ext uri="{FF2B5EF4-FFF2-40B4-BE49-F238E27FC236}">
                <a16:creationId xmlns:a16="http://schemas.microsoft.com/office/drawing/2014/main" id="{1715F21D-1ED5-7AC5-F5A5-2E58D877B5A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60000" y="1948842"/>
            <a:ext cx="4893225" cy="3353784"/>
          </a:xfrm>
          <a:prstGeom prst="rect">
            <a:avLst/>
          </a:prstGeom>
          <a:ln>
            <a:noFill/>
          </a:ln>
          <a:effectLst>
            <a:outerShdw blurRad="50800" dist="38100" dir="2700000" algn="tl" rotWithShape="0">
              <a:prstClr val="black">
                <a:alpha val="40000"/>
              </a:prstClr>
            </a:outerShdw>
          </a:effectLst>
        </p:spPr>
      </p:pic>
      <p:pic>
        <p:nvPicPr>
          <p:cNvPr id="5" name="Screen Recording 2025-09-26 155714" descr="radish growth video timelapse">
            <a:hlinkClick r:id="" action="ppaction://media"/>
            <a:extLst>
              <a:ext uri="{FF2B5EF4-FFF2-40B4-BE49-F238E27FC236}">
                <a16:creationId xmlns:a16="http://schemas.microsoft.com/office/drawing/2014/main" id="{8FCE35E8-1307-AFF9-7BA5-D9B10CCC74D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00000" y="1948842"/>
            <a:ext cx="6302166" cy="3353784"/>
          </a:xfrm>
          <a:prstGeom prst="rect">
            <a:avLst/>
          </a:prstGeom>
        </p:spPr>
      </p:pic>
    </p:spTree>
    <p:extLst>
      <p:ext uri="{BB962C8B-B14F-4D97-AF65-F5344CB8AC3E}">
        <p14:creationId xmlns:p14="http://schemas.microsoft.com/office/powerpoint/2010/main" val="124440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EBDF7-2A31-EC69-EE6A-E73045C6E2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B67088-C57E-DC60-FCE7-E4E043FA3313}"/>
              </a:ext>
            </a:extLst>
          </p:cNvPr>
          <p:cNvSpPr>
            <a:spLocks noGrp="1"/>
          </p:cNvSpPr>
          <p:nvPr>
            <p:ph type="title"/>
          </p:nvPr>
        </p:nvSpPr>
        <p:spPr>
          <a:xfrm>
            <a:off x="360000" y="360000"/>
            <a:ext cx="10080000" cy="545601"/>
          </a:xfrm>
        </p:spPr>
        <p:txBody>
          <a:bodyPr anchor="ctr">
            <a:normAutofit/>
          </a:bodyPr>
          <a:lstStyle/>
          <a:p>
            <a:r>
              <a:rPr lang="en-AU" dirty="0"/>
              <a:t>Science and technology – unit 1 spotlight (2)</a:t>
            </a:r>
          </a:p>
        </p:txBody>
      </p:sp>
      <p:sp>
        <p:nvSpPr>
          <p:cNvPr id="11" name="Text Placeholder 4">
            <a:extLst>
              <a:ext uri="{FF2B5EF4-FFF2-40B4-BE49-F238E27FC236}">
                <a16:creationId xmlns:a16="http://schemas.microsoft.com/office/drawing/2014/main" id="{B316D03B-90FB-EBBB-F329-17C281E59A35}"/>
              </a:ext>
            </a:extLst>
          </p:cNvPr>
          <p:cNvSpPr>
            <a:spLocks noGrp="1"/>
          </p:cNvSpPr>
          <p:nvPr>
            <p:ph type="body" sz="quarter" idx="18"/>
          </p:nvPr>
        </p:nvSpPr>
        <p:spPr>
          <a:xfrm>
            <a:off x="360000" y="982520"/>
            <a:ext cx="10080000" cy="310015"/>
          </a:xfrm>
        </p:spPr>
        <p:txBody>
          <a:bodyPr/>
          <a:lstStyle/>
          <a:p>
            <a:r>
              <a:rPr lang="en-US" dirty="0"/>
              <a:t>Which one doesn’t belong – extinct animals</a:t>
            </a:r>
          </a:p>
        </p:txBody>
      </p:sp>
      <p:pic>
        <p:nvPicPr>
          <p:cNvPr id="5" name="Picture 4">
            <a:extLst>
              <a:ext uri="{FF2B5EF4-FFF2-40B4-BE49-F238E27FC236}">
                <a16:creationId xmlns:a16="http://schemas.microsoft.com/office/drawing/2014/main" id="{EB91224C-27DC-CA3D-E7D0-C8926BBB3DF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9222" y="1533188"/>
            <a:ext cx="6385411" cy="4486445"/>
          </a:xfrm>
          <a:prstGeom prst="rect">
            <a:avLst/>
          </a:prstGeom>
        </p:spPr>
      </p:pic>
      <p:sp>
        <p:nvSpPr>
          <p:cNvPr id="4" name="TextBox 3">
            <a:extLst>
              <a:ext uri="{FF2B5EF4-FFF2-40B4-BE49-F238E27FC236}">
                <a16:creationId xmlns:a16="http://schemas.microsoft.com/office/drawing/2014/main" id="{B90BD76B-4EC9-CABF-89A4-85740F8BF278}"/>
              </a:ext>
              <a:ext uri="{C183D7F6-B498-43B3-948B-1728B52AA6E4}">
                <adec:decorative xmlns:adec="http://schemas.microsoft.com/office/drawing/2017/decorative" val="1"/>
              </a:ext>
            </a:extLst>
          </p:cNvPr>
          <p:cNvSpPr txBox="1"/>
          <p:nvPr/>
        </p:nvSpPr>
        <p:spPr>
          <a:xfrm>
            <a:off x="2769221" y="1769806"/>
            <a:ext cx="268145" cy="604684"/>
          </a:xfrm>
          <a:prstGeom prst="rect">
            <a:avLst/>
          </a:prstGeom>
          <a:noFill/>
        </p:spPr>
        <p:txBody>
          <a:bodyPr wrap="non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A</a:t>
            </a:r>
          </a:p>
        </p:txBody>
      </p:sp>
      <p:sp>
        <p:nvSpPr>
          <p:cNvPr id="7" name="TextBox 6">
            <a:extLst>
              <a:ext uri="{FF2B5EF4-FFF2-40B4-BE49-F238E27FC236}">
                <a16:creationId xmlns:a16="http://schemas.microsoft.com/office/drawing/2014/main" id="{6DF7848A-CE01-8652-94DF-498F67913723}"/>
              </a:ext>
              <a:ext uri="{C183D7F6-B498-43B3-948B-1728B52AA6E4}">
                <adec:decorative xmlns:adec="http://schemas.microsoft.com/office/drawing/2017/decorative" val="1"/>
              </a:ext>
            </a:extLst>
          </p:cNvPr>
          <p:cNvSpPr txBox="1"/>
          <p:nvPr/>
        </p:nvSpPr>
        <p:spPr>
          <a:xfrm>
            <a:off x="9226933" y="1769806"/>
            <a:ext cx="268145" cy="604684"/>
          </a:xfrm>
          <a:prstGeom prst="rect">
            <a:avLst/>
          </a:prstGeom>
          <a:noFill/>
        </p:spPr>
        <p:txBody>
          <a:bodyPr wrap="non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B</a:t>
            </a:r>
          </a:p>
        </p:txBody>
      </p:sp>
      <p:sp>
        <p:nvSpPr>
          <p:cNvPr id="8" name="TextBox 7">
            <a:extLst>
              <a:ext uri="{FF2B5EF4-FFF2-40B4-BE49-F238E27FC236}">
                <a16:creationId xmlns:a16="http://schemas.microsoft.com/office/drawing/2014/main" id="{274A9BE8-2E2E-3411-453D-128590685B43}"/>
              </a:ext>
              <a:ext uri="{C183D7F6-B498-43B3-948B-1728B52AA6E4}">
                <adec:decorative xmlns:adec="http://schemas.microsoft.com/office/drawing/2017/decorative" val="1"/>
              </a:ext>
            </a:extLst>
          </p:cNvPr>
          <p:cNvSpPr txBox="1"/>
          <p:nvPr/>
        </p:nvSpPr>
        <p:spPr>
          <a:xfrm>
            <a:off x="2769221" y="4016477"/>
            <a:ext cx="268145" cy="604684"/>
          </a:xfrm>
          <a:prstGeom prst="rect">
            <a:avLst/>
          </a:prstGeom>
          <a:noFill/>
        </p:spPr>
        <p:txBody>
          <a:bodyPr wrap="non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C</a:t>
            </a:r>
          </a:p>
        </p:txBody>
      </p:sp>
      <p:sp>
        <p:nvSpPr>
          <p:cNvPr id="9" name="TextBox 8">
            <a:extLst>
              <a:ext uri="{FF2B5EF4-FFF2-40B4-BE49-F238E27FC236}">
                <a16:creationId xmlns:a16="http://schemas.microsoft.com/office/drawing/2014/main" id="{51DAF92D-F6AC-AAF1-0D2D-F2A865D2D342}"/>
              </a:ext>
              <a:ext uri="{C183D7F6-B498-43B3-948B-1728B52AA6E4}">
                <adec:decorative xmlns:adec="http://schemas.microsoft.com/office/drawing/2017/decorative" val="1"/>
              </a:ext>
            </a:extLst>
          </p:cNvPr>
          <p:cNvSpPr txBox="1"/>
          <p:nvPr/>
        </p:nvSpPr>
        <p:spPr>
          <a:xfrm>
            <a:off x="9226933" y="4016477"/>
            <a:ext cx="268145" cy="604684"/>
          </a:xfrm>
          <a:prstGeom prst="rect">
            <a:avLst/>
          </a:prstGeom>
          <a:noFill/>
        </p:spPr>
        <p:txBody>
          <a:bodyPr wrap="non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D</a:t>
            </a:r>
          </a:p>
        </p:txBody>
      </p:sp>
      <p:sp>
        <p:nvSpPr>
          <p:cNvPr id="2" name="Slide Number Placeholder 1">
            <a:extLst>
              <a:ext uri="{FF2B5EF4-FFF2-40B4-BE49-F238E27FC236}">
                <a16:creationId xmlns:a16="http://schemas.microsoft.com/office/drawing/2014/main" id="{B6BF3C06-5F14-F580-9AE2-0B4A0FEE0EFF}"/>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52</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50268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2DCA0-9211-3EF4-2E5D-5255BE7DE5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426F56D-9C4E-267E-B070-3D94FA82541C}"/>
              </a:ext>
            </a:extLst>
          </p:cNvPr>
          <p:cNvSpPr>
            <a:spLocks noGrp="1"/>
          </p:cNvSpPr>
          <p:nvPr>
            <p:ph type="title"/>
          </p:nvPr>
        </p:nvSpPr>
        <p:spPr/>
        <p:txBody>
          <a:bodyPr anchor="ctr">
            <a:noAutofit/>
          </a:bodyPr>
          <a:lstStyle/>
          <a:p>
            <a:r>
              <a:rPr lang="en-AU" dirty="0"/>
              <a:t>Science and technology – unit 1 spotlight (3)</a:t>
            </a:r>
          </a:p>
        </p:txBody>
      </p:sp>
      <p:sp>
        <p:nvSpPr>
          <p:cNvPr id="2" name="Slide Number Placeholder 1">
            <a:extLst>
              <a:ext uri="{FF2B5EF4-FFF2-40B4-BE49-F238E27FC236}">
                <a16:creationId xmlns:a16="http://schemas.microsoft.com/office/drawing/2014/main" id="{8639C29D-8E71-FBB5-2CEE-177CBE8E9A22}"/>
              </a:ext>
              <a:ext uri="{C183D7F6-B498-43B3-948B-1728B52AA6E4}">
                <adec:decorative xmlns:adec="http://schemas.microsoft.com/office/drawing/2017/decorative" val="1"/>
              </a:ext>
            </a:extLst>
          </p:cNvPr>
          <p:cNvSpPr>
            <a:spLocks noGrp="1"/>
          </p:cNvSpPr>
          <p:nvPr>
            <p:ph type="sldNum" sz="quarter" idx="10"/>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11" name="Text Placeholder 4">
            <a:extLst>
              <a:ext uri="{FF2B5EF4-FFF2-40B4-BE49-F238E27FC236}">
                <a16:creationId xmlns:a16="http://schemas.microsoft.com/office/drawing/2014/main" id="{FDAFEE58-3442-5AE0-CFC9-C73491522E1F}"/>
              </a:ext>
            </a:extLst>
          </p:cNvPr>
          <p:cNvSpPr>
            <a:spLocks noGrp="1"/>
          </p:cNvSpPr>
          <p:nvPr>
            <p:ph type="body" sz="quarter" idx="18"/>
          </p:nvPr>
        </p:nvSpPr>
        <p:spPr/>
        <p:txBody>
          <a:bodyPr/>
          <a:lstStyle/>
          <a:p>
            <a:r>
              <a:rPr lang="en-US"/>
              <a:t>Aboriginal Peoples use Knowledges of the life cycles of plants and animals</a:t>
            </a:r>
          </a:p>
        </p:txBody>
      </p:sp>
      <p:pic>
        <p:nvPicPr>
          <p:cNvPr id="7" name="Picture 6">
            <a:extLst>
              <a:ext uri="{FF2B5EF4-FFF2-40B4-BE49-F238E27FC236}">
                <a16:creationId xmlns:a16="http://schemas.microsoft.com/office/drawing/2014/main" id="{1CF7B9EE-B7E0-813C-F52C-64CD8D7A3DF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712404"/>
            <a:ext cx="5553593" cy="4215682"/>
          </a:xfrm>
          <a:prstGeom prst="rect">
            <a:avLst/>
          </a:prstGeom>
          <a:ln>
            <a:no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53FD0F6E-7C88-6CFC-423D-B37B9EF48BB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719586"/>
            <a:ext cx="5784901" cy="420849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3385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6B183-D5A4-6A3A-442D-CCF7678FB19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6BD802D-3774-144F-A15F-305C57D70533}"/>
              </a:ext>
            </a:extLst>
          </p:cNvPr>
          <p:cNvSpPr>
            <a:spLocks noGrp="1"/>
          </p:cNvSpPr>
          <p:nvPr>
            <p:ph type="title"/>
          </p:nvPr>
        </p:nvSpPr>
        <p:spPr>
          <a:xfrm>
            <a:off x="359999" y="360000"/>
            <a:ext cx="10561285" cy="545601"/>
          </a:xfrm>
        </p:spPr>
        <p:txBody>
          <a:bodyPr anchor="t">
            <a:noAutofit/>
          </a:bodyPr>
          <a:lstStyle/>
          <a:p>
            <a:r>
              <a:rPr lang="en-AU" dirty="0"/>
              <a:t>Science and technology – unit 1 misconceptions</a:t>
            </a:r>
          </a:p>
        </p:txBody>
      </p:sp>
      <p:sp>
        <p:nvSpPr>
          <p:cNvPr id="3" name="Slide Number Placeholder 2">
            <a:extLst>
              <a:ext uri="{FF2B5EF4-FFF2-40B4-BE49-F238E27FC236}">
                <a16:creationId xmlns:a16="http://schemas.microsoft.com/office/drawing/2014/main" id="{FA85E31F-6D1D-84F6-5EEB-1830BB8B55E4}"/>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54</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9" name="Text Placeholder 8">
            <a:extLst>
              <a:ext uri="{FF2B5EF4-FFF2-40B4-BE49-F238E27FC236}">
                <a16:creationId xmlns:a16="http://schemas.microsoft.com/office/drawing/2014/main" id="{17C0A7DE-5E18-CEEF-E72B-E46AF61064B1}"/>
              </a:ext>
            </a:extLst>
          </p:cNvPr>
          <p:cNvSpPr>
            <a:spLocks noGrp="1"/>
          </p:cNvSpPr>
          <p:nvPr>
            <p:ph type="body" sz="quarter" idx="18"/>
          </p:nvPr>
        </p:nvSpPr>
        <p:spPr/>
        <p:txBody>
          <a:bodyPr anchor="b">
            <a:noAutofit/>
          </a:bodyPr>
          <a:lstStyle/>
          <a:p>
            <a:pPr>
              <a:lnSpc>
                <a:spcPct val="140000"/>
              </a:lnSpc>
            </a:pPr>
            <a:r>
              <a:rPr lang="en-AU"/>
              <a:t>Common student misconceptions addressed</a:t>
            </a:r>
          </a:p>
        </p:txBody>
      </p:sp>
      <p:pic>
        <p:nvPicPr>
          <p:cNvPr id="2" name="Picture 1">
            <a:extLst>
              <a:ext uri="{FF2B5EF4-FFF2-40B4-BE49-F238E27FC236}">
                <a16:creationId xmlns:a16="http://schemas.microsoft.com/office/drawing/2014/main" id="{61FF1BF7-087A-35D9-9D7B-9CD175DD0EA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777585"/>
            <a:ext cx="5431699" cy="4059258"/>
          </a:xfrm>
          <a:prstGeom prst="rect">
            <a:avLst/>
          </a:prstGeom>
          <a:ln>
            <a:no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2C1428E-C8FE-AEF6-099D-B4DD904DAA6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t="7921"/>
          <a:stretch>
            <a:fillRect/>
          </a:stretch>
        </p:blipFill>
        <p:spPr>
          <a:xfrm rot="-5400000">
            <a:off x="6973921" y="966763"/>
            <a:ext cx="4059257" cy="568090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329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2829C-AA4F-BE26-AC9A-2980D3AE746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C1460E4-4AFF-F509-14D1-9C871796A102}"/>
              </a:ext>
            </a:extLst>
          </p:cNvPr>
          <p:cNvSpPr>
            <a:spLocks noGrp="1"/>
          </p:cNvSpPr>
          <p:nvPr>
            <p:ph type="ctrTitle"/>
          </p:nvPr>
        </p:nvSpPr>
        <p:spPr/>
        <p:txBody>
          <a:bodyPr/>
          <a:lstStyle/>
          <a:p>
            <a:r>
              <a:rPr lang="en-AU" dirty="0"/>
              <a:t>Science and technology – unit 5</a:t>
            </a:r>
          </a:p>
        </p:txBody>
      </p:sp>
      <p:sp>
        <p:nvSpPr>
          <p:cNvPr id="3" name="Text Placeholder 9">
            <a:extLst>
              <a:ext uri="{FF2B5EF4-FFF2-40B4-BE49-F238E27FC236}">
                <a16:creationId xmlns:a16="http://schemas.microsoft.com/office/drawing/2014/main" id="{9FB94601-0970-6DB8-88CA-9DF571E18D74}"/>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dirty="0"/>
              <a:t> Unit 5</a:t>
            </a:r>
          </a:p>
        </p:txBody>
      </p:sp>
      <p:sp>
        <p:nvSpPr>
          <p:cNvPr id="2" name="Footer Placeholder 1">
            <a:extLst>
              <a:ext uri="{FF2B5EF4-FFF2-40B4-BE49-F238E27FC236}">
                <a16:creationId xmlns:a16="http://schemas.microsoft.com/office/drawing/2014/main" id="{11E080C3-E5DD-BA29-48F5-3CDF9F445F09}"/>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220340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2B2DB-A05A-7969-3D69-11BF4F0CF1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EB9284E-2D69-F7FC-E911-FC7AF6689317}"/>
              </a:ext>
            </a:extLst>
          </p:cNvPr>
          <p:cNvSpPr>
            <a:spLocks noGrp="1"/>
          </p:cNvSpPr>
          <p:nvPr>
            <p:ph type="title"/>
          </p:nvPr>
        </p:nvSpPr>
        <p:spPr/>
        <p:txBody>
          <a:bodyPr/>
          <a:lstStyle/>
          <a:p>
            <a:r>
              <a:rPr lang="en-AU" dirty="0"/>
              <a:t>Science and technology – unit 5 overview</a:t>
            </a:r>
          </a:p>
        </p:txBody>
      </p:sp>
      <p:sp>
        <p:nvSpPr>
          <p:cNvPr id="7" name="TextBox 6">
            <a:extLst>
              <a:ext uri="{FF2B5EF4-FFF2-40B4-BE49-F238E27FC236}">
                <a16:creationId xmlns:a16="http://schemas.microsoft.com/office/drawing/2014/main" id="{5C21D254-539B-B4C8-DFED-697BF87D008C}"/>
              </a:ext>
            </a:extLst>
          </p:cNvPr>
          <p:cNvSpPr txBox="1"/>
          <p:nvPr/>
        </p:nvSpPr>
        <p:spPr>
          <a:xfrm>
            <a:off x="360000" y="1547970"/>
            <a:ext cx="7178484" cy="4719690"/>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This unit explores:</a:t>
            </a:r>
            <a:endPar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342900" marR="0" lvl="0" indent="-342900" algn="l" defTabSz="609585" rtl="0" eaLnBrk="1" fontAlgn="auto" latinLnBrk="0" hangingPunct="1">
              <a:lnSpc>
                <a:spcPct val="150000"/>
              </a:lnSpc>
              <a:spcBef>
                <a:spcPts val="1200"/>
              </a:spcBef>
              <a:spcAft>
                <a:spcPts val="600"/>
              </a:spcAft>
              <a:buClrTx/>
              <a:buSzTx/>
              <a:buFont typeface="Symbol" panose="05050102010706020507" pitchFamily="18" charset="2"/>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Aptos" panose="020B0004020202020204" pitchFamily="34" charset="0"/>
                <a:cs typeface="+mn-cs"/>
              </a:rPr>
              <a:t>that sound can travel through air, water and some solids and is affected by those materials</a:t>
            </a:r>
          </a:p>
          <a:p>
            <a:pPr marL="342900" marR="0" lvl="0" indent="-342900" algn="l" defTabSz="609585" rtl="0" eaLnBrk="1" fontAlgn="auto" latinLnBrk="0" hangingPunct="1">
              <a:lnSpc>
                <a:spcPct val="150000"/>
              </a:lnSpc>
              <a:spcBef>
                <a:spcPts val="1200"/>
              </a:spcBef>
              <a:spcAft>
                <a:spcPts val="600"/>
              </a:spcAft>
              <a:buClrTx/>
              <a:buSzTx/>
              <a:buFont typeface="Symbol" panose="05050102010706020507" pitchFamily="18" charset="2"/>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Aptos" panose="020B0004020202020204" pitchFamily="34" charset="0"/>
                <a:cs typeface="+mn-cs"/>
              </a:rPr>
              <a:t>that sound is created and carried by vibrations </a:t>
            </a:r>
          </a:p>
          <a:p>
            <a:pPr marL="342900" marR="0" lvl="0" indent="-342900" algn="l" defTabSz="609585" rtl="0" eaLnBrk="1" fontAlgn="auto" latinLnBrk="0" hangingPunct="1">
              <a:lnSpc>
                <a:spcPct val="150000"/>
              </a:lnSpc>
              <a:spcBef>
                <a:spcPts val="1200"/>
              </a:spcBef>
              <a:spcAft>
                <a:spcPts val="600"/>
              </a:spcAft>
              <a:buClrTx/>
              <a:buSzTx/>
              <a:buFont typeface="Symbol" panose="05050102010706020507" pitchFamily="18" charset="2"/>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Aptos" panose="020B0004020202020204" pitchFamily="34" charset="0"/>
                <a:cs typeface="+mn-cs"/>
              </a:rPr>
              <a:t>the use of digital devices to capture sound</a:t>
            </a:r>
          </a:p>
          <a:p>
            <a:pPr marL="342900" marR="0" lvl="0" indent="-342900" algn="l" defTabSz="609585" rtl="0" eaLnBrk="1" fontAlgn="auto" latinLnBrk="0" hangingPunct="1">
              <a:lnSpc>
                <a:spcPct val="150000"/>
              </a:lnSpc>
              <a:spcBef>
                <a:spcPts val="1200"/>
              </a:spcBef>
              <a:spcAft>
                <a:spcPts val="600"/>
              </a:spcAft>
              <a:buClrTx/>
              <a:buSzTx/>
              <a:buFont typeface="Symbol" panose="05050102010706020507" pitchFamily="18" charset="2"/>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Aptos" panose="020B0004020202020204" pitchFamily="34" charset="0"/>
                <a:cs typeface="+mn-cs"/>
              </a:rPr>
              <a:t>making instruments that produce sound by striking, shaking, blowing and plucking</a:t>
            </a:r>
          </a:p>
          <a:p>
            <a:pPr marL="342900" marR="0" lvl="0" indent="-342900" algn="l" defTabSz="609585" rtl="0" eaLnBrk="1" fontAlgn="auto" latinLnBrk="0" hangingPunct="1">
              <a:lnSpc>
                <a:spcPct val="150000"/>
              </a:lnSpc>
              <a:spcBef>
                <a:spcPts val="1200"/>
              </a:spcBef>
              <a:spcAft>
                <a:spcPts val="600"/>
              </a:spcAft>
              <a:buClrTx/>
              <a:buSzTx/>
              <a:buFont typeface="Symbol" panose="05050102010706020507" pitchFamily="18" charset="2"/>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Aptos" panose="020B0004020202020204" pitchFamily="34" charset="0"/>
                <a:cs typeface="+mn-cs"/>
              </a:rPr>
              <a:t>how instruments are designed by Aboriginal and/or Torres Strait Islander Peoples using natural materials.</a:t>
            </a:r>
          </a:p>
        </p:txBody>
      </p:sp>
      <p:pic>
        <p:nvPicPr>
          <p:cNvPr id="10" name="Picture 9">
            <a:extLst>
              <a:ext uri="{FF2B5EF4-FFF2-40B4-BE49-F238E27FC236}">
                <a16:creationId xmlns:a16="http://schemas.microsoft.com/office/drawing/2014/main" id="{7022E40E-B49E-7ABE-E599-359F753556E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5699" y="1749634"/>
            <a:ext cx="3061727" cy="2131961"/>
          </a:xfrm>
          <a:prstGeom prst="rect">
            <a:avLst/>
          </a:prstGeom>
          <a:ln>
            <a:noFill/>
          </a:ln>
          <a:effectLst>
            <a:outerShdw blurRad="50800" dist="38100" dir="2700000" algn="tl" rotWithShape="0">
              <a:prstClr val="black">
                <a:alpha val="40000"/>
              </a:prstClr>
            </a:outerShdw>
          </a:effectLst>
        </p:spPr>
      </p:pic>
      <p:pic>
        <p:nvPicPr>
          <p:cNvPr id="12" name="Picture 11" descr="A string tied to cups">
            <a:extLst>
              <a:ext uri="{FF2B5EF4-FFF2-40B4-BE49-F238E27FC236}">
                <a16:creationId xmlns:a16="http://schemas.microsoft.com/office/drawing/2014/main" id="{AB7B972D-B123-0D58-23E2-B76CF2C4371E}"/>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7885699" y="4028074"/>
            <a:ext cx="3061727" cy="2049443"/>
          </a:xfrm>
          <a:prstGeom prst="rect">
            <a:avLst/>
          </a:prstGeom>
          <a:ln>
            <a:no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B3D21FD6-1EF4-AA7E-D249-843792057891}"/>
              </a:ext>
            </a:extLst>
          </p:cNvPr>
          <p:cNvSpPr txBox="1"/>
          <p:nvPr/>
        </p:nvSpPr>
        <p:spPr>
          <a:xfrm>
            <a:off x="7885699" y="6454605"/>
            <a:ext cx="3427239" cy="138499"/>
          </a:xfrm>
          <a:prstGeom prst="rect">
            <a:avLst/>
          </a:prstGeom>
          <a:noFill/>
        </p:spPr>
        <p:txBody>
          <a:bodyPr wrap="square" lIns="0" tIns="0" rIns="0" bIns="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hlinkClick r:id="rId5" tooltip="http://holamormon3.blogspot.com/"/>
              </a:rPr>
              <a:t>This Photo</a:t>
            </a: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 by Unknown Author is licensed under </a:t>
            </a: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hlinkClick r:id="rId6" tooltip="https://creativecommons.org/licenses/by-nc/3.0/"/>
              </a:rPr>
              <a:t>CC BY-NC</a:t>
            </a:r>
            <a:endPar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2" name="Slide Number Placeholder 1">
            <a:extLst>
              <a:ext uri="{FF2B5EF4-FFF2-40B4-BE49-F238E27FC236}">
                <a16:creationId xmlns:a16="http://schemas.microsoft.com/office/drawing/2014/main" id="{3684B7F4-BE7E-ECB4-BF69-61A7C0255EEB}"/>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95054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7E626-EB47-6D68-CD08-2B0F18B8B95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98CA990-2BEF-29F8-4981-65F652591C27}"/>
              </a:ext>
            </a:extLst>
          </p:cNvPr>
          <p:cNvSpPr>
            <a:spLocks noGrp="1"/>
          </p:cNvSpPr>
          <p:nvPr>
            <p:ph type="title"/>
          </p:nvPr>
        </p:nvSpPr>
        <p:spPr>
          <a:xfrm>
            <a:off x="360000" y="360001"/>
            <a:ext cx="10854100" cy="548704"/>
          </a:xfrm>
        </p:spPr>
        <p:txBody>
          <a:bodyPr/>
          <a:lstStyle/>
          <a:p>
            <a:r>
              <a:rPr lang="en-AU" spc="-50" dirty="0"/>
              <a:t>Science and technology </a:t>
            </a:r>
            <a:r>
              <a:rPr lang="en-AU" dirty="0"/>
              <a:t>– unit 5 </a:t>
            </a:r>
            <a:r>
              <a:rPr lang="en-AU" spc="-50" dirty="0"/>
              <a:t>syllabus outcomes</a:t>
            </a:r>
            <a:endParaRPr lang="en-AU" dirty="0"/>
          </a:p>
        </p:txBody>
      </p:sp>
      <p:sp>
        <p:nvSpPr>
          <p:cNvPr id="11" name="Text Placeholder 10">
            <a:extLst>
              <a:ext uri="{FF2B5EF4-FFF2-40B4-BE49-F238E27FC236}">
                <a16:creationId xmlns:a16="http://schemas.microsoft.com/office/drawing/2014/main" id="{545305FA-97EB-2953-34BF-58D2A1D9F99A}"/>
              </a:ext>
            </a:extLst>
          </p:cNvPr>
          <p:cNvSpPr>
            <a:spLocks noGrp="1"/>
          </p:cNvSpPr>
          <p:nvPr>
            <p:ph type="body" sz="quarter" idx="19"/>
          </p:nvPr>
        </p:nvSpPr>
        <p:spPr>
          <a:xfrm>
            <a:off x="360000" y="2021823"/>
            <a:ext cx="11484000" cy="3888835"/>
          </a:xfrm>
        </p:spPr>
        <p:txBody>
          <a:bodyPr/>
          <a:lstStyle/>
          <a:p>
            <a:pPr lvl="0" defTabSz="609585">
              <a:defRPr/>
            </a:pPr>
            <a:r>
              <a:rPr lang="en-AU" sz="1800" b="1" dirty="0">
                <a:solidFill>
                  <a:srgbClr val="242424"/>
                </a:solidFill>
                <a:cs typeface="Segoe UI"/>
              </a:rPr>
              <a:t>Focus area:  </a:t>
            </a:r>
            <a:r>
              <a:rPr lang="en-GB" sz="1800" b="1" dirty="0">
                <a:solidFill>
                  <a:srgbClr val="22272B"/>
                </a:solidFill>
              </a:rPr>
              <a:t>Investigations of change provide knowledge and understanding</a:t>
            </a:r>
            <a:endParaRPr lang="en-AU" sz="1800" b="1" dirty="0">
              <a:solidFill>
                <a:srgbClr val="242424"/>
              </a:solidFill>
              <a:cs typeface="Segoe UI"/>
            </a:endParaRPr>
          </a:p>
          <a:p>
            <a:pPr lvl="0" defTabSz="609585">
              <a:defRPr/>
            </a:pPr>
            <a:r>
              <a:rPr lang="en-AU" sz="1800" b="1" dirty="0">
                <a:solidFill>
                  <a:srgbClr val="242424"/>
                </a:solidFill>
                <a:cs typeface="Segoe UI"/>
              </a:rPr>
              <a:t>ST1-SCI-01</a:t>
            </a:r>
            <a:r>
              <a:rPr lang="en-AU" sz="1800" dirty="0">
                <a:solidFill>
                  <a:srgbClr val="242424"/>
                </a:solidFill>
                <a:cs typeface="Segoe UI"/>
              </a:rPr>
              <a:t> measures and describes changes in living things, materials, movement, Earth and the sky</a:t>
            </a:r>
            <a:endParaRPr lang="en-AU" sz="1800" dirty="0">
              <a:solidFill>
                <a:srgbClr val="22272B"/>
              </a:solidFill>
              <a:cs typeface="Segoe UI"/>
            </a:endParaRPr>
          </a:p>
          <a:p>
            <a:pPr lvl="0" defTabSz="609585">
              <a:defRPr/>
            </a:pPr>
            <a:r>
              <a:rPr lang="en-AU" sz="1800" b="1" dirty="0">
                <a:solidFill>
                  <a:srgbClr val="242424"/>
                </a:solidFill>
                <a:cs typeface="Segoe UI"/>
              </a:rPr>
              <a:t>ST1-PQU-01 </a:t>
            </a:r>
            <a:r>
              <a:rPr lang="en-GB" sz="1800" dirty="0">
                <a:solidFill>
                  <a:srgbClr val="22272B"/>
                </a:solidFill>
                <a:ea typeface="MS Mincho"/>
                <a:cs typeface="Arial"/>
              </a:rPr>
              <a:t>poses questions based on observations and information to investigate cause and effect</a:t>
            </a:r>
            <a:endParaRPr lang="en-AU" sz="1800" dirty="0">
              <a:solidFill>
                <a:srgbClr val="242424"/>
              </a:solidFill>
              <a:ea typeface="MS Mincho"/>
              <a:cs typeface="Segoe UI"/>
            </a:endParaRPr>
          </a:p>
          <a:p>
            <a:pPr lvl="0" defTabSz="609585">
              <a:defRPr/>
            </a:pPr>
            <a:r>
              <a:rPr lang="en-AU" sz="1800" b="1" dirty="0">
                <a:solidFill>
                  <a:srgbClr val="242424"/>
                </a:solidFill>
                <a:cs typeface="Segoe UI"/>
              </a:rPr>
              <a:t>ST1-DAT-01</a:t>
            </a:r>
            <a:r>
              <a:rPr lang="en-AU" sz="1800" dirty="0">
                <a:solidFill>
                  <a:srgbClr val="242424"/>
                </a:solidFill>
                <a:cs typeface="Segoe UI"/>
              </a:rPr>
              <a:t> interprets data to support explanations and arguments</a:t>
            </a:r>
          </a:p>
          <a:p>
            <a:pPr lvl="0" defTabSz="609585">
              <a:defRPr/>
            </a:pPr>
            <a:r>
              <a:rPr lang="en-AU" sz="1800" dirty="0">
                <a:solidFill>
                  <a:srgbClr val="22272B"/>
                </a:solidFill>
                <a:cs typeface="Segoe UI"/>
              </a:rPr>
              <a:t>​</a:t>
            </a:r>
            <a:r>
              <a:rPr lang="en-AU" sz="1800" b="1" dirty="0">
                <a:solidFill>
                  <a:srgbClr val="22272B"/>
                </a:solidFill>
                <a:cs typeface="Segoe UI"/>
              </a:rPr>
              <a:t>Focus area: Design and digital solutions are created through knowledge and understanding</a:t>
            </a:r>
            <a:endParaRPr lang="en-US" sz="1800" dirty="0">
              <a:solidFill>
                <a:srgbClr val="22272B"/>
              </a:solidFill>
            </a:endParaRPr>
          </a:p>
          <a:p>
            <a:pPr lvl="0" defTabSz="609585">
              <a:defRPr/>
            </a:pPr>
            <a:r>
              <a:rPr lang="en-AU" sz="1800" b="1" dirty="0">
                <a:solidFill>
                  <a:srgbClr val="22272B"/>
                </a:solidFill>
                <a:cs typeface="Segoe UI"/>
              </a:rPr>
              <a:t>ST1-DDT-01</a:t>
            </a:r>
            <a:r>
              <a:rPr lang="en-AU" sz="1800" dirty="0">
                <a:solidFill>
                  <a:srgbClr val="22272B"/>
                </a:solidFill>
                <a:cs typeface="Segoe UI"/>
              </a:rPr>
              <a:t> uses technologies and materials to design and make products to address user needs or opportunities</a:t>
            </a:r>
          </a:p>
        </p:txBody>
      </p:sp>
      <p:sp>
        <p:nvSpPr>
          <p:cNvPr id="3" name="Slide Number Placeholder 2">
            <a:extLst>
              <a:ext uri="{FF2B5EF4-FFF2-40B4-BE49-F238E27FC236}">
                <a16:creationId xmlns:a16="http://schemas.microsoft.com/office/drawing/2014/main" id="{8EFCF26F-398C-F103-7FFC-2222259E360E}"/>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40683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1226C-4A6B-F24D-D0BA-43E44B84E41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6FCBA96-39E7-3041-6249-DA397508F1D6}"/>
              </a:ext>
            </a:extLst>
          </p:cNvPr>
          <p:cNvSpPr>
            <a:spLocks noGrp="1"/>
          </p:cNvSpPr>
          <p:nvPr>
            <p:ph type="title"/>
          </p:nvPr>
        </p:nvSpPr>
        <p:spPr>
          <a:xfrm>
            <a:off x="360000" y="360001"/>
            <a:ext cx="10981100" cy="548704"/>
          </a:xfrm>
        </p:spPr>
        <p:txBody>
          <a:bodyPr/>
          <a:lstStyle/>
          <a:p>
            <a:r>
              <a:rPr lang="en-AU" spc="-50" dirty="0"/>
              <a:t>Science and technology </a:t>
            </a:r>
            <a:r>
              <a:rPr lang="en-AU" dirty="0"/>
              <a:t>– unit 5 </a:t>
            </a:r>
            <a:r>
              <a:rPr lang="en-AU" spc="-50" dirty="0"/>
              <a:t>syllabus content (1)</a:t>
            </a:r>
          </a:p>
        </p:txBody>
      </p:sp>
      <p:sp>
        <p:nvSpPr>
          <p:cNvPr id="11" name="Text Placeholder 10">
            <a:extLst>
              <a:ext uri="{FF2B5EF4-FFF2-40B4-BE49-F238E27FC236}">
                <a16:creationId xmlns:a16="http://schemas.microsoft.com/office/drawing/2014/main" id="{34A8A878-C741-71CD-C690-B6DBC05727B3}"/>
              </a:ext>
            </a:extLst>
          </p:cNvPr>
          <p:cNvSpPr>
            <a:spLocks noGrp="1"/>
          </p:cNvSpPr>
          <p:nvPr>
            <p:ph type="body" sz="quarter" idx="19"/>
          </p:nvPr>
        </p:nvSpPr>
        <p:spPr>
          <a:xfrm>
            <a:off x="360000" y="1987901"/>
            <a:ext cx="10981100" cy="4366098"/>
          </a:xfrm>
        </p:spPr>
        <p:txBody>
          <a:bodyPr/>
          <a:lstStyle/>
          <a:p>
            <a:r>
              <a:rPr lang="en-AU" b="1" dirty="0"/>
              <a:t>Content Group: Light and sound interact with materials in different ways</a:t>
            </a:r>
            <a:endParaRPr lang="en-US" dirty="0"/>
          </a:p>
          <a:p>
            <a:pPr marL="285750" indent="-285750">
              <a:buFont typeface="Arial" panose="020B0604020202020204" pitchFamily="34" charset="0"/>
              <a:buChar char="•"/>
            </a:pPr>
            <a:r>
              <a:rPr lang="en-AU" dirty="0"/>
              <a:t>Recognise that light and </a:t>
            </a:r>
            <a:r>
              <a:rPr lang="en-AU" b="1" dirty="0"/>
              <a:t>sound</a:t>
            </a:r>
            <a:r>
              <a:rPr lang="en-AU" dirty="0"/>
              <a:t> can travel through air, water and some solids and are affected by those materials</a:t>
            </a:r>
          </a:p>
          <a:p>
            <a:pPr marL="285750" indent="-285750">
              <a:buFont typeface="Arial" panose="020B0604020202020204" pitchFamily="34" charset="0"/>
              <a:buChar char="•"/>
            </a:pPr>
            <a:r>
              <a:rPr lang="en-AU" dirty="0"/>
              <a:t>Recognise that sound is created and carried by vibrations</a:t>
            </a:r>
          </a:p>
          <a:p>
            <a:pPr marL="285750" indent="-285750">
              <a:buFont typeface="Arial" panose="020B0604020202020204" pitchFamily="34" charset="0"/>
              <a:buChar char="•"/>
            </a:pPr>
            <a:r>
              <a:rPr lang="en-AU" dirty="0"/>
              <a:t>Observe how Aboriginal and/or Torres Strait Islander Peoples use a range of materials and cations to create sound for specific purposes</a:t>
            </a:r>
          </a:p>
          <a:p>
            <a:pPr marL="285750" indent="-285750">
              <a:buFont typeface="Arial" panose="020B0604020202020204" pitchFamily="34" charset="0"/>
              <a:buChar char="•"/>
            </a:pPr>
            <a:r>
              <a:rPr lang="en-AU" dirty="0"/>
              <a:t>Test how different materials and actions affect the volume and pitch of sound </a:t>
            </a:r>
          </a:p>
        </p:txBody>
      </p:sp>
      <p:sp>
        <p:nvSpPr>
          <p:cNvPr id="3" name="Slide Number Placeholder 2">
            <a:extLst>
              <a:ext uri="{FF2B5EF4-FFF2-40B4-BE49-F238E27FC236}">
                <a16:creationId xmlns:a16="http://schemas.microsoft.com/office/drawing/2014/main" id="{1734B684-DC7F-1577-62A8-EEE59E27B87D}"/>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49784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6BE79-02A7-D6BA-6976-7CCC0D8522B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BF24D97-5C6C-41F3-6BAB-8E2AE62545C0}"/>
              </a:ext>
            </a:extLst>
          </p:cNvPr>
          <p:cNvSpPr>
            <a:spLocks noGrp="1"/>
          </p:cNvSpPr>
          <p:nvPr>
            <p:ph type="title"/>
          </p:nvPr>
        </p:nvSpPr>
        <p:spPr>
          <a:xfrm>
            <a:off x="360000" y="360001"/>
            <a:ext cx="10981100" cy="548704"/>
          </a:xfrm>
        </p:spPr>
        <p:txBody>
          <a:bodyPr/>
          <a:lstStyle/>
          <a:p>
            <a:r>
              <a:rPr lang="en-AU" spc="-50" dirty="0"/>
              <a:t>Science and technology </a:t>
            </a:r>
            <a:r>
              <a:rPr lang="en-AU" dirty="0"/>
              <a:t>– unit 5 </a:t>
            </a:r>
            <a:r>
              <a:rPr lang="en-AU" spc="-50" dirty="0"/>
              <a:t>syllabus content (2)</a:t>
            </a:r>
          </a:p>
        </p:txBody>
      </p:sp>
      <p:sp>
        <p:nvSpPr>
          <p:cNvPr id="11" name="Text Placeholder 10">
            <a:extLst>
              <a:ext uri="{FF2B5EF4-FFF2-40B4-BE49-F238E27FC236}">
                <a16:creationId xmlns:a16="http://schemas.microsoft.com/office/drawing/2014/main" id="{CF7C50E5-DA24-EE5C-E5D6-9DAD8D71E427}"/>
              </a:ext>
            </a:extLst>
          </p:cNvPr>
          <p:cNvSpPr>
            <a:spLocks noGrp="1"/>
          </p:cNvSpPr>
          <p:nvPr>
            <p:ph type="body" sz="quarter" idx="19"/>
          </p:nvPr>
        </p:nvSpPr>
        <p:spPr>
          <a:xfrm>
            <a:off x="360000" y="1987900"/>
            <a:ext cx="10981100" cy="4366099"/>
          </a:xfrm>
        </p:spPr>
        <p:txBody>
          <a:bodyPr/>
          <a:lstStyle/>
          <a:p>
            <a:pPr>
              <a:spcAft>
                <a:spcPts val="600"/>
              </a:spcAft>
            </a:pPr>
            <a:r>
              <a:rPr lang="en-AU" b="1" dirty="0"/>
              <a:t>Content group: A design process is used to define user needs and create solutions</a:t>
            </a:r>
            <a:endParaRPr lang="en-US" b="1" dirty="0"/>
          </a:p>
          <a:p>
            <a:pPr marL="285750" indent="-285750">
              <a:spcAft>
                <a:spcPts val="600"/>
              </a:spcAft>
              <a:buFont typeface="Arial" panose="020B0604020202020204" pitchFamily="34" charset="0"/>
              <a:buChar char="•"/>
            </a:pPr>
            <a:r>
              <a:rPr lang="en-AU" dirty="0"/>
              <a:t>Apply one or more steps of a design process to make a product</a:t>
            </a:r>
          </a:p>
          <a:p>
            <a:pPr marL="285750" indent="-285750">
              <a:spcAft>
                <a:spcPts val="600"/>
              </a:spcAft>
              <a:buFont typeface="Arial" panose="020B0604020202020204" pitchFamily="34" charset="0"/>
              <a:buChar char="•"/>
            </a:pPr>
            <a:r>
              <a:rPr lang="en-AU" dirty="0"/>
              <a:t>Describe the ways in which Aboriginal and/or Torres Strait Islander Peoples design using natural materials for specific purposes</a:t>
            </a:r>
          </a:p>
          <a:p>
            <a:pPr lvl="0" defTabSz="609585">
              <a:spcAft>
                <a:spcPts val="600"/>
              </a:spcAft>
              <a:defRPr/>
            </a:pPr>
            <a:r>
              <a:rPr lang="en-AU" b="1" dirty="0">
                <a:solidFill>
                  <a:srgbClr val="22272B"/>
                </a:solidFill>
                <a:cs typeface="Arial"/>
              </a:rPr>
              <a:t>Content group: Digital systems use inputs and algorithms to produce an output</a:t>
            </a:r>
            <a:r>
              <a:rPr lang="en-US" dirty="0">
                <a:solidFill>
                  <a:srgbClr val="22272B"/>
                </a:solidFill>
                <a:cs typeface="Arial"/>
              </a:rPr>
              <a:t>​</a:t>
            </a:r>
            <a:endParaRPr lang="en-US" dirty="0">
              <a:solidFill>
                <a:srgbClr val="22272B"/>
              </a:solidFill>
            </a:endParaRPr>
          </a:p>
          <a:p>
            <a:pPr marL="285750" lvl="0" indent="-285750" defTabSz="609585">
              <a:spcAft>
                <a:spcPts val="600"/>
              </a:spcAft>
              <a:buFont typeface="Arial" panose="020B0604020202020204" pitchFamily="34" charset="0"/>
              <a:buChar char="•"/>
              <a:defRPr/>
            </a:pPr>
            <a:r>
              <a:rPr lang="en-AU" dirty="0">
                <a:solidFill>
                  <a:srgbClr val="22272B"/>
                </a:solidFill>
                <a:cs typeface="Arial"/>
              </a:rPr>
              <a:t>Identify digital systems that can be used to collect personal data and how to protect personal information</a:t>
            </a:r>
            <a:r>
              <a:rPr lang="en-US" dirty="0">
                <a:solidFill>
                  <a:srgbClr val="22272B"/>
                </a:solidFill>
                <a:cs typeface="Arial"/>
              </a:rPr>
              <a:t>​</a:t>
            </a:r>
          </a:p>
          <a:p>
            <a:pPr marL="285750" lvl="0" indent="-285750" defTabSz="609585">
              <a:spcAft>
                <a:spcPts val="600"/>
              </a:spcAft>
              <a:buFont typeface="Arial" panose="020B0604020202020204" pitchFamily="34" charset="0"/>
              <a:buChar char="•"/>
              <a:defRPr/>
            </a:pPr>
            <a:r>
              <a:rPr lang="en-AU" dirty="0">
                <a:solidFill>
                  <a:srgbClr val="22272B"/>
                </a:solidFill>
                <a:cs typeface="Arial"/>
              </a:rPr>
              <a:t>Use the basic features of common digital tools to capture, save and retrieve data to communicate and collaborate following agreed rules​</a:t>
            </a:r>
          </a:p>
        </p:txBody>
      </p:sp>
      <p:sp>
        <p:nvSpPr>
          <p:cNvPr id="3" name="Slide Number Placeholder 2">
            <a:extLst>
              <a:ext uri="{FF2B5EF4-FFF2-40B4-BE49-F238E27FC236}">
                <a16:creationId xmlns:a16="http://schemas.microsoft.com/office/drawing/2014/main" id="{E92A92A1-FEB1-BA49-F061-A700A5D81160}"/>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0624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AF583B-3010-BDC8-EE46-DA06B2FCA6FE}"/>
              </a:ext>
            </a:extLst>
          </p:cNvPr>
          <p:cNvSpPr>
            <a:spLocks noGrp="1"/>
          </p:cNvSpPr>
          <p:nvPr>
            <p:ph type="ctrTitle"/>
          </p:nvPr>
        </p:nvSpPr>
        <p:spPr>
          <a:xfrm>
            <a:off x="540001" y="2256467"/>
            <a:ext cx="5770647" cy="2345065"/>
          </a:xfrm>
        </p:spPr>
        <p:txBody>
          <a:bodyPr/>
          <a:lstStyle/>
          <a:p>
            <a:r>
              <a:rPr lang="en-AU" sz="3600" dirty="0">
                <a:solidFill>
                  <a:srgbClr val="22272B"/>
                </a:solidFill>
              </a:rPr>
              <a:t>Common lesson structures across the four key learning areas </a:t>
            </a:r>
            <a:br>
              <a:rPr lang="en-AU" sz="3600" dirty="0"/>
            </a:br>
            <a:br>
              <a:rPr lang="en-AU" sz="3600" dirty="0"/>
            </a:br>
            <a:endParaRPr lang="en-AU" dirty="0"/>
          </a:p>
        </p:txBody>
      </p:sp>
      <p:sp>
        <p:nvSpPr>
          <p:cNvPr id="2" name="Footer Placeholder 1">
            <a:extLst>
              <a:ext uri="{FF2B5EF4-FFF2-40B4-BE49-F238E27FC236}">
                <a16:creationId xmlns:a16="http://schemas.microsoft.com/office/drawing/2014/main" id="{3EA97FD4-18F4-B9C0-B76D-B24E76EF8DDA}"/>
              </a:ext>
              <a:ext uri="{C183D7F6-B498-43B3-948B-1728B52AA6E4}">
                <adec:decorative xmlns:adec="http://schemas.microsoft.com/office/drawing/2017/decorative" val="0"/>
              </a:ext>
            </a:extLst>
          </p:cNvPr>
          <p:cNvSpPr>
            <a:spLocks noGrp="1"/>
          </p:cNvSpPr>
          <p:nvPr>
            <p:ph type="ftr" sz="quarter" idx="3"/>
          </p:nvPr>
        </p:nvSpPr>
        <p:spPr/>
        <p:txBody>
          <a:bodyPr/>
          <a:lstStyle/>
          <a:p>
            <a:r>
              <a:rPr lang="en-AU" dirty="0"/>
              <a:t>NSW Department of Education</a:t>
            </a:r>
          </a:p>
          <a:p>
            <a:endParaRPr lang="en-AU" dirty="0"/>
          </a:p>
        </p:txBody>
      </p:sp>
      <p:pic>
        <p:nvPicPr>
          <p:cNvPr id="7" name="Picture Placeholder 6">
            <a:extLst>
              <a:ext uri="{FF2B5EF4-FFF2-40B4-BE49-F238E27FC236}">
                <a16:creationId xmlns:a16="http://schemas.microsoft.com/office/drawing/2014/main" id="{4F094F47-90FB-3E92-F678-6EAD8CAF209D}"/>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56569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490FC-1078-05D0-C078-7C792DD9CC9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0443D2-8CBC-1286-3DFF-E52DF5099A71}"/>
              </a:ext>
            </a:extLst>
          </p:cNvPr>
          <p:cNvSpPr>
            <a:spLocks noGrp="1"/>
          </p:cNvSpPr>
          <p:nvPr>
            <p:ph type="title"/>
          </p:nvPr>
        </p:nvSpPr>
        <p:spPr>
          <a:xfrm>
            <a:off x="360000" y="360000"/>
            <a:ext cx="10080000" cy="545601"/>
          </a:xfrm>
        </p:spPr>
        <p:txBody>
          <a:bodyPr anchor="ctr">
            <a:noAutofit/>
          </a:bodyPr>
          <a:lstStyle/>
          <a:p>
            <a:r>
              <a:rPr lang="en-AU" spc="-50" dirty="0"/>
              <a:t>Science and technology </a:t>
            </a:r>
            <a:r>
              <a:rPr lang="en-AU" dirty="0"/>
              <a:t>– unit 5 spotlight (1)</a:t>
            </a:r>
          </a:p>
        </p:txBody>
      </p:sp>
      <p:sp>
        <p:nvSpPr>
          <p:cNvPr id="11" name="Text Placeholder 4">
            <a:extLst>
              <a:ext uri="{FF2B5EF4-FFF2-40B4-BE49-F238E27FC236}">
                <a16:creationId xmlns:a16="http://schemas.microsoft.com/office/drawing/2014/main" id="{6F3E1F77-8E25-15DD-B9F3-B42E5C117E69}"/>
              </a:ext>
            </a:extLst>
          </p:cNvPr>
          <p:cNvSpPr>
            <a:spLocks noGrp="1"/>
          </p:cNvSpPr>
          <p:nvPr>
            <p:ph type="body" sz="quarter" idx="18"/>
          </p:nvPr>
        </p:nvSpPr>
        <p:spPr>
          <a:xfrm>
            <a:off x="360000" y="982520"/>
            <a:ext cx="10080000" cy="310015"/>
          </a:xfrm>
        </p:spPr>
        <p:txBody>
          <a:bodyPr/>
          <a:lstStyle/>
          <a:p>
            <a:r>
              <a:rPr lang="en-US"/>
              <a:t>Sound audit</a:t>
            </a:r>
          </a:p>
        </p:txBody>
      </p:sp>
      <p:pic>
        <p:nvPicPr>
          <p:cNvPr id="7" name="Picture 6">
            <a:extLst>
              <a:ext uri="{FF2B5EF4-FFF2-40B4-BE49-F238E27FC236}">
                <a16:creationId xmlns:a16="http://schemas.microsoft.com/office/drawing/2014/main" id="{6C008547-209A-F9FC-B1F6-D9D02AB8810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099" y="1671484"/>
            <a:ext cx="5854360" cy="4063057"/>
          </a:xfrm>
          <a:prstGeom prst="rect">
            <a:avLst/>
          </a:prstGeom>
          <a:ln>
            <a:no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D2670432-A8A2-E551-6C71-5E29926C81B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6391050" y="1671484"/>
            <a:ext cx="5440949" cy="4080712"/>
          </a:xfrm>
          <a:prstGeom prst="rect">
            <a:avLst/>
          </a:prstGeom>
          <a:ln>
            <a:no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0DEB3CBB-5593-BE87-6317-B8D0952D5645}"/>
              </a:ext>
            </a:extLst>
          </p:cNvPr>
          <p:cNvSpPr txBox="1"/>
          <p:nvPr/>
        </p:nvSpPr>
        <p:spPr>
          <a:xfrm>
            <a:off x="6391051" y="6045472"/>
            <a:ext cx="5326028" cy="138499"/>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hlinkClick r:id="rId5" tooltip="https://www.flickr.com/photos/mikenan1/28699863336"/>
              </a:rPr>
              <a:t>This Photo</a:t>
            </a: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 by Unknown Author is licenced under </a:t>
            </a: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hlinkClick r:id="rId6" tooltip="https://creativecommons.org/licenses/by-nc-nd/3.0/"/>
              </a:rPr>
              <a:t>CC BY-NC-ND</a:t>
            </a:r>
            <a:endPar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2" name="Slide Number Placeholder 1">
            <a:extLst>
              <a:ext uri="{FF2B5EF4-FFF2-40B4-BE49-F238E27FC236}">
                <a16:creationId xmlns:a16="http://schemas.microsoft.com/office/drawing/2014/main" id="{0A335D73-5BBB-126B-0F62-E2509BA9013A}"/>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60</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1557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8362A-0542-FC7A-F480-9834B829B0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7BB393-3CF5-7F28-C3DC-9632523BBE91}"/>
              </a:ext>
            </a:extLst>
          </p:cNvPr>
          <p:cNvSpPr>
            <a:spLocks noGrp="1"/>
          </p:cNvSpPr>
          <p:nvPr>
            <p:ph type="title"/>
          </p:nvPr>
        </p:nvSpPr>
        <p:spPr>
          <a:xfrm>
            <a:off x="360000" y="360000"/>
            <a:ext cx="10080000" cy="545601"/>
          </a:xfrm>
        </p:spPr>
        <p:txBody>
          <a:bodyPr anchor="ctr">
            <a:normAutofit/>
          </a:bodyPr>
          <a:lstStyle/>
          <a:p>
            <a:r>
              <a:rPr lang="en-AU" spc="-50" dirty="0"/>
              <a:t>Science and technology </a:t>
            </a:r>
            <a:r>
              <a:rPr lang="en-AU" dirty="0"/>
              <a:t>– unit 5 spotlight (2)</a:t>
            </a:r>
          </a:p>
        </p:txBody>
      </p:sp>
      <p:sp>
        <p:nvSpPr>
          <p:cNvPr id="11" name="Text Placeholder 4">
            <a:extLst>
              <a:ext uri="{FF2B5EF4-FFF2-40B4-BE49-F238E27FC236}">
                <a16:creationId xmlns:a16="http://schemas.microsoft.com/office/drawing/2014/main" id="{C585D8D0-54AA-00A8-5B12-0445208096AC}"/>
              </a:ext>
            </a:extLst>
          </p:cNvPr>
          <p:cNvSpPr>
            <a:spLocks noGrp="1"/>
          </p:cNvSpPr>
          <p:nvPr>
            <p:ph type="body" sz="quarter" idx="18"/>
          </p:nvPr>
        </p:nvSpPr>
        <p:spPr>
          <a:xfrm>
            <a:off x="360000" y="982520"/>
            <a:ext cx="10080000" cy="310015"/>
          </a:xfrm>
        </p:spPr>
        <p:txBody>
          <a:bodyPr/>
          <a:lstStyle/>
          <a:p>
            <a:r>
              <a:rPr lang="en-US"/>
              <a:t>Designing and making an instrument</a:t>
            </a:r>
          </a:p>
        </p:txBody>
      </p:sp>
      <p:pic>
        <p:nvPicPr>
          <p:cNvPr id="4" name="Content Placeholder 6" descr="The elements of a design process are shown in a circular formation surrounding the element ‘Empathise by gathering user stories’. Starting at the top of the diagram and moving clockwise, the elements are ‘Define a need based on user needs’, ‘Research what you need to know’, ‘Generate ideas for possible solutions’, ‘Plan for production’, ‘Make a prototype or build solutions’, and ‘Test and evaluate’.">
            <a:extLst>
              <a:ext uri="{FF2B5EF4-FFF2-40B4-BE49-F238E27FC236}">
                <a16:creationId xmlns:a16="http://schemas.microsoft.com/office/drawing/2014/main" id="{6EA05218-EA6F-41E2-3414-9B09516D83B6}"/>
              </a:ext>
            </a:extLst>
          </p:cNvPr>
          <p:cNvPicPr>
            <a:picLocks noChangeAspect="1"/>
          </p:cNvPicPr>
          <p:nvPr/>
        </p:nvPicPr>
        <p:blipFill>
          <a:blip r:embed="rId3" cstate="screen">
            <a:extLst>
              <a:ext uri="{28A0092B-C50C-407E-A947-70E740481C1C}">
                <a14:useLocalDpi xmlns:a14="http://schemas.microsoft.com/office/drawing/2010/main"/>
              </a:ext>
            </a:extLst>
          </a:blip>
          <a:srcRect l="-63" r="-170"/>
          <a:stretch>
            <a:fillRect/>
          </a:stretch>
        </p:blipFill>
        <p:spPr>
          <a:xfrm>
            <a:off x="2069412" y="1552690"/>
            <a:ext cx="4778555" cy="4710968"/>
          </a:xfrm>
          <a:prstGeom prst="rect">
            <a:avLst/>
          </a:prstGeom>
          <a:ln>
            <a:noFill/>
          </a:ln>
        </p:spPr>
      </p:pic>
      <p:sp>
        <p:nvSpPr>
          <p:cNvPr id="7" name="TextBox 17">
            <a:extLst>
              <a:ext uri="{FF2B5EF4-FFF2-40B4-BE49-F238E27FC236}">
                <a16:creationId xmlns:a16="http://schemas.microsoft.com/office/drawing/2014/main" id="{4ED69772-18AD-36DE-0FF0-4CFD0E6EB689}"/>
              </a:ext>
            </a:extLst>
          </p:cNvPr>
          <p:cNvSpPr txBox="1"/>
          <p:nvPr/>
        </p:nvSpPr>
        <p:spPr>
          <a:xfrm>
            <a:off x="2927994" y="6375168"/>
            <a:ext cx="3061390" cy="230832"/>
          </a:xfrm>
          <a:prstGeom prst="rect">
            <a:avLst/>
          </a:prstGeom>
          <a:noFill/>
        </p:spPr>
        <p:txBody>
          <a:bodyPr wrap="square" lIns="91440" tIns="45720" rIns="91440" bIns="4572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Calibri"/>
                <a:cs typeface="Arial"/>
              </a:rPr>
              <a:t>image: © NSW Education Standards Authority (NESA) </a:t>
            </a:r>
          </a:p>
        </p:txBody>
      </p:sp>
      <p:pic>
        <p:nvPicPr>
          <p:cNvPr id="16" name="Picture 15">
            <a:extLst>
              <a:ext uri="{FF2B5EF4-FFF2-40B4-BE49-F238E27FC236}">
                <a16:creationId xmlns:a16="http://schemas.microsoft.com/office/drawing/2014/main" id="{54843E18-E803-58E1-DCC1-34046C954C3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8726" y="1533189"/>
            <a:ext cx="3472474" cy="1879172"/>
          </a:xfrm>
          <a:prstGeom prst="rect">
            <a:avLst/>
          </a:prstGeom>
          <a:ln>
            <a:no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975D3D5B-CA76-BC20-FA3B-23345357C7F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98727" y="3657400"/>
            <a:ext cx="3472473" cy="2453959"/>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323B53DF-9D9F-7C95-57C4-55D41AF793C2}"/>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61</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99014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BF658-F8FB-A990-C954-2767328EFE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282768-8E94-B03F-FDD5-B9872B7520FB}"/>
              </a:ext>
            </a:extLst>
          </p:cNvPr>
          <p:cNvSpPr>
            <a:spLocks noGrp="1"/>
          </p:cNvSpPr>
          <p:nvPr>
            <p:ph type="title"/>
          </p:nvPr>
        </p:nvSpPr>
        <p:spPr>
          <a:xfrm>
            <a:off x="360000" y="360000"/>
            <a:ext cx="10080000" cy="545601"/>
          </a:xfrm>
        </p:spPr>
        <p:txBody>
          <a:bodyPr anchor="ctr">
            <a:normAutofit/>
          </a:bodyPr>
          <a:lstStyle/>
          <a:p>
            <a:r>
              <a:rPr lang="en-AU" spc="-50" dirty="0"/>
              <a:t>Science and technology </a:t>
            </a:r>
            <a:r>
              <a:rPr lang="en-AU" dirty="0"/>
              <a:t>– unit 5 spotlight (3)</a:t>
            </a:r>
          </a:p>
        </p:txBody>
      </p:sp>
      <p:sp>
        <p:nvSpPr>
          <p:cNvPr id="11" name="Text Placeholder 4">
            <a:extLst>
              <a:ext uri="{FF2B5EF4-FFF2-40B4-BE49-F238E27FC236}">
                <a16:creationId xmlns:a16="http://schemas.microsoft.com/office/drawing/2014/main" id="{080A4B84-B553-73FB-14A3-F4D7E4908681}"/>
              </a:ext>
            </a:extLst>
          </p:cNvPr>
          <p:cNvSpPr>
            <a:spLocks noGrp="1"/>
          </p:cNvSpPr>
          <p:nvPr>
            <p:ph type="body" sz="quarter" idx="18"/>
          </p:nvPr>
        </p:nvSpPr>
        <p:spPr>
          <a:xfrm>
            <a:off x="360000" y="982520"/>
            <a:ext cx="10080000" cy="310015"/>
          </a:xfrm>
        </p:spPr>
        <p:txBody>
          <a:bodyPr/>
          <a:lstStyle/>
          <a:p>
            <a:r>
              <a:rPr lang="en-US" dirty="0"/>
              <a:t>School band – instrument actions</a:t>
            </a:r>
          </a:p>
        </p:txBody>
      </p:sp>
      <p:sp>
        <p:nvSpPr>
          <p:cNvPr id="8" name="Rectangle: Rounded Corners 7">
            <a:extLst>
              <a:ext uri="{FF2B5EF4-FFF2-40B4-BE49-F238E27FC236}">
                <a16:creationId xmlns:a16="http://schemas.microsoft.com/office/drawing/2014/main" id="{708B726F-71CE-F691-7850-8B41A31677C1}"/>
              </a:ext>
            </a:extLst>
          </p:cNvPr>
          <p:cNvSpPr/>
          <p:nvPr/>
        </p:nvSpPr>
        <p:spPr>
          <a:xfrm>
            <a:off x="984298" y="2079073"/>
            <a:ext cx="2219860" cy="1575624"/>
          </a:xfrm>
          <a:prstGeom prst="roundRect">
            <a:avLst>
              <a:gd name="adj" fmla="val 12580"/>
            </a:avLst>
          </a:prstGeom>
          <a:solidFill>
            <a:schemeClr val="accent3">
              <a:lumMod val="60000"/>
              <a:lumOff val="40000"/>
            </a:schemeClr>
          </a:solidFill>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Striking</a:t>
            </a:r>
          </a:p>
        </p:txBody>
      </p:sp>
      <p:sp>
        <p:nvSpPr>
          <p:cNvPr id="9" name="Rectangle: Rounded Corners 8">
            <a:extLst>
              <a:ext uri="{FF2B5EF4-FFF2-40B4-BE49-F238E27FC236}">
                <a16:creationId xmlns:a16="http://schemas.microsoft.com/office/drawing/2014/main" id="{9535DC41-7C31-55C8-CC20-9B279FD0F4DA}"/>
              </a:ext>
            </a:extLst>
          </p:cNvPr>
          <p:cNvSpPr/>
          <p:nvPr/>
        </p:nvSpPr>
        <p:spPr>
          <a:xfrm>
            <a:off x="3661828" y="2079073"/>
            <a:ext cx="2219860" cy="1575624"/>
          </a:xfrm>
          <a:prstGeom prst="roundRect">
            <a:avLst>
              <a:gd name="adj" fmla="val 12580"/>
            </a:avLst>
          </a:prstGeom>
          <a:solidFill>
            <a:schemeClr val="accent3">
              <a:lumMod val="60000"/>
              <a:lumOff val="40000"/>
            </a:schemeClr>
          </a:solidFill>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Blowing</a:t>
            </a:r>
          </a:p>
        </p:txBody>
      </p:sp>
      <p:sp>
        <p:nvSpPr>
          <p:cNvPr id="12" name="Rectangle: Rounded Corners 11">
            <a:extLst>
              <a:ext uri="{FF2B5EF4-FFF2-40B4-BE49-F238E27FC236}">
                <a16:creationId xmlns:a16="http://schemas.microsoft.com/office/drawing/2014/main" id="{69471AFC-A98F-B82D-49E6-08D124C8802E}"/>
              </a:ext>
            </a:extLst>
          </p:cNvPr>
          <p:cNvSpPr/>
          <p:nvPr/>
        </p:nvSpPr>
        <p:spPr>
          <a:xfrm>
            <a:off x="984299" y="4036409"/>
            <a:ext cx="2219860" cy="1593195"/>
          </a:xfrm>
          <a:prstGeom prst="roundRect">
            <a:avLst>
              <a:gd name="adj" fmla="val 11008"/>
            </a:avLst>
          </a:prstGeom>
          <a:solidFill>
            <a:schemeClr val="accent3">
              <a:lumMod val="60000"/>
              <a:lumOff val="40000"/>
            </a:schemeClr>
          </a:solidFill>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Shaking</a:t>
            </a:r>
          </a:p>
        </p:txBody>
      </p:sp>
      <p:sp>
        <p:nvSpPr>
          <p:cNvPr id="14" name="Rectangle: Rounded Corners 13">
            <a:extLst>
              <a:ext uri="{FF2B5EF4-FFF2-40B4-BE49-F238E27FC236}">
                <a16:creationId xmlns:a16="http://schemas.microsoft.com/office/drawing/2014/main" id="{F830A893-266B-BC21-8086-8E0EF81633FC}"/>
              </a:ext>
            </a:extLst>
          </p:cNvPr>
          <p:cNvSpPr/>
          <p:nvPr/>
        </p:nvSpPr>
        <p:spPr>
          <a:xfrm>
            <a:off x="3661828" y="4036409"/>
            <a:ext cx="2219860" cy="1564619"/>
          </a:xfrm>
          <a:prstGeom prst="roundRect">
            <a:avLst>
              <a:gd name="adj" fmla="val 8436"/>
            </a:avLst>
          </a:prstGeom>
          <a:solidFill>
            <a:schemeClr val="accent3">
              <a:lumMod val="60000"/>
              <a:lumOff val="40000"/>
            </a:schemeClr>
          </a:solidFill>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Plucking</a:t>
            </a:r>
          </a:p>
        </p:txBody>
      </p:sp>
      <p:pic>
        <p:nvPicPr>
          <p:cNvPr id="13" name="Picture 12" descr="A collage of musical instruments">
            <a:extLst>
              <a:ext uri="{FF2B5EF4-FFF2-40B4-BE49-F238E27FC236}">
                <a16:creationId xmlns:a16="http://schemas.microsoft.com/office/drawing/2014/main" id="{33F31435-F881-9473-E5FB-B9B961010203}"/>
              </a:ext>
            </a:extLst>
          </p:cNvPr>
          <p:cNvPicPr>
            <a:picLocks noChangeAspect="1"/>
          </p:cNvPicPr>
          <p:nvPr/>
        </p:nvPicPr>
        <p:blipFill>
          <a:blip r:embed="rId3" cstate="screen">
            <a:extLst>
              <a:ext uri="{28A0092B-C50C-407E-A947-70E740481C1C}">
                <a14:useLocalDpi xmlns:a14="http://schemas.microsoft.com/office/drawing/2010/main"/>
              </a:ext>
            </a:extLst>
          </a:blip>
          <a:srcRect t="1645" r="2222"/>
          <a:stretch>
            <a:fillRect/>
          </a:stretch>
        </p:blipFill>
        <p:spPr>
          <a:xfrm>
            <a:off x="7065396" y="1943245"/>
            <a:ext cx="3844895" cy="3932235"/>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7967A6A2-2ED5-9020-0A8A-AFB0776815C8}"/>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62</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50198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01C75-22B8-75B6-2A53-1F35DBF8C24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CC5613A-5D20-D389-B356-F237ABBE7152}"/>
              </a:ext>
            </a:extLst>
          </p:cNvPr>
          <p:cNvSpPr>
            <a:spLocks noGrp="1"/>
          </p:cNvSpPr>
          <p:nvPr>
            <p:ph type="title"/>
          </p:nvPr>
        </p:nvSpPr>
        <p:spPr>
          <a:xfrm>
            <a:off x="360000" y="360000"/>
            <a:ext cx="10892200" cy="545601"/>
          </a:xfrm>
        </p:spPr>
        <p:txBody>
          <a:bodyPr anchor="t">
            <a:noAutofit/>
          </a:bodyPr>
          <a:lstStyle/>
          <a:p>
            <a:r>
              <a:rPr lang="en-AU" spc="-50" dirty="0"/>
              <a:t>Science and technology </a:t>
            </a:r>
            <a:r>
              <a:rPr lang="en-AU" dirty="0"/>
              <a:t>– unit 5 misconceptions </a:t>
            </a:r>
          </a:p>
        </p:txBody>
      </p:sp>
      <p:sp>
        <p:nvSpPr>
          <p:cNvPr id="9" name="Text Placeholder 8">
            <a:extLst>
              <a:ext uri="{FF2B5EF4-FFF2-40B4-BE49-F238E27FC236}">
                <a16:creationId xmlns:a16="http://schemas.microsoft.com/office/drawing/2014/main" id="{4BD949B0-6B0C-306E-C1AA-E8F3EF0AD01F}"/>
              </a:ext>
            </a:extLst>
          </p:cNvPr>
          <p:cNvSpPr>
            <a:spLocks noGrp="1"/>
          </p:cNvSpPr>
          <p:nvPr>
            <p:ph type="body" sz="quarter" idx="18"/>
          </p:nvPr>
        </p:nvSpPr>
        <p:spPr>
          <a:xfrm>
            <a:off x="360000" y="982520"/>
            <a:ext cx="10080000" cy="310015"/>
          </a:xfrm>
        </p:spPr>
        <p:txBody>
          <a:bodyPr anchor="b">
            <a:noAutofit/>
          </a:bodyPr>
          <a:lstStyle/>
          <a:p>
            <a:pPr>
              <a:lnSpc>
                <a:spcPct val="140000"/>
              </a:lnSpc>
            </a:pPr>
            <a:r>
              <a:rPr lang="en-AU"/>
              <a:t>Common misconceptions addressed</a:t>
            </a:r>
          </a:p>
        </p:txBody>
      </p:sp>
      <p:pic>
        <p:nvPicPr>
          <p:cNvPr id="11" name="Picture 10">
            <a:extLst>
              <a:ext uri="{FF2B5EF4-FFF2-40B4-BE49-F238E27FC236}">
                <a16:creationId xmlns:a16="http://schemas.microsoft.com/office/drawing/2014/main" id="{7186C228-6EFF-A877-A428-F18E57BF550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941" y="3556080"/>
            <a:ext cx="3898298" cy="2498411"/>
          </a:xfrm>
          <a:prstGeom prst="rect">
            <a:avLst/>
          </a:prstGeom>
        </p:spPr>
      </p:pic>
      <p:pic>
        <p:nvPicPr>
          <p:cNvPr id="16" name="Picture 15">
            <a:extLst>
              <a:ext uri="{FF2B5EF4-FFF2-40B4-BE49-F238E27FC236}">
                <a16:creationId xmlns:a16="http://schemas.microsoft.com/office/drawing/2014/main" id="{348BA63D-BF6F-50DE-180B-C9070A2E2E5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21135" y="2029054"/>
            <a:ext cx="2578964" cy="1140091"/>
          </a:xfrm>
          <a:prstGeom prst="rect">
            <a:avLst/>
          </a:prstGeom>
        </p:spPr>
      </p:pic>
      <p:pic>
        <p:nvPicPr>
          <p:cNvPr id="13" name="Picture 12">
            <a:extLst>
              <a:ext uri="{FF2B5EF4-FFF2-40B4-BE49-F238E27FC236}">
                <a16:creationId xmlns:a16="http://schemas.microsoft.com/office/drawing/2014/main" id="{CA85AFD9-50CF-1A06-2415-6D12DC5D045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8686" y="3556079"/>
            <a:ext cx="2441414" cy="2498412"/>
          </a:xfrm>
          <a:prstGeom prst="rect">
            <a:avLst/>
          </a:prstGeom>
        </p:spPr>
      </p:pic>
      <p:pic>
        <p:nvPicPr>
          <p:cNvPr id="18" name="Picture 17">
            <a:extLst>
              <a:ext uri="{FF2B5EF4-FFF2-40B4-BE49-F238E27FC236}">
                <a16:creationId xmlns:a16="http://schemas.microsoft.com/office/drawing/2014/main" id="{BEDD73F1-D391-D4E4-E3CA-5EA260B321D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58764" y="1803340"/>
            <a:ext cx="3314571" cy="4117480"/>
          </a:xfrm>
          <a:prstGeom prst="rect">
            <a:avLst/>
          </a:prstGeom>
        </p:spPr>
      </p:pic>
      <p:sp>
        <p:nvSpPr>
          <p:cNvPr id="3" name="Slide Number Placeholder 2">
            <a:extLst>
              <a:ext uri="{FF2B5EF4-FFF2-40B4-BE49-F238E27FC236}">
                <a16:creationId xmlns:a16="http://schemas.microsoft.com/office/drawing/2014/main" id="{393EFCF7-AC07-5FA1-DC17-BC39F2066239}"/>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97588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96C16-1F8C-BA6B-2B1B-7AE58E853CD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37D80A-BA7B-94E8-1A92-A0C5F8CEC60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64</a:t>
            </a:fld>
            <a:endParaRPr lang="en-AU"/>
          </a:p>
        </p:txBody>
      </p:sp>
      <p:sp>
        <p:nvSpPr>
          <p:cNvPr id="17" name="Title 2">
            <a:extLst>
              <a:ext uri="{FF2B5EF4-FFF2-40B4-BE49-F238E27FC236}">
                <a16:creationId xmlns:a16="http://schemas.microsoft.com/office/drawing/2014/main" id="{EEEB7A1F-B6BB-F4BE-8502-C82BDD5AE8FA}"/>
              </a:ext>
            </a:extLst>
          </p:cNvPr>
          <p:cNvSpPr>
            <a:spLocks noGrp="1"/>
          </p:cNvSpPr>
          <p:nvPr>
            <p:ph type="title"/>
          </p:nvPr>
        </p:nvSpPr>
        <p:spPr/>
        <p:txBody>
          <a:bodyPr/>
          <a:lstStyle/>
          <a:p>
            <a:r>
              <a:rPr lang="en-AU" spc="-50" dirty="0"/>
              <a:t>Science and technology </a:t>
            </a:r>
            <a:r>
              <a:rPr lang="en-AU" dirty="0"/>
              <a:t>– unit 5 </a:t>
            </a:r>
            <a:r>
              <a:rPr lang="en-AU" spc="-50" dirty="0"/>
              <a:t>r</a:t>
            </a:r>
            <a:r>
              <a:rPr lang="en-AU" dirty="0"/>
              <a:t>eflection</a:t>
            </a:r>
          </a:p>
        </p:txBody>
      </p:sp>
      <p:pic>
        <p:nvPicPr>
          <p:cNvPr id="10" name="Teacher graphic">
            <a:extLst>
              <a:ext uri="{FF2B5EF4-FFF2-40B4-BE49-F238E27FC236}">
                <a16:creationId xmlns:a16="http://schemas.microsoft.com/office/drawing/2014/main" id="{1CE56F75-1153-13CA-6763-EA5A2B9C370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602" y="1882668"/>
            <a:ext cx="4171136" cy="4570708"/>
          </a:xfrm>
          <a:prstGeom prst="rect">
            <a:avLst/>
          </a:prstGeom>
        </p:spPr>
      </p:pic>
      <p:sp>
        <p:nvSpPr>
          <p:cNvPr id="4" name="Activity instructions">
            <a:extLst>
              <a:ext uri="{FF2B5EF4-FFF2-40B4-BE49-F238E27FC236}">
                <a16:creationId xmlns:a16="http://schemas.microsoft.com/office/drawing/2014/main" id="{AC174FA3-F12E-CA11-7FF1-0643F112A87D}"/>
              </a:ext>
            </a:extLst>
          </p:cNvPr>
          <p:cNvSpPr/>
          <p:nvPr/>
        </p:nvSpPr>
        <p:spPr>
          <a:xfrm>
            <a:off x="5728517" y="1882669"/>
            <a:ext cx="5866584" cy="4633332"/>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288000" tIns="360000" rIns="288000" bIns="432000" rtlCol="0" anchor="ctr"/>
          <a:lstStyle/>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excites you about these units?</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changes did you notice which you will need to make some considerations about or do some preparation for?</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is still circling that you need some further clarification on?</a:t>
            </a:r>
          </a:p>
        </p:txBody>
      </p:sp>
    </p:spTree>
    <p:custDataLst>
      <p:tags r:id="rId1"/>
    </p:custDataLst>
    <p:extLst>
      <p:ext uri="{BB962C8B-B14F-4D97-AF65-F5344CB8AC3E}">
        <p14:creationId xmlns:p14="http://schemas.microsoft.com/office/powerpoint/2010/main" val="116563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209E2-8FF9-D82D-BE4D-4702E3DDEC7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0BCDC57-AFBB-9DB7-B4E3-DC21C11704F2}"/>
              </a:ext>
            </a:extLst>
          </p:cNvPr>
          <p:cNvSpPr>
            <a:spLocks noGrp="1"/>
          </p:cNvSpPr>
          <p:nvPr>
            <p:ph type="ctrTitle"/>
          </p:nvPr>
        </p:nvSpPr>
        <p:spPr/>
        <p:txBody>
          <a:bodyPr/>
          <a:lstStyle/>
          <a:p>
            <a:r>
              <a:rPr lang="en-AU" dirty="0"/>
              <a:t>Creative arts</a:t>
            </a:r>
          </a:p>
        </p:txBody>
      </p:sp>
      <p:sp>
        <p:nvSpPr>
          <p:cNvPr id="2" name="Footer Placeholder 1">
            <a:extLst>
              <a:ext uri="{FF2B5EF4-FFF2-40B4-BE49-F238E27FC236}">
                <a16:creationId xmlns:a16="http://schemas.microsoft.com/office/drawing/2014/main" id="{45611D6F-E761-8DA5-BC6E-A1CC94A6A97B}"/>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
        <p:nvSpPr>
          <p:cNvPr id="5" name="Text Placeholder 4">
            <a:extLst>
              <a:ext uri="{FF2B5EF4-FFF2-40B4-BE49-F238E27FC236}">
                <a16:creationId xmlns:a16="http://schemas.microsoft.com/office/drawing/2014/main" id="{1C9D84BE-91CA-8295-B648-EBE31AA99C75}"/>
              </a:ext>
            </a:extLst>
          </p:cNvPr>
          <p:cNvSpPr>
            <a:spLocks noGrp="1"/>
          </p:cNvSpPr>
          <p:nvPr>
            <p:ph type="body" sz="quarter" idx="14"/>
          </p:nvPr>
        </p:nvSpPr>
        <p:spPr/>
        <p:txBody>
          <a:bodyPr/>
          <a:lstStyle/>
          <a:p>
            <a:r>
              <a:rPr lang="en-AU" dirty="0"/>
              <a:t>Unit 1 and 5</a:t>
            </a:r>
          </a:p>
        </p:txBody>
      </p:sp>
    </p:spTree>
    <p:extLst>
      <p:ext uri="{BB962C8B-B14F-4D97-AF65-F5344CB8AC3E}">
        <p14:creationId xmlns:p14="http://schemas.microsoft.com/office/powerpoint/2010/main" val="164222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C40D0-C6BD-1A92-D135-FCC75D2E3400}"/>
              </a:ext>
            </a:extLst>
          </p:cNvPr>
          <p:cNvSpPr>
            <a:spLocks noGrp="1"/>
          </p:cNvSpPr>
          <p:nvPr>
            <p:ph type="title"/>
          </p:nvPr>
        </p:nvSpPr>
        <p:spPr/>
        <p:txBody>
          <a:bodyPr/>
          <a:lstStyle/>
          <a:p>
            <a:r>
              <a:rPr lang="en-AU"/>
              <a:t>Syllabus content </a:t>
            </a:r>
          </a:p>
        </p:txBody>
      </p:sp>
      <p:sp>
        <p:nvSpPr>
          <p:cNvPr id="5" name="Text Placeholder 4">
            <a:extLst>
              <a:ext uri="{FF2B5EF4-FFF2-40B4-BE49-F238E27FC236}">
                <a16:creationId xmlns:a16="http://schemas.microsoft.com/office/drawing/2014/main" id="{B5B5B7AD-10E7-CE03-E55E-C3281E3973FA}"/>
              </a:ext>
            </a:extLst>
          </p:cNvPr>
          <p:cNvSpPr>
            <a:spLocks noGrp="1"/>
          </p:cNvSpPr>
          <p:nvPr>
            <p:ph type="body" sz="quarter" idx="18"/>
          </p:nvPr>
        </p:nvSpPr>
        <p:spPr/>
        <p:txBody>
          <a:bodyPr/>
          <a:lstStyle/>
          <a:p>
            <a:r>
              <a:rPr lang="en-AU"/>
              <a:t>Summary</a:t>
            </a:r>
          </a:p>
        </p:txBody>
      </p:sp>
      <p:sp>
        <p:nvSpPr>
          <p:cNvPr id="8" name="Rectangle: Rounded Corners 7">
            <a:extLst>
              <a:ext uri="{FF2B5EF4-FFF2-40B4-BE49-F238E27FC236}">
                <a16:creationId xmlns:a16="http://schemas.microsoft.com/office/drawing/2014/main" id="{7BDCF812-1754-4B6B-7A2E-94749DB9176D}"/>
              </a:ext>
            </a:extLst>
          </p:cNvPr>
          <p:cNvSpPr/>
          <p:nvPr/>
        </p:nvSpPr>
        <p:spPr>
          <a:xfrm>
            <a:off x="604156" y="1754265"/>
            <a:ext cx="4994101" cy="8782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 focus areas each semester</a:t>
            </a:r>
          </a:p>
        </p:txBody>
      </p:sp>
      <p:sp>
        <p:nvSpPr>
          <p:cNvPr id="9" name="Rectangle: Rounded Corners 8">
            <a:extLst>
              <a:ext uri="{FF2B5EF4-FFF2-40B4-BE49-F238E27FC236}">
                <a16:creationId xmlns:a16="http://schemas.microsoft.com/office/drawing/2014/main" id="{14544C3C-FF3A-A86A-B91F-F4A295A96465}"/>
              </a:ext>
            </a:extLst>
          </p:cNvPr>
          <p:cNvSpPr/>
          <p:nvPr/>
        </p:nvSpPr>
        <p:spPr>
          <a:xfrm>
            <a:off x="604156" y="2989864"/>
            <a:ext cx="2220687" cy="87827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Semester 1</a:t>
            </a:r>
          </a:p>
        </p:txBody>
      </p:sp>
      <p:sp>
        <p:nvSpPr>
          <p:cNvPr id="12" name="Rectangle: Rounded Corners 11">
            <a:extLst>
              <a:ext uri="{FF2B5EF4-FFF2-40B4-BE49-F238E27FC236}">
                <a16:creationId xmlns:a16="http://schemas.microsoft.com/office/drawing/2014/main" id="{D2F9F644-BB8D-308C-97E7-3ECA36EDCC1D}"/>
              </a:ext>
            </a:extLst>
          </p:cNvPr>
          <p:cNvSpPr/>
          <p:nvPr/>
        </p:nvSpPr>
        <p:spPr>
          <a:xfrm>
            <a:off x="604155" y="4225463"/>
            <a:ext cx="2220687" cy="1688036"/>
          </a:xfrm>
          <a:prstGeom prst="roundRect">
            <a:avLst>
              <a:gd name="adj" fmla="val 914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AU" dirty="0">
                <a:solidFill>
                  <a:schemeClr val="accent1"/>
                </a:solidFill>
                <a:latin typeface="Arial" panose="020B0604020202020204" pitchFamily="34" charset="0"/>
              </a:rPr>
              <a:t>Dance and Music</a:t>
            </a:r>
          </a:p>
        </p:txBody>
      </p:sp>
      <p:sp>
        <p:nvSpPr>
          <p:cNvPr id="10" name="Rectangle: Rounded Corners 9">
            <a:extLst>
              <a:ext uri="{FF2B5EF4-FFF2-40B4-BE49-F238E27FC236}">
                <a16:creationId xmlns:a16="http://schemas.microsoft.com/office/drawing/2014/main" id="{A0959C8D-B35C-A982-87AC-39701B8B3566}"/>
              </a:ext>
            </a:extLst>
          </p:cNvPr>
          <p:cNvSpPr/>
          <p:nvPr/>
        </p:nvSpPr>
        <p:spPr>
          <a:xfrm>
            <a:off x="3377570" y="2989864"/>
            <a:ext cx="2220687" cy="878271"/>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Semester 2</a:t>
            </a:r>
          </a:p>
        </p:txBody>
      </p:sp>
      <p:sp>
        <p:nvSpPr>
          <p:cNvPr id="14" name="Rectangle: Rounded Corners 13">
            <a:extLst>
              <a:ext uri="{FF2B5EF4-FFF2-40B4-BE49-F238E27FC236}">
                <a16:creationId xmlns:a16="http://schemas.microsoft.com/office/drawing/2014/main" id="{DDF2442B-9A12-4DE5-B767-1C4380ED2186}"/>
              </a:ext>
            </a:extLst>
          </p:cNvPr>
          <p:cNvSpPr/>
          <p:nvPr/>
        </p:nvSpPr>
        <p:spPr>
          <a:xfrm>
            <a:off x="3377569" y="4225463"/>
            <a:ext cx="2220687" cy="1688036"/>
          </a:xfrm>
          <a:prstGeom prst="roundRect">
            <a:avLst>
              <a:gd name="adj" fmla="val 9896"/>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AU" dirty="0">
                <a:solidFill>
                  <a:schemeClr val="accent1"/>
                </a:solidFill>
                <a:latin typeface="Arial" panose="020B0604020202020204" pitchFamily="34" charset="0"/>
              </a:rPr>
              <a:t>Drama and Visual arts</a:t>
            </a:r>
          </a:p>
        </p:txBody>
      </p:sp>
      <p:sp>
        <p:nvSpPr>
          <p:cNvPr id="28" name="Rectangle: Rounded Corners 27">
            <a:extLst>
              <a:ext uri="{FF2B5EF4-FFF2-40B4-BE49-F238E27FC236}">
                <a16:creationId xmlns:a16="http://schemas.microsoft.com/office/drawing/2014/main" id="{454B2DEC-4A33-7D64-B736-F6C1A0CB0EC3}"/>
              </a:ext>
            </a:extLst>
          </p:cNvPr>
          <p:cNvSpPr/>
          <p:nvPr/>
        </p:nvSpPr>
        <p:spPr>
          <a:xfrm>
            <a:off x="6593746" y="1752528"/>
            <a:ext cx="4620986" cy="8782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Interrelated practices</a:t>
            </a:r>
          </a:p>
        </p:txBody>
      </p:sp>
      <p:sp>
        <p:nvSpPr>
          <p:cNvPr id="20" name="TextBox 19">
            <a:extLst>
              <a:ext uri="{FF2B5EF4-FFF2-40B4-BE49-F238E27FC236}">
                <a16:creationId xmlns:a16="http://schemas.microsoft.com/office/drawing/2014/main" id="{E6B128AD-6814-449E-1C08-8634CBA6330F}"/>
              </a:ext>
            </a:extLst>
          </p:cNvPr>
          <p:cNvSpPr txBox="1"/>
          <p:nvPr/>
        </p:nvSpPr>
        <p:spPr>
          <a:xfrm>
            <a:off x="7171765" y="2854026"/>
            <a:ext cx="3852550" cy="574973"/>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Applying knowledge, understanding and skills through interrelated practices</a:t>
            </a:r>
          </a:p>
        </p:txBody>
      </p:sp>
      <p:pic>
        <p:nvPicPr>
          <p:cNvPr id="16" name="Picture 4" descr="Overview of course structure for Creative Arts K–6. Dance: composing, performing, appreciating">
            <a:extLst>
              <a:ext uri="{FF2B5EF4-FFF2-40B4-BE49-F238E27FC236}">
                <a16:creationId xmlns:a16="http://schemas.microsoft.com/office/drawing/2014/main" id="{96703E27-EE6E-E11A-6838-097CF580AC6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105" t="34658" r="70069" b="19153"/>
          <a:stretch>
            <a:fillRect/>
          </a:stretch>
        </p:blipFill>
        <p:spPr bwMode="auto">
          <a:xfrm>
            <a:off x="6939991" y="3429000"/>
            <a:ext cx="1964243" cy="2860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Overview of course structure for Creative Arts K–6. Music: performing, listening, composing">
            <a:extLst>
              <a:ext uri="{FF2B5EF4-FFF2-40B4-BE49-F238E27FC236}">
                <a16:creationId xmlns:a16="http://schemas.microsoft.com/office/drawing/2014/main" id="{A0422700-F059-0EF0-ABC6-EB0FF70D3F7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084" t="34374" r="30080" b="20373"/>
          <a:stretch>
            <a:fillRect/>
          </a:stretch>
        </p:blipFill>
        <p:spPr bwMode="auto">
          <a:xfrm>
            <a:off x="9258601" y="3382980"/>
            <a:ext cx="1964243" cy="2800804"/>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B6CF429B-ECBA-BAEA-96F6-5F16F40717A8}"/>
              </a:ext>
              <a:ext uri="{C183D7F6-B498-43B3-948B-1728B52AA6E4}">
                <adec:decorative xmlns:adec="http://schemas.microsoft.com/office/drawing/2017/decorative" val="1"/>
              </a:ext>
            </a:extLst>
          </p:cNvPr>
          <p:cNvCxnSpPr/>
          <p:nvPr/>
        </p:nvCxnSpPr>
        <p:spPr>
          <a:xfrm>
            <a:off x="1739153" y="2632536"/>
            <a:ext cx="0" cy="35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806DD9C-8CAC-1B56-42A2-346E01F84532}"/>
              </a:ext>
              <a:ext uri="{C183D7F6-B498-43B3-948B-1728B52AA6E4}">
                <adec:decorative xmlns:adec="http://schemas.microsoft.com/office/drawing/2017/decorative" val="1"/>
              </a:ext>
            </a:extLst>
          </p:cNvPr>
          <p:cNvCxnSpPr/>
          <p:nvPr/>
        </p:nvCxnSpPr>
        <p:spPr>
          <a:xfrm>
            <a:off x="4455459" y="2632536"/>
            <a:ext cx="0" cy="35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FC8CD9D-1E8A-0E6D-603E-FF852D3D38DD}"/>
              </a:ext>
              <a:ext uri="{C183D7F6-B498-43B3-948B-1728B52AA6E4}">
                <adec:decorative xmlns:adec="http://schemas.microsoft.com/office/drawing/2017/decorative" val="1"/>
              </a:ext>
            </a:extLst>
          </p:cNvPr>
          <p:cNvCxnSpPr/>
          <p:nvPr/>
        </p:nvCxnSpPr>
        <p:spPr>
          <a:xfrm>
            <a:off x="4454711" y="3868135"/>
            <a:ext cx="0" cy="35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F32ED4C-412D-4C4A-3237-732377D72853}"/>
              </a:ext>
              <a:ext uri="{C183D7F6-B498-43B3-948B-1728B52AA6E4}">
                <adec:decorative xmlns:adec="http://schemas.microsoft.com/office/drawing/2017/decorative" val="1"/>
              </a:ext>
            </a:extLst>
          </p:cNvPr>
          <p:cNvCxnSpPr/>
          <p:nvPr/>
        </p:nvCxnSpPr>
        <p:spPr>
          <a:xfrm>
            <a:off x="1738406" y="3868135"/>
            <a:ext cx="0" cy="35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79DC188-4DF8-5762-0241-E520AAEB2283}"/>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8074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0" grpId="0" animBg="1"/>
      <p:bldP spid="14" grpId="0" animBg="1"/>
      <p:bldP spid="28" grpId="0" animBg="1"/>
      <p:bldP spid="2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A16FE-5E8A-7D27-3119-64E3719731A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48949FE-C176-5C6D-2780-A4F2068222B4}"/>
              </a:ext>
            </a:extLst>
          </p:cNvPr>
          <p:cNvSpPr>
            <a:spLocks noGrp="1"/>
          </p:cNvSpPr>
          <p:nvPr>
            <p:ph type="title"/>
          </p:nvPr>
        </p:nvSpPr>
        <p:spPr>
          <a:xfrm>
            <a:off x="360000" y="360000"/>
            <a:ext cx="10080000" cy="545601"/>
          </a:xfrm>
        </p:spPr>
        <p:txBody>
          <a:bodyPr anchor="t">
            <a:normAutofit/>
          </a:bodyPr>
          <a:lstStyle/>
          <a:p>
            <a:r>
              <a:rPr lang="en-AU"/>
              <a:t>Key Features  </a:t>
            </a:r>
          </a:p>
        </p:txBody>
      </p:sp>
      <p:sp>
        <p:nvSpPr>
          <p:cNvPr id="12" name="Text Placeholder 11">
            <a:extLst>
              <a:ext uri="{FF2B5EF4-FFF2-40B4-BE49-F238E27FC236}">
                <a16:creationId xmlns:a16="http://schemas.microsoft.com/office/drawing/2014/main" id="{8574B4D4-4379-479E-A98C-91CA70395BD7}"/>
              </a:ext>
            </a:extLst>
          </p:cNvPr>
          <p:cNvSpPr>
            <a:spLocks noGrp="1"/>
          </p:cNvSpPr>
          <p:nvPr>
            <p:ph type="body" sz="quarter" idx="18"/>
          </p:nvPr>
        </p:nvSpPr>
        <p:spPr/>
        <p:txBody>
          <a:bodyPr/>
          <a:lstStyle/>
          <a:p>
            <a:r>
              <a:rPr lang="en-AU">
                <a:solidFill>
                  <a:schemeClr val="accent1">
                    <a:lumMod val="50000"/>
                    <a:lumOff val="50000"/>
                  </a:schemeClr>
                </a:solidFill>
              </a:rPr>
              <a:t>Sample Creative arts units</a:t>
            </a:r>
          </a:p>
        </p:txBody>
      </p:sp>
      <p:sp>
        <p:nvSpPr>
          <p:cNvPr id="2" name="Freeform: Shape 1">
            <a:extLst>
              <a:ext uri="{FF2B5EF4-FFF2-40B4-BE49-F238E27FC236}">
                <a16:creationId xmlns:a16="http://schemas.microsoft.com/office/drawing/2014/main" id="{761905A2-27CA-9ACC-EC56-5323BF566679}"/>
              </a:ext>
            </a:extLst>
          </p:cNvPr>
          <p:cNvSpPr/>
          <p:nvPr/>
        </p:nvSpPr>
        <p:spPr>
          <a:xfrm>
            <a:off x="418433" y="2417799"/>
            <a:ext cx="2768921" cy="2768921"/>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1"/>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lvl="0" algn="ctr">
              <a:defRPr/>
            </a:pPr>
            <a:r>
              <a:rPr lang="en-AU" sz="2000" dirty="0">
                <a:solidFill>
                  <a:srgbClr val="FFFFFF"/>
                </a:solidFill>
                <a:latin typeface="Arial" panose="020B0604020202020204" pitchFamily="34" charset="0"/>
              </a:rPr>
              <a:t>Equal time allocation</a:t>
            </a:r>
          </a:p>
        </p:txBody>
      </p:sp>
      <p:sp>
        <p:nvSpPr>
          <p:cNvPr id="4" name="Freeform: Shape 3">
            <a:extLst>
              <a:ext uri="{FF2B5EF4-FFF2-40B4-BE49-F238E27FC236}">
                <a16:creationId xmlns:a16="http://schemas.microsoft.com/office/drawing/2014/main" id="{41C40615-708E-A07B-D405-A4CD7414E8E1}"/>
              </a:ext>
            </a:extLst>
          </p:cNvPr>
          <p:cNvSpPr/>
          <p:nvPr/>
        </p:nvSpPr>
        <p:spPr>
          <a:xfrm>
            <a:off x="3241309" y="2417799"/>
            <a:ext cx="2768921" cy="2768921"/>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4"/>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lvl="0" algn="ctr">
              <a:defRPr/>
            </a:pPr>
            <a:r>
              <a:rPr lang="en-AU" sz="2000" dirty="0">
                <a:solidFill>
                  <a:schemeClr val="accent1"/>
                </a:solidFill>
                <a:latin typeface="Arial" panose="020B0604020202020204" pitchFamily="34" charset="0"/>
              </a:rPr>
              <a:t>Connections across dance and music</a:t>
            </a:r>
          </a:p>
        </p:txBody>
      </p:sp>
      <p:sp>
        <p:nvSpPr>
          <p:cNvPr id="6" name="Freeform: Shape 5">
            <a:extLst>
              <a:ext uri="{FF2B5EF4-FFF2-40B4-BE49-F238E27FC236}">
                <a16:creationId xmlns:a16="http://schemas.microsoft.com/office/drawing/2014/main" id="{20C7B1F7-2125-92DA-181C-97C89F775089}"/>
              </a:ext>
            </a:extLst>
          </p:cNvPr>
          <p:cNvSpPr/>
          <p:nvPr/>
        </p:nvSpPr>
        <p:spPr>
          <a:xfrm>
            <a:off x="6064185" y="2417799"/>
            <a:ext cx="2768921" cy="2768921"/>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rgbClr val="146CF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AU" sz="2000" b="0" i="0" u="none" strike="noStrike" kern="1200" cap="none" spc="-50" normalizeH="0" baseline="0" noProof="0" dirty="0">
                <a:ln>
                  <a:noFill/>
                </a:ln>
                <a:solidFill>
                  <a:srgbClr val="FFFFFF"/>
                </a:solidFill>
                <a:effectLst/>
                <a:uLnTx/>
                <a:uFillTx/>
                <a:latin typeface="Arial" panose="020B0604020202020204" pitchFamily="34" charset="0"/>
                <a:ea typeface="+mn-ea"/>
                <a:cs typeface="+mn-cs"/>
              </a:rPr>
              <a:t>Context</a:t>
            </a:r>
          </a:p>
        </p:txBody>
      </p:sp>
      <p:sp>
        <p:nvSpPr>
          <p:cNvPr id="8" name="Freeform: Shape 7">
            <a:extLst>
              <a:ext uri="{FF2B5EF4-FFF2-40B4-BE49-F238E27FC236}">
                <a16:creationId xmlns:a16="http://schemas.microsoft.com/office/drawing/2014/main" id="{6D28C39B-338E-D016-0B74-B87705D545FB}"/>
              </a:ext>
            </a:extLst>
          </p:cNvPr>
          <p:cNvSpPr/>
          <p:nvPr/>
        </p:nvSpPr>
        <p:spPr>
          <a:xfrm>
            <a:off x="8887061" y="2417799"/>
            <a:ext cx="2768921" cy="2768921"/>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100" kern="1200" dirty="0">
                <a:solidFill>
                  <a:schemeClr val="accent1"/>
                </a:solidFill>
                <a:latin typeface="Arial" panose="020B0604020202020204" pitchFamily="34" charset="0"/>
              </a:rPr>
              <a:t>Resources</a:t>
            </a:r>
          </a:p>
        </p:txBody>
      </p:sp>
      <p:sp>
        <p:nvSpPr>
          <p:cNvPr id="3" name="Slide Number Placeholder 2">
            <a:extLst>
              <a:ext uri="{FF2B5EF4-FFF2-40B4-BE49-F238E27FC236}">
                <a16:creationId xmlns:a16="http://schemas.microsoft.com/office/drawing/2014/main" id="{DE6CA942-7C40-7AE4-2E64-DFCFAB0A49CA}"/>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67</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72138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68DFF-E211-8063-CA50-7C2A1CD7C35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031CE49-A344-8305-184A-DD52693940D9}"/>
              </a:ext>
            </a:extLst>
          </p:cNvPr>
          <p:cNvSpPr>
            <a:spLocks noGrp="1"/>
          </p:cNvSpPr>
          <p:nvPr>
            <p:ph type="title"/>
          </p:nvPr>
        </p:nvSpPr>
        <p:spPr>
          <a:xfrm>
            <a:off x="360000" y="360001"/>
            <a:ext cx="10854100" cy="548704"/>
          </a:xfrm>
        </p:spPr>
        <p:txBody>
          <a:bodyPr/>
          <a:lstStyle/>
          <a:p>
            <a:r>
              <a:rPr lang="en-AU" dirty="0"/>
              <a:t>Creative arts – unit 1 and 5 </a:t>
            </a:r>
            <a:r>
              <a:rPr lang="en-AU" spc="-50" dirty="0"/>
              <a:t>syllabus outcomes</a:t>
            </a:r>
            <a:endParaRPr lang="en-AU" dirty="0"/>
          </a:p>
        </p:txBody>
      </p:sp>
      <p:sp>
        <p:nvSpPr>
          <p:cNvPr id="11" name="Text Placeholder 10">
            <a:extLst>
              <a:ext uri="{FF2B5EF4-FFF2-40B4-BE49-F238E27FC236}">
                <a16:creationId xmlns:a16="http://schemas.microsoft.com/office/drawing/2014/main" id="{EE91CD92-653A-35A5-0FA1-6E4C030B9C78}"/>
              </a:ext>
            </a:extLst>
          </p:cNvPr>
          <p:cNvSpPr>
            <a:spLocks noGrp="1"/>
          </p:cNvSpPr>
          <p:nvPr>
            <p:ph type="body" sz="quarter" idx="19"/>
          </p:nvPr>
        </p:nvSpPr>
        <p:spPr>
          <a:xfrm>
            <a:off x="1176195" y="2086217"/>
            <a:ext cx="9839611" cy="3168363"/>
          </a:xfrm>
        </p:spPr>
        <p:txBody>
          <a:bodyPr/>
          <a:lstStyle/>
          <a:p>
            <a:pPr lvl="0" defTabSz="609585">
              <a:spcAft>
                <a:spcPts val="0"/>
              </a:spcAft>
              <a:defRPr/>
            </a:pPr>
            <a:r>
              <a:rPr lang="en-AU" b="1" dirty="0">
                <a:solidFill>
                  <a:srgbClr val="242424"/>
                </a:solidFill>
                <a:cs typeface="Segoe UI"/>
              </a:rPr>
              <a:t>Focus Areas: Dance and Music</a:t>
            </a:r>
          </a:p>
          <a:p>
            <a:pPr lvl="0" defTabSz="609585">
              <a:spcAft>
                <a:spcPts val="0"/>
              </a:spcAft>
              <a:defRPr/>
            </a:pPr>
            <a:endParaRPr lang="en-AU" b="1" dirty="0">
              <a:solidFill>
                <a:srgbClr val="242424"/>
              </a:solidFill>
              <a:cs typeface="Segoe UI"/>
            </a:endParaRPr>
          </a:p>
          <a:p>
            <a:pPr lvl="0" defTabSz="609585">
              <a:spcAft>
                <a:spcPts val="0"/>
              </a:spcAft>
              <a:defRPr/>
            </a:pPr>
            <a:r>
              <a:rPr lang="en-AU" b="1" dirty="0">
                <a:solidFill>
                  <a:srgbClr val="242424"/>
                </a:solidFill>
                <a:cs typeface="Segoe UI"/>
              </a:rPr>
              <a:t>CA1-DAN-01 </a:t>
            </a:r>
          </a:p>
          <a:p>
            <a:pPr lvl="0" defTabSz="609585">
              <a:spcAft>
                <a:spcPts val="0"/>
              </a:spcAft>
              <a:defRPr/>
            </a:pPr>
            <a:r>
              <a:rPr lang="en-AU" dirty="0">
                <a:solidFill>
                  <a:srgbClr val="242424"/>
                </a:solidFill>
                <a:cs typeface="Segoe UI"/>
              </a:rPr>
              <a:t>composes and performs dance using shapes and movements to communicate ideas, and describes ways that dance conveys ideas</a:t>
            </a:r>
          </a:p>
          <a:p>
            <a:pPr lvl="0" defTabSz="609585">
              <a:spcAft>
                <a:spcPts val="0"/>
              </a:spcAft>
              <a:defRPr/>
            </a:pPr>
            <a:endParaRPr lang="en-AU" b="1" dirty="0">
              <a:solidFill>
                <a:srgbClr val="242424"/>
              </a:solidFill>
              <a:cs typeface="Segoe UI"/>
            </a:endParaRPr>
          </a:p>
          <a:p>
            <a:pPr lvl="0" defTabSz="609585">
              <a:spcAft>
                <a:spcPts val="0"/>
              </a:spcAft>
              <a:defRPr/>
            </a:pPr>
            <a:r>
              <a:rPr lang="en-AU" b="1" dirty="0">
                <a:solidFill>
                  <a:srgbClr val="242424"/>
                </a:solidFill>
                <a:cs typeface="Segoe UI"/>
              </a:rPr>
              <a:t>CA1-MUS-01</a:t>
            </a:r>
          </a:p>
          <a:p>
            <a:pPr lvl="0" defTabSz="609585">
              <a:spcAft>
                <a:spcPts val="0"/>
              </a:spcAft>
              <a:defRPr/>
            </a:pPr>
            <a:r>
              <a:rPr lang="en-AU" dirty="0">
                <a:solidFill>
                  <a:srgbClr val="242424"/>
                </a:solidFill>
                <a:cs typeface="Segoe UI"/>
              </a:rPr>
              <a:t>performs, uses listening skills and composes to communicate ideas through sound, and describes ways musical ideas are conveyed</a:t>
            </a:r>
          </a:p>
        </p:txBody>
      </p:sp>
      <p:sp>
        <p:nvSpPr>
          <p:cNvPr id="3" name="Slide Number Placeholder 2">
            <a:extLst>
              <a:ext uri="{FF2B5EF4-FFF2-40B4-BE49-F238E27FC236}">
                <a16:creationId xmlns:a16="http://schemas.microsoft.com/office/drawing/2014/main" id="{81D19F96-3CCF-E36F-5932-56B1EF579051}"/>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01065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C909B-E01B-9247-7348-9BF49BE2DA1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6D6F6A-5AE7-E303-5517-2194D060C82C}"/>
              </a:ext>
            </a:extLst>
          </p:cNvPr>
          <p:cNvSpPr>
            <a:spLocks noGrp="1"/>
          </p:cNvSpPr>
          <p:nvPr>
            <p:ph type="title"/>
          </p:nvPr>
        </p:nvSpPr>
        <p:spPr>
          <a:xfrm>
            <a:off x="360000" y="360001"/>
            <a:ext cx="10981100" cy="548704"/>
          </a:xfrm>
        </p:spPr>
        <p:txBody>
          <a:bodyPr/>
          <a:lstStyle/>
          <a:p>
            <a:r>
              <a:rPr lang="en-AU" dirty="0"/>
              <a:t>Creative arts – unit 1 and 5 </a:t>
            </a:r>
            <a:r>
              <a:rPr lang="en-AU" spc="-50" dirty="0"/>
              <a:t>syllabus content</a:t>
            </a:r>
          </a:p>
        </p:txBody>
      </p:sp>
      <p:sp>
        <p:nvSpPr>
          <p:cNvPr id="11" name="Text Placeholder 10">
            <a:extLst>
              <a:ext uri="{FF2B5EF4-FFF2-40B4-BE49-F238E27FC236}">
                <a16:creationId xmlns:a16="http://schemas.microsoft.com/office/drawing/2014/main" id="{5B4C7A4E-5679-E94A-16AF-CCFF3803F8F5}"/>
              </a:ext>
            </a:extLst>
          </p:cNvPr>
          <p:cNvSpPr>
            <a:spLocks noGrp="1"/>
          </p:cNvSpPr>
          <p:nvPr>
            <p:ph type="body" sz="quarter" idx="19"/>
          </p:nvPr>
        </p:nvSpPr>
        <p:spPr>
          <a:xfrm>
            <a:off x="721216" y="1987901"/>
            <a:ext cx="10619883" cy="4366098"/>
          </a:xfrm>
        </p:spPr>
        <p:txBody>
          <a:bodyPr/>
          <a:lstStyle/>
          <a:p>
            <a:pPr>
              <a:lnSpc>
                <a:spcPct val="100000"/>
              </a:lnSpc>
            </a:pPr>
            <a:r>
              <a:rPr lang="en-AU" b="1" dirty="0"/>
              <a:t>Dance </a:t>
            </a:r>
            <a:endParaRPr lang="en-US" b="1" dirty="0"/>
          </a:p>
          <a:p>
            <a:pPr marL="342900" indent="-342900">
              <a:lnSpc>
                <a:spcPct val="100000"/>
              </a:lnSpc>
              <a:buFont typeface="Arial" panose="020B0604020202020204" pitchFamily="34" charset="0"/>
              <a:buChar char="•"/>
            </a:pPr>
            <a:r>
              <a:rPr lang="en-AU" b="1" dirty="0"/>
              <a:t>Composing: </a:t>
            </a:r>
            <a:r>
              <a:rPr lang="en-AU" dirty="0"/>
              <a:t>Dance is composed to communicate ideas through shapes and movements</a:t>
            </a:r>
          </a:p>
          <a:p>
            <a:pPr marL="342900" indent="-342900">
              <a:lnSpc>
                <a:spcPct val="100000"/>
              </a:lnSpc>
              <a:buFont typeface="Arial" panose="020B0604020202020204" pitchFamily="34" charset="0"/>
              <a:buChar char="•"/>
            </a:pPr>
            <a:r>
              <a:rPr lang="en-AU" b="1" dirty="0"/>
              <a:t>Performing: </a:t>
            </a:r>
            <a:r>
              <a:rPr lang="en-AU" dirty="0"/>
              <a:t>Dance is performed to communicate ideas through shapes and movements</a:t>
            </a:r>
          </a:p>
          <a:p>
            <a:pPr marL="342900" indent="-342900">
              <a:lnSpc>
                <a:spcPct val="100000"/>
              </a:lnSpc>
              <a:buFont typeface="Arial" panose="020B0604020202020204" pitchFamily="34" charset="0"/>
              <a:buChar char="•"/>
            </a:pPr>
            <a:r>
              <a:rPr lang="en-AU" b="1" dirty="0"/>
              <a:t>Appreciating: </a:t>
            </a:r>
            <a:r>
              <a:rPr lang="en-AU" dirty="0"/>
              <a:t>Ideas are conveyed in various ways in dance</a:t>
            </a:r>
          </a:p>
          <a:p>
            <a:pPr marL="171450" indent="-171450">
              <a:lnSpc>
                <a:spcPct val="100000"/>
              </a:lnSpc>
              <a:buFont typeface="arial"/>
              <a:buChar char="•"/>
            </a:pPr>
            <a:endParaRPr lang="en-AU" dirty="0"/>
          </a:p>
          <a:p>
            <a:pPr>
              <a:lnSpc>
                <a:spcPct val="100000"/>
              </a:lnSpc>
            </a:pPr>
            <a:r>
              <a:rPr lang="en-AU" b="1" dirty="0"/>
              <a:t>Music</a:t>
            </a:r>
          </a:p>
          <a:p>
            <a:pPr marL="342900" indent="-342900">
              <a:lnSpc>
                <a:spcPct val="100000"/>
              </a:lnSpc>
              <a:buFont typeface="Arial" panose="020B0604020202020204" pitchFamily="34" charset="0"/>
              <a:buChar char="•"/>
            </a:pPr>
            <a:r>
              <a:rPr lang="en-AU" b="1" dirty="0"/>
              <a:t>Performing: </a:t>
            </a:r>
            <a:r>
              <a:rPr lang="en-AU" dirty="0"/>
              <a:t>Music is performed to communicate musical ideas through sound</a:t>
            </a:r>
          </a:p>
          <a:p>
            <a:pPr marL="342900" indent="-342900">
              <a:lnSpc>
                <a:spcPct val="100000"/>
              </a:lnSpc>
              <a:buFont typeface="Arial" panose="020B0604020202020204" pitchFamily="34" charset="0"/>
              <a:buChar char="•"/>
            </a:pPr>
            <a:r>
              <a:rPr lang="en-AU" b="1" dirty="0"/>
              <a:t>Composing: </a:t>
            </a:r>
            <a:r>
              <a:rPr lang="en-AU" dirty="0"/>
              <a:t>Musical ideas are conveyed through sound</a:t>
            </a:r>
          </a:p>
          <a:p>
            <a:pPr marL="342900" indent="-342900">
              <a:lnSpc>
                <a:spcPct val="100000"/>
              </a:lnSpc>
              <a:buFont typeface="Arial" panose="020B0604020202020204" pitchFamily="34" charset="0"/>
              <a:buChar char="•"/>
            </a:pPr>
            <a:r>
              <a:rPr lang="en-AU" b="1" dirty="0"/>
              <a:t>Listening: </a:t>
            </a:r>
            <a:r>
              <a:rPr lang="en-AU" dirty="0"/>
              <a:t>Music is composed to communicate musical ideas through sound</a:t>
            </a:r>
          </a:p>
        </p:txBody>
      </p:sp>
      <p:sp>
        <p:nvSpPr>
          <p:cNvPr id="3" name="Slide Number Placeholder 2">
            <a:extLst>
              <a:ext uri="{FF2B5EF4-FFF2-40B4-BE49-F238E27FC236}">
                <a16:creationId xmlns:a16="http://schemas.microsoft.com/office/drawing/2014/main" id="{B671586C-5722-AF99-B668-CA7DBD53027A}"/>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72088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C8615-44AD-6925-878D-71DD96D4E2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FA0E5C-C73F-CE73-15C5-8DB4923C88C8}"/>
              </a:ext>
            </a:extLst>
          </p:cNvPr>
          <p:cNvSpPr>
            <a:spLocks noGrp="1"/>
          </p:cNvSpPr>
          <p:nvPr>
            <p:ph type="title"/>
          </p:nvPr>
        </p:nvSpPr>
        <p:spPr>
          <a:xfrm>
            <a:off x="360000" y="360000"/>
            <a:ext cx="10080000" cy="545601"/>
          </a:xfrm>
        </p:spPr>
        <p:txBody>
          <a:bodyPr anchor="t">
            <a:normAutofit/>
          </a:bodyPr>
          <a:lstStyle/>
          <a:p>
            <a:r>
              <a:rPr lang="en-AU"/>
              <a:t>3 pillars of resource development </a:t>
            </a:r>
          </a:p>
        </p:txBody>
      </p:sp>
      <p:sp>
        <p:nvSpPr>
          <p:cNvPr id="6" name="Text Placeholder 5">
            <a:extLst>
              <a:ext uri="{FF2B5EF4-FFF2-40B4-BE49-F238E27FC236}">
                <a16:creationId xmlns:a16="http://schemas.microsoft.com/office/drawing/2014/main" id="{D1DCDFD1-8877-651A-F80C-79F28C03592B}"/>
              </a:ext>
            </a:extLst>
          </p:cNvPr>
          <p:cNvSpPr>
            <a:spLocks noGrp="1"/>
          </p:cNvSpPr>
          <p:nvPr>
            <p:ph type="body" sz="quarter" idx="18"/>
          </p:nvPr>
        </p:nvSpPr>
        <p:spPr>
          <a:xfrm>
            <a:off x="360000" y="905602"/>
            <a:ext cx="10080000" cy="386934"/>
          </a:xfrm>
        </p:spPr>
        <p:txBody>
          <a:bodyPr anchor="b">
            <a:normAutofit/>
          </a:bodyPr>
          <a:lstStyle/>
          <a:p>
            <a:pPr>
              <a:lnSpc>
                <a:spcPct val="140000"/>
              </a:lnSpc>
            </a:pPr>
            <a:r>
              <a:rPr lang="en-AU"/>
              <a:t>CHPS Sample Units</a:t>
            </a:r>
          </a:p>
        </p:txBody>
      </p:sp>
      <p:sp>
        <p:nvSpPr>
          <p:cNvPr id="26" name="Rectangle: Rounded Corners 25">
            <a:extLst>
              <a:ext uri="{FF2B5EF4-FFF2-40B4-BE49-F238E27FC236}">
                <a16:creationId xmlns:a16="http://schemas.microsoft.com/office/drawing/2014/main" id="{5C2049BE-5EBD-53E5-4EF9-A830DBF5AD50}"/>
              </a:ext>
            </a:extLst>
          </p:cNvPr>
          <p:cNvSpPr/>
          <p:nvPr/>
        </p:nvSpPr>
        <p:spPr>
          <a:xfrm>
            <a:off x="395309" y="2083811"/>
            <a:ext cx="5265981" cy="811679"/>
          </a:xfrm>
          <a:prstGeom prst="roundRect">
            <a:avLst>
              <a:gd name="adj" fmla="val 8134"/>
            </a:avLst>
          </a:prstGeom>
          <a:solidFill>
            <a:schemeClr val="accent3"/>
          </a:solidFill>
        </p:spPr>
        <p:style>
          <a:lnRef idx="1">
            <a:schemeClr val="accent4"/>
          </a:lnRef>
          <a:fillRef idx="3">
            <a:schemeClr val="accent4"/>
          </a:fillRef>
          <a:effectRef idx="2">
            <a:schemeClr val="accent4"/>
          </a:effectRef>
          <a:fontRef idx="minor">
            <a:schemeClr val="lt1"/>
          </a:fontRef>
        </p:style>
        <p:txBody>
          <a:bodyPr lIns="0" tIns="0" rIns="0" bIns="0" rtlCol="0" anchor="ctr" anchorCtr="1"/>
          <a:lstStyle/>
          <a:p>
            <a:pPr defTabSz="902186">
              <a:lnSpc>
                <a:spcPct val="150000"/>
              </a:lnSpc>
            </a:pPr>
            <a:r>
              <a:rPr lang="en-AU" b="1" kern="1200" dirty="0">
                <a:solidFill>
                  <a:schemeClr val="accent1"/>
                </a:solidFill>
                <a:latin typeface="Arial" panose="020B0604020202020204" pitchFamily="34" charset="0"/>
                <a:ea typeface="+mn-ea"/>
                <a:cs typeface="+mn-cs"/>
              </a:rPr>
              <a:t>Evidence based principles</a:t>
            </a:r>
            <a:endParaRPr lang="en-AU" b="1" dirty="0">
              <a:solidFill>
                <a:schemeClr val="accent1"/>
              </a:solidFill>
              <a:latin typeface="Arial" panose="020B0604020202020204" pitchFamily="34" charset="0"/>
            </a:endParaRPr>
          </a:p>
        </p:txBody>
      </p:sp>
      <p:sp>
        <p:nvSpPr>
          <p:cNvPr id="27" name="Rectangle: Rounded Corners 26">
            <a:extLst>
              <a:ext uri="{FF2B5EF4-FFF2-40B4-BE49-F238E27FC236}">
                <a16:creationId xmlns:a16="http://schemas.microsoft.com/office/drawing/2014/main" id="{4AD2D141-FBD5-7D8B-8098-518060AD71CB}"/>
              </a:ext>
            </a:extLst>
          </p:cNvPr>
          <p:cNvSpPr/>
          <p:nvPr/>
        </p:nvSpPr>
        <p:spPr>
          <a:xfrm>
            <a:off x="395309" y="3337920"/>
            <a:ext cx="5265981" cy="811680"/>
          </a:xfrm>
          <a:prstGeom prst="roundRect">
            <a:avLst>
              <a:gd name="adj" fmla="val 7417"/>
            </a:avLst>
          </a:prstGeom>
          <a:solidFill>
            <a:srgbClr val="FFB8C1"/>
          </a:solidFill>
        </p:spPr>
        <p:style>
          <a:lnRef idx="1">
            <a:schemeClr val="accent6"/>
          </a:lnRef>
          <a:fillRef idx="3">
            <a:schemeClr val="accent6"/>
          </a:fillRef>
          <a:effectRef idx="2">
            <a:schemeClr val="accent6"/>
          </a:effectRef>
          <a:fontRef idx="minor">
            <a:schemeClr val="lt1"/>
          </a:fontRef>
        </p:style>
        <p:txBody>
          <a:bodyPr lIns="0" tIns="0" rIns="0" bIns="0" rtlCol="0" anchor="ctr" anchorCtr="1"/>
          <a:lstStyle/>
          <a:p>
            <a:pPr defTabSz="902186">
              <a:lnSpc>
                <a:spcPct val="150000"/>
              </a:lnSpc>
            </a:pPr>
            <a:r>
              <a:rPr lang="en-AU" b="1" kern="1200" dirty="0">
                <a:solidFill>
                  <a:schemeClr val="accent1"/>
                </a:solidFill>
                <a:latin typeface="Arial" panose="020B0604020202020204" pitchFamily="34" charset="0"/>
                <a:ea typeface="+mn-ea"/>
                <a:cs typeface="+mn-cs"/>
              </a:rPr>
              <a:t>Purposeful design</a:t>
            </a:r>
            <a:endParaRPr lang="en-AU" dirty="0">
              <a:solidFill>
                <a:schemeClr val="accent1"/>
              </a:solidFill>
              <a:latin typeface="Arial" panose="020B0604020202020204" pitchFamily="34" charset="0"/>
            </a:endParaRPr>
          </a:p>
        </p:txBody>
      </p:sp>
      <p:sp>
        <p:nvSpPr>
          <p:cNvPr id="29" name="Rectangle: Rounded Corners 28">
            <a:extLst>
              <a:ext uri="{FF2B5EF4-FFF2-40B4-BE49-F238E27FC236}">
                <a16:creationId xmlns:a16="http://schemas.microsoft.com/office/drawing/2014/main" id="{D7CD0C39-8076-B1D5-968E-BB5B8D3925E4}"/>
              </a:ext>
            </a:extLst>
          </p:cNvPr>
          <p:cNvSpPr/>
          <p:nvPr/>
        </p:nvSpPr>
        <p:spPr>
          <a:xfrm>
            <a:off x="395309" y="4592030"/>
            <a:ext cx="5265982" cy="811679"/>
          </a:xfrm>
          <a:prstGeom prst="roundRect">
            <a:avLst>
              <a:gd name="adj" fmla="val 8840"/>
            </a:avLst>
          </a:prstGeom>
          <a:solidFill>
            <a:schemeClr val="accent2"/>
          </a:solidFill>
        </p:spPr>
        <p:style>
          <a:lnRef idx="1">
            <a:schemeClr val="accent3"/>
          </a:lnRef>
          <a:fillRef idx="3">
            <a:schemeClr val="accent3"/>
          </a:fillRef>
          <a:effectRef idx="2">
            <a:schemeClr val="accent3"/>
          </a:effectRef>
          <a:fontRef idx="minor">
            <a:schemeClr val="lt1"/>
          </a:fontRef>
        </p:style>
        <p:txBody>
          <a:bodyPr lIns="0" tIns="0" rIns="0" bIns="0" rtlCol="0" anchor="ctr" anchorCtr="1"/>
          <a:lstStyle/>
          <a:p>
            <a:pPr defTabSz="902186">
              <a:lnSpc>
                <a:spcPct val="150000"/>
              </a:lnSpc>
            </a:pPr>
            <a:r>
              <a:rPr lang="en-AU" b="1" kern="1200" dirty="0">
                <a:solidFill>
                  <a:schemeClr val="bg1"/>
                </a:solidFill>
                <a:latin typeface="Arial" panose="020B0604020202020204" pitchFamily="34" charset="0"/>
                <a:ea typeface="+mn-ea"/>
                <a:cs typeface="+mn-cs"/>
              </a:rPr>
              <a:t>Practical classroom support</a:t>
            </a:r>
          </a:p>
        </p:txBody>
      </p:sp>
      <p:pic>
        <p:nvPicPr>
          <p:cNvPr id="8" name="Picture 7">
            <a:extLst>
              <a:ext uri="{FF2B5EF4-FFF2-40B4-BE49-F238E27FC236}">
                <a16:creationId xmlns:a16="http://schemas.microsoft.com/office/drawing/2014/main" id="{2867C410-BFCC-0B1B-6409-5AE216B3C82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5237" y="2238787"/>
            <a:ext cx="4850456" cy="3164922"/>
          </a:xfrm>
          <a:prstGeom prst="rect">
            <a:avLst/>
          </a:prstGeom>
          <a:noFill/>
        </p:spPr>
      </p:pic>
      <p:sp>
        <p:nvSpPr>
          <p:cNvPr id="2" name="Slide Number Placeholder 1">
            <a:extLst>
              <a:ext uri="{FF2B5EF4-FFF2-40B4-BE49-F238E27FC236}">
                <a16:creationId xmlns:a16="http://schemas.microsoft.com/office/drawing/2014/main" id="{C23EA31D-A90B-C528-E816-7AB9AAB2D954}"/>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a:t>
            </a:fld>
            <a:endParaRPr lang="en-AU"/>
          </a:p>
        </p:txBody>
      </p:sp>
    </p:spTree>
    <p:extLst>
      <p:ext uri="{BB962C8B-B14F-4D97-AF65-F5344CB8AC3E}">
        <p14:creationId xmlns:p14="http://schemas.microsoft.com/office/powerpoint/2010/main" val="196899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9FD5F-58E8-68CD-52CF-B40DF8F6EAA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259ACE4-4BE7-0C6C-83F6-02BAB8617A22}"/>
              </a:ext>
            </a:extLst>
          </p:cNvPr>
          <p:cNvSpPr>
            <a:spLocks noGrp="1"/>
          </p:cNvSpPr>
          <p:nvPr>
            <p:ph type="ctrTitle"/>
          </p:nvPr>
        </p:nvSpPr>
        <p:spPr/>
        <p:txBody>
          <a:bodyPr/>
          <a:lstStyle/>
          <a:p>
            <a:r>
              <a:rPr lang="en-AU" dirty="0"/>
              <a:t>Creative arts – unit 1</a:t>
            </a:r>
          </a:p>
        </p:txBody>
      </p:sp>
      <p:sp>
        <p:nvSpPr>
          <p:cNvPr id="3" name="Text Placeholder 9">
            <a:extLst>
              <a:ext uri="{FF2B5EF4-FFF2-40B4-BE49-F238E27FC236}">
                <a16:creationId xmlns:a16="http://schemas.microsoft.com/office/drawing/2014/main" id="{3B17DC07-3733-EBCB-7BE0-1F2D2271245A}"/>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dirty="0"/>
              <a:t> Unit 1</a:t>
            </a:r>
          </a:p>
        </p:txBody>
      </p:sp>
      <p:sp>
        <p:nvSpPr>
          <p:cNvPr id="2" name="Footer Placeholder 1">
            <a:extLst>
              <a:ext uri="{FF2B5EF4-FFF2-40B4-BE49-F238E27FC236}">
                <a16:creationId xmlns:a16="http://schemas.microsoft.com/office/drawing/2014/main" id="{B4B0363C-2843-DD0A-0739-FE7BCE14C80A}"/>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401387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D3D85-1680-7CB9-ECB7-C163FABFA7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623771-2E9A-72A3-C540-875E9CC26AB2}"/>
              </a:ext>
            </a:extLst>
          </p:cNvPr>
          <p:cNvSpPr>
            <a:spLocks noGrp="1"/>
          </p:cNvSpPr>
          <p:nvPr>
            <p:ph type="title"/>
          </p:nvPr>
        </p:nvSpPr>
        <p:spPr/>
        <p:txBody>
          <a:bodyPr/>
          <a:lstStyle/>
          <a:p>
            <a:r>
              <a:rPr lang="en-AU" dirty="0"/>
              <a:t>Creative arts – unit 1 overview</a:t>
            </a:r>
          </a:p>
        </p:txBody>
      </p:sp>
      <p:sp>
        <p:nvSpPr>
          <p:cNvPr id="5" name="Content Placeholder 4">
            <a:extLst>
              <a:ext uri="{FF2B5EF4-FFF2-40B4-BE49-F238E27FC236}">
                <a16:creationId xmlns:a16="http://schemas.microsoft.com/office/drawing/2014/main" id="{1C646A84-4313-85B3-183E-6F1095442A0E}"/>
              </a:ext>
            </a:extLst>
          </p:cNvPr>
          <p:cNvSpPr>
            <a:spLocks noGrp="1"/>
          </p:cNvSpPr>
          <p:nvPr>
            <p:ph idx="1"/>
          </p:nvPr>
        </p:nvSpPr>
        <p:spPr>
          <a:xfrm>
            <a:off x="359999" y="1769351"/>
            <a:ext cx="7928977" cy="4246928"/>
          </a:xfrm>
        </p:spPr>
        <p:txBody>
          <a:bodyPr vert="horz" lIns="0" tIns="0" rIns="0" bIns="0" rtlCol="0" anchor="t">
            <a:noAutofit/>
          </a:bodyPr>
          <a:lstStyle/>
          <a:p>
            <a:r>
              <a:rPr lang="en-AU" dirty="0"/>
              <a:t>Students explore movement and music to inspire creative expression.</a:t>
            </a:r>
          </a:p>
          <a:p>
            <a:pPr marL="285750" indent="-285750">
              <a:buFont typeface="Arial" panose="020B0604020202020204" pitchFamily="34" charset="0"/>
              <a:buChar char="•"/>
            </a:pPr>
            <a:r>
              <a:rPr lang="en-AU" b="1" dirty="0"/>
              <a:t>Dance focus: </a:t>
            </a:r>
            <a:r>
              <a:rPr lang="en-AU" dirty="0"/>
              <a:t>traditional African dances, exploring space and time, improvising movement inspired by living things.</a:t>
            </a:r>
            <a:endParaRPr lang="en-AU" b="1" dirty="0"/>
          </a:p>
          <a:p>
            <a:pPr marL="285750" lvl="1" indent="-285750">
              <a:buFont typeface="Arial" panose="020B0604020202020204" pitchFamily="34" charset="0"/>
              <a:buChar char="•"/>
            </a:pPr>
            <a:r>
              <a:rPr lang="en-AU" b="1" dirty="0"/>
              <a:t>Music focus: </a:t>
            </a:r>
            <a:r>
              <a:rPr lang="en-AU" dirty="0"/>
              <a:t>soundscapes and performances inspired by African songs and animals, focusing on duration, pitch, timbre and structure.</a:t>
            </a:r>
          </a:p>
        </p:txBody>
      </p:sp>
      <p:pic>
        <p:nvPicPr>
          <p:cNvPr id="9" name="Picture 8">
            <a:extLst>
              <a:ext uri="{FF2B5EF4-FFF2-40B4-BE49-F238E27FC236}">
                <a16:creationId xmlns:a16="http://schemas.microsoft.com/office/drawing/2014/main" id="{3E94B055-E999-C17C-86CF-5441D4DD4B4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2485" y="1667947"/>
            <a:ext cx="2978535" cy="4246928"/>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6D6B4A5E-772B-4BC3-7F49-D6835002C411}"/>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47455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F6F0C-2D5B-3DD5-C27D-4CDC023C9D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727FAE-69E9-FF4F-F5FC-4F83C0A86F58}"/>
              </a:ext>
            </a:extLst>
          </p:cNvPr>
          <p:cNvSpPr>
            <a:spLocks noGrp="1"/>
          </p:cNvSpPr>
          <p:nvPr>
            <p:ph type="title"/>
          </p:nvPr>
        </p:nvSpPr>
        <p:spPr/>
        <p:txBody>
          <a:bodyPr/>
          <a:lstStyle/>
          <a:p>
            <a:r>
              <a:rPr lang="en-AU" dirty="0"/>
              <a:t>Creative arts – unit 1 spotlight (1)</a:t>
            </a:r>
          </a:p>
        </p:txBody>
      </p:sp>
      <p:sp>
        <p:nvSpPr>
          <p:cNvPr id="4" name="Text Placeholder 3">
            <a:extLst>
              <a:ext uri="{FF2B5EF4-FFF2-40B4-BE49-F238E27FC236}">
                <a16:creationId xmlns:a16="http://schemas.microsoft.com/office/drawing/2014/main" id="{FF1703BB-DA82-5437-27A4-52CB1D2C895A}"/>
              </a:ext>
            </a:extLst>
          </p:cNvPr>
          <p:cNvSpPr>
            <a:spLocks noGrp="1"/>
          </p:cNvSpPr>
          <p:nvPr>
            <p:ph type="body" sz="quarter" idx="18"/>
          </p:nvPr>
        </p:nvSpPr>
        <p:spPr/>
        <p:txBody>
          <a:bodyPr/>
          <a:lstStyle/>
          <a:p>
            <a:r>
              <a:rPr lang="en-AU" dirty="0"/>
              <a:t>Dance</a:t>
            </a:r>
          </a:p>
        </p:txBody>
      </p:sp>
      <p:sp>
        <p:nvSpPr>
          <p:cNvPr id="6" name="TextBox 5">
            <a:extLst>
              <a:ext uri="{FF2B5EF4-FFF2-40B4-BE49-F238E27FC236}">
                <a16:creationId xmlns:a16="http://schemas.microsoft.com/office/drawing/2014/main" id="{4CC8389D-976E-0B50-1CE8-0BE8415FE0DA}"/>
              </a:ext>
            </a:extLst>
          </p:cNvPr>
          <p:cNvSpPr txBox="1"/>
          <p:nvPr/>
        </p:nvSpPr>
        <p:spPr>
          <a:xfrm>
            <a:off x="359999" y="1494263"/>
            <a:ext cx="4396775" cy="4480409"/>
          </a:xfrm>
          <a:prstGeom prst="rect">
            <a:avLst/>
          </a:prstGeom>
          <a:noFill/>
        </p:spPr>
        <p:txBody>
          <a:bodyPr wrap="square" lIns="0" tIns="0" rIns="0" bIns="0" rtlCol="0">
            <a:noAutofit/>
          </a:bodyPr>
          <a:lstStyle/>
          <a:p>
            <a:pPr marL="285750" marR="0" lvl="0" indent="-285750" algn="l" defTabSz="914400" rtl="0" eaLnBrk="0" fontAlgn="base" latinLnBrk="0" hangingPunct="0">
              <a:lnSpc>
                <a:spcPct val="150000"/>
              </a:lnSpc>
              <a:spcBef>
                <a:spcPct val="0"/>
              </a:spcBef>
              <a:spcAft>
                <a:spcPts val="12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Locomotor and non-locomotor movement</a:t>
            </a:r>
            <a:b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br>
            <a: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Inspired by </a:t>
            </a:r>
            <a:r>
              <a:rPr kumimoji="0" lang="en-US" altLang="en-US" sz="1800" b="0" i="1" u="none" strike="noStrike" kern="1200" cap="none" spc="0" normalizeH="0" baseline="0" noProof="0" dirty="0">
                <a:ln>
                  <a:noFill/>
                </a:ln>
                <a:solidFill>
                  <a:srgbClr val="22272B"/>
                </a:solidFill>
                <a:effectLst/>
                <a:uLnTx/>
                <a:uFillTx/>
                <a:latin typeface="Arial" panose="020B0604020202020204" pitchFamily="34" charset="0"/>
                <a:ea typeface="+mn-ea"/>
                <a:cs typeface="+mn-cs"/>
              </a:rPr>
              <a:t>Still Life at the Penguin Café</a:t>
            </a:r>
          </a:p>
          <a:p>
            <a:pPr marL="285750" marR="0" lvl="0" indent="-285750" algn="l" defTabSz="914400" rtl="0" eaLnBrk="0" fontAlgn="base" latinLnBrk="0" hangingPunct="0">
              <a:lnSpc>
                <a:spcPct val="150000"/>
              </a:lnSpc>
              <a:spcBef>
                <a:spcPct val="0"/>
              </a:spcBef>
              <a:spcAft>
                <a:spcPts val="12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Butterfly life cycle</a:t>
            </a:r>
            <a:b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br>
            <a: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Levels, pathways and shapes to show transformation</a:t>
            </a:r>
          </a:p>
          <a:p>
            <a:pPr marL="285750" marR="0" lvl="0" indent="-285750" algn="l" defTabSz="914400" rtl="0" eaLnBrk="0" fontAlgn="base" latinLnBrk="0" hangingPunct="0">
              <a:lnSpc>
                <a:spcPct val="150000"/>
              </a:lnSpc>
              <a:spcBef>
                <a:spcPct val="0"/>
              </a:spcBef>
              <a:spcAft>
                <a:spcPts val="12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South African gumboot dancing</a:t>
            </a:r>
            <a:b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br>
            <a: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Authentic cultural context and performance</a:t>
            </a:r>
          </a:p>
          <a:p>
            <a:pPr marL="285750" marR="0" lvl="0" indent="-285750" algn="l" defTabSz="914400" rtl="0" eaLnBrk="0" fontAlgn="base" latinLnBrk="0" hangingPunct="0">
              <a:lnSpc>
                <a:spcPct val="150000"/>
              </a:lnSpc>
              <a:spcBef>
                <a:spcPct val="0"/>
              </a:spcBef>
              <a:spcAft>
                <a:spcPts val="1200"/>
              </a:spcAft>
              <a:buClrTx/>
              <a:buSzTx/>
              <a:buFont typeface="Arial" panose="020B0604020202020204" pitchFamily="34" charset="0"/>
              <a:buChar char="•"/>
              <a:tabLst/>
              <a:defRPr/>
            </a:pPr>
            <a:r>
              <a:rPr kumimoji="0" lang="en-US" altLang="en-US" sz="1800" b="1" i="1" u="none" strike="noStrike" kern="1200" cap="none" spc="0" normalizeH="0" baseline="0" noProof="0" dirty="0">
                <a:ln>
                  <a:noFill/>
                </a:ln>
                <a:solidFill>
                  <a:srgbClr val="22272B"/>
                </a:solidFill>
                <a:effectLst/>
                <a:uLnTx/>
                <a:uFillTx/>
                <a:latin typeface="Arial" panose="020B0604020202020204" pitchFamily="34" charset="0"/>
                <a:ea typeface="+mn-ea"/>
                <a:cs typeface="+mn-cs"/>
              </a:rPr>
              <a:t>Waka </a:t>
            </a:r>
            <a:r>
              <a:rPr kumimoji="0" lang="en-US" altLang="en-US" sz="1800" b="1" i="1" u="none" strike="noStrike" kern="1200" cap="none" spc="0" normalizeH="0" baseline="0" noProof="0" dirty="0" err="1">
                <a:ln>
                  <a:noFill/>
                </a:ln>
                <a:solidFill>
                  <a:srgbClr val="22272B"/>
                </a:solidFill>
                <a:effectLst/>
                <a:uLnTx/>
                <a:uFillTx/>
                <a:latin typeface="Arial" panose="020B0604020202020204" pitchFamily="34" charset="0"/>
                <a:ea typeface="+mn-ea"/>
                <a:cs typeface="+mn-cs"/>
              </a:rPr>
              <a:t>Waka</a:t>
            </a:r>
            <a:r>
              <a:rPr kumimoji="0" lang="en-US" altLang="en-US" sz="1800" b="1" i="1" u="none" strike="noStrike" kern="1200" cap="none" spc="0" normalizeH="0" baseline="0" noProof="0" dirty="0">
                <a:ln>
                  <a:noFill/>
                </a:ln>
                <a:solidFill>
                  <a:srgbClr val="22272B"/>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Finale</a:t>
            </a:r>
            <a:b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br>
            <a: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High-energy group compositions</a:t>
            </a:r>
          </a:p>
        </p:txBody>
      </p:sp>
      <p:pic>
        <p:nvPicPr>
          <p:cNvPr id="2050" name="Picture 2" descr="A dancer dressed in a zebra costume kneels on stage with arms raised, while four other dancers in feathered costumes stand behind, performing against a backdrop of African trees.">
            <a:extLst>
              <a:ext uri="{FF2B5EF4-FFF2-40B4-BE49-F238E27FC236}">
                <a16:creationId xmlns:a16="http://schemas.microsoft.com/office/drawing/2014/main" id="{F5B18192-8E12-EDD9-D3F1-B89BD98428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71291" y="1895183"/>
            <a:ext cx="2438788" cy="162423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046859-F4FF-DB88-35AB-5043D3FF324D}"/>
              </a:ext>
            </a:extLst>
          </p:cNvPr>
          <p:cNvSpPr txBox="1"/>
          <p:nvPr/>
        </p:nvSpPr>
        <p:spPr>
          <a:xfrm>
            <a:off x="5271291" y="3714524"/>
            <a:ext cx="2491994" cy="31829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ts val="1275"/>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42424"/>
                </a:solidFill>
                <a:effectLst/>
                <a:uLnTx/>
                <a:uFillTx/>
                <a:latin typeface="Arial" panose="020B0604020202020204" pitchFamily="34" charset="0"/>
                <a:ea typeface="+mn-ea"/>
                <a:cs typeface="Segoe UI"/>
              </a:rPr>
              <a:t>Birmingham Royal Ballet in ‘Still Life’ at the Penguin Café. © Bill Cooper</a:t>
            </a:r>
            <a:endParaRPr kumimoji="0" lang="en-AU" sz="900" b="0" i="1" u="none" strike="noStrike" kern="1200" cap="none" spc="0" normalizeH="0" baseline="0" noProof="0" dirty="0">
              <a:ln>
                <a:noFill/>
              </a:ln>
              <a:solidFill>
                <a:srgbClr val="22272B"/>
              </a:solidFill>
              <a:effectLst/>
              <a:uLnTx/>
              <a:uFillTx/>
              <a:latin typeface="Arial" panose="020B0604020202020204" pitchFamily="34" charset="0"/>
              <a:ea typeface="+mn-lt"/>
              <a:cs typeface="Arial" panose="020B0604020202020204" pitchFamily="34" charset="0"/>
            </a:endParaRPr>
          </a:p>
        </p:txBody>
      </p:sp>
      <p:pic>
        <p:nvPicPr>
          <p:cNvPr id="2052" name="Picture 4" descr="Gumboot Dance performed by mine workers in South Africa.">
            <a:hlinkClick r:id="rId4"/>
            <a:extLst>
              <a:ext uri="{FF2B5EF4-FFF2-40B4-BE49-F238E27FC236}">
                <a16:creationId xmlns:a16="http://schemas.microsoft.com/office/drawing/2014/main" id="{2E36EE7E-17E3-BABC-F1D6-03C2E4CC2DE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73464" y="4202717"/>
            <a:ext cx="2489821" cy="1655731"/>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37F0823-6834-826B-8E3D-BF8F855A043B}"/>
              </a:ext>
            </a:extLst>
          </p:cNvPr>
          <p:cNvSpPr txBox="1"/>
          <p:nvPr/>
        </p:nvSpPr>
        <p:spPr>
          <a:xfrm>
            <a:off x="5273464" y="6128407"/>
            <a:ext cx="2979420" cy="31829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ts val="1275"/>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42424"/>
                </a:solidFill>
                <a:effectLst/>
                <a:uLnTx/>
                <a:uFillTx/>
                <a:latin typeface="Arial" panose="020B0604020202020204" pitchFamily="34" charset="0"/>
                <a:ea typeface="+mn-ea"/>
                <a:cs typeface="Segoe UI"/>
              </a:rPr>
              <a:t>Gumboot dancers. </a:t>
            </a:r>
            <a:r>
              <a:rPr kumimoji="0" lang="en-AU" sz="900" b="0" i="0" u="none" strike="noStrike" kern="1200" cap="none" spc="0" normalizeH="0" baseline="0" noProof="0" dirty="0">
                <a:ln>
                  <a:noFill/>
                </a:ln>
                <a:solidFill>
                  <a:srgbClr val="242424"/>
                </a:solidFill>
                <a:effectLst/>
                <a:uLnTx/>
                <a:uFillTx/>
                <a:latin typeface="Arial" panose="020B0604020202020204" pitchFamily="34" charset="0"/>
                <a:ea typeface="+mn-ea"/>
                <a:cs typeface="Segoe UI"/>
                <a:hlinkClick r:id="rId6"/>
              </a:rPr>
              <a:t>http://creativecommons.org/licenses/by-sa/3.0/</a:t>
            </a:r>
            <a:r>
              <a:rPr kumimoji="0" lang="en-AU" sz="900" b="0" i="0" u="none" strike="noStrike" kern="1200" cap="none" spc="0" normalizeH="0" baseline="0" noProof="0" dirty="0">
                <a:ln>
                  <a:noFill/>
                </a:ln>
                <a:solidFill>
                  <a:srgbClr val="242424"/>
                </a:solidFill>
                <a:effectLst/>
                <a:uLnTx/>
                <a:uFillTx/>
                <a:latin typeface="Arial" panose="020B0604020202020204" pitchFamily="34" charset="0"/>
                <a:ea typeface="+mn-ea"/>
                <a:cs typeface="Segoe UI"/>
              </a:rPr>
              <a:t>  </a:t>
            </a:r>
            <a:endParaRPr kumimoji="0" lang="en-AU" sz="900" b="0" i="1" u="none" strike="noStrike" kern="1200" cap="none" spc="0" normalizeH="0" baseline="0" noProof="0" dirty="0">
              <a:ln>
                <a:noFill/>
              </a:ln>
              <a:solidFill>
                <a:srgbClr val="22272B"/>
              </a:solidFill>
              <a:effectLst/>
              <a:uLnTx/>
              <a:uFillTx/>
              <a:latin typeface="Arial" panose="020B0604020202020204" pitchFamily="34" charset="0"/>
              <a:ea typeface="+mn-lt"/>
              <a:cs typeface="Arial" panose="020B0604020202020204" pitchFamily="34" charset="0"/>
            </a:endParaRPr>
          </a:p>
        </p:txBody>
      </p:sp>
      <p:pic>
        <p:nvPicPr>
          <p:cNvPr id="13" name="Picture 12">
            <a:extLst>
              <a:ext uri="{FF2B5EF4-FFF2-40B4-BE49-F238E27FC236}">
                <a16:creationId xmlns:a16="http://schemas.microsoft.com/office/drawing/2014/main" id="{45728891-BC04-68F8-93C1-5860D42D8504}"/>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98090" y="1494358"/>
            <a:ext cx="2612208" cy="3743907"/>
          </a:xfrm>
          <a:prstGeom prst="rect">
            <a:avLst/>
          </a:prstGeom>
          <a:ln>
            <a:no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C997244D-4DAD-5F9C-FD9C-05F59964EA54}"/>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42180" y="2671948"/>
            <a:ext cx="2519177" cy="3641289"/>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111E57C4-0E31-D30F-A949-EBBC324F6E7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401132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BB5ED-4B08-C148-7F21-32634200375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0B2CFA-92B1-E340-A02B-9FF28374585A}"/>
              </a:ext>
            </a:extLst>
          </p:cNvPr>
          <p:cNvSpPr>
            <a:spLocks noGrp="1"/>
          </p:cNvSpPr>
          <p:nvPr>
            <p:ph type="title"/>
          </p:nvPr>
        </p:nvSpPr>
        <p:spPr/>
        <p:txBody>
          <a:bodyPr/>
          <a:lstStyle/>
          <a:p>
            <a:r>
              <a:rPr lang="en-AU" dirty="0"/>
              <a:t>Creative arts – unit 1 spotlight (2)</a:t>
            </a:r>
          </a:p>
        </p:txBody>
      </p:sp>
      <p:sp>
        <p:nvSpPr>
          <p:cNvPr id="4" name="Text Placeholder 3">
            <a:extLst>
              <a:ext uri="{FF2B5EF4-FFF2-40B4-BE49-F238E27FC236}">
                <a16:creationId xmlns:a16="http://schemas.microsoft.com/office/drawing/2014/main" id="{C8D6B73D-0E8E-90DB-E6C2-4513A6BECF6A}"/>
              </a:ext>
            </a:extLst>
          </p:cNvPr>
          <p:cNvSpPr>
            <a:spLocks noGrp="1"/>
          </p:cNvSpPr>
          <p:nvPr>
            <p:ph type="body" sz="quarter" idx="18"/>
          </p:nvPr>
        </p:nvSpPr>
        <p:spPr/>
        <p:txBody>
          <a:bodyPr/>
          <a:lstStyle/>
          <a:p>
            <a:r>
              <a:rPr lang="en-AU"/>
              <a:t>Music</a:t>
            </a:r>
          </a:p>
        </p:txBody>
      </p:sp>
      <p:sp>
        <p:nvSpPr>
          <p:cNvPr id="6" name="TextBox 5">
            <a:extLst>
              <a:ext uri="{FF2B5EF4-FFF2-40B4-BE49-F238E27FC236}">
                <a16:creationId xmlns:a16="http://schemas.microsoft.com/office/drawing/2014/main" id="{4F6B3F5E-A41D-658B-09D9-FF5A61449FAF}"/>
              </a:ext>
            </a:extLst>
          </p:cNvPr>
          <p:cNvSpPr txBox="1"/>
          <p:nvPr/>
        </p:nvSpPr>
        <p:spPr>
          <a:xfrm>
            <a:off x="360000" y="1494263"/>
            <a:ext cx="4783500" cy="4728117"/>
          </a:xfrm>
          <a:prstGeom prst="rect">
            <a:avLst/>
          </a:prstGeom>
          <a:noFill/>
        </p:spPr>
        <p:txBody>
          <a:bodyPr wrap="square" lIns="0" tIns="0" rIns="0" bIns="0" rtlCol="0">
            <a:noAutofit/>
          </a:bodyPr>
          <a:lstStyle/>
          <a:p>
            <a:pPr marL="285750" marR="0" lvl="0" indent="-285750" algn="l" defTabSz="914400" rtl="0" eaLnBrk="0" fontAlgn="base" latinLnBrk="0" hangingPunct="0">
              <a:lnSpc>
                <a:spcPct val="150000"/>
              </a:lnSpc>
              <a:spcBef>
                <a:spcPct val="0"/>
              </a:spcBef>
              <a:spcAft>
                <a:spcPts val="12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Exploring beat and tempo</a:t>
            </a:r>
            <a:b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br>
            <a:r>
              <a:rPr kumimoji="0" lang="en-US" altLang="en-US" sz="1800" b="0" i="1" u="none" strike="noStrike" kern="1200" cap="none" spc="0" normalizeH="0" baseline="0" noProof="0" dirty="0">
                <a:ln>
                  <a:noFill/>
                </a:ln>
                <a:solidFill>
                  <a:srgbClr val="22272B"/>
                </a:solidFill>
                <a:effectLst/>
                <a:uLnTx/>
                <a:uFillTx/>
                <a:latin typeface="Arial" panose="020B0604020202020204" pitchFamily="34" charset="0"/>
                <a:ea typeface="+mn-ea"/>
                <a:cs typeface="+mn-cs"/>
              </a:rPr>
              <a:t>Carnival of the Animals</a:t>
            </a:r>
            <a: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 and </a:t>
            </a:r>
            <a:r>
              <a:rPr kumimoji="0" lang="en-US" altLang="en-US" sz="1800" b="0" i="1" u="none" strike="noStrike" kern="1200" cap="none" spc="0" normalizeH="0" baseline="0" noProof="0" dirty="0" err="1">
                <a:ln>
                  <a:noFill/>
                </a:ln>
                <a:solidFill>
                  <a:srgbClr val="22272B"/>
                </a:solidFill>
                <a:effectLst/>
                <a:uLnTx/>
                <a:uFillTx/>
                <a:latin typeface="Arial" panose="020B0604020202020204" pitchFamily="34" charset="0"/>
                <a:ea typeface="+mn-ea"/>
                <a:cs typeface="+mn-cs"/>
              </a:rPr>
              <a:t>Obwisana</a:t>
            </a:r>
            <a: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 stone-passing game</a:t>
            </a:r>
            <a:endParaRPr kumimoji="0" lang="en-US" altLang="en-US" sz="1800" b="0" i="1"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50000"/>
              </a:lnSpc>
              <a:spcBef>
                <a:spcPct val="0"/>
              </a:spcBef>
              <a:spcAft>
                <a:spcPts val="12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Exploring timbre and pitch</a:t>
            </a:r>
            <a:b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br>
            <a: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Voices, instruments or Chrome Music Lab</a:t>
            </a:r>
          </a:p>
          <a:p>
            <a:pPr marL="285750" marR="0" lvl="0" indent="-285750" algn="l" defTabSz="914400" rtl="0" eaLnBrk="0" fontAlgn="base" latinLnBrk="0" hangingPunct="0">
              <a:lnSpc>
                <a:spcPct val="150000"/>
              </a:lnSpc>
              <a:spcBef>
                <a:spcPct val="0"/>
              </a:spcBef>
              <a:spcAft>
                <a:spcPts val="1200"/>
              </a:spcAft>
              <a:buClrTx/>
              <a:buSzTx/>
              <a:buFont typeface="Arial" panose="020B0604020202020204" pitchFamily="34" charset="0"/>
              <a:buChar char="•"/>
              <a:tabLst/>
              <a:defRPr/>
            </a:pPr>
            <a:r>
              <a:rPr kumimoji="0" lang="en-US" altLang="en-US" sz="1800" b="1" i="1" u="none" strike="noStrike" kern="1200" cap="none" spc="0" normalizeH="0" baseline="0" noProof="0" dirty="0" err="1">
                <a:ln>
                  <a:noFill/>
                </a:ln>
                <a:solidFill>
                  <a:srgbClr val="22272B"/>
                </a:solidFill>
                <a:effectLst/>
                <a:uLnTx/>
                <a:uFillTx/>
                <a:latin typeface="Arial" panose="020B0604020202020204" pitchFamily="34" charset="0"/>
                <a:ea typeface="+mn-ea"/>
                <a:cs typeface="+mn-cs"/>
              </a:rPr>
              <a:t>Abiyoyo</a:t>
            </a:r>
            <a:r>
              <a:rPr kumimoji="0" lang="en-US" altLang="en-US"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 storytelling</a:t>
            </a:r>
            <a:b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br>
            <a: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Linking music, story and culture</a:t>
            </a:r>
          </a:p>
          <a:p>
            <a:pPr marL="285750" marR="0" lvl="0" indent="-285750" algn="l" defTabSz="914400" rtl="0" eaLnBrk="0" fontAlgn="base" latinLnBrk="0" hangingPunct="0">
              <a:lnSpc>
                <a:spcPct val="150000"/>
              </a:lnSpc>
              <a:spcBef>
                <a:spcPct val="0"/>
              </a:spcBef>
              <a:spcAft>
                <a:spcPts val="12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Sound story performance</a:t>
            </a:r>
            <a:b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br>
            <a:r>
              <a:rPr kumimoji="0" lang="en-AU"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C</a:t>
            </a: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ompose, rehearse and refine animal sound stories</a:t>
            </a:r>
          </a:p>
          <a:p>
            <a:pPr marL="285750" marR="0" lvl="0" indent="-285750" algn="l" defTabSz="914400" rtl="0" eaLnBrk="0" fontAlgn="base" latinLnBrk="0" hangingPunct="0">
              <a:lnSpc>
                <a:spcPct val="150000"/>
              </a:lnSpc>
              <a:spcBef>
                <a:spcPct val="0"/>
              </a:spcBef>
              <a:spcAft>
                <a:spcPts val="120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22272B"/>
              </a:solidFill>
              <a:effectLst/>
              <a:highlight>
                <a:srgbClr val="FFFF00"/>
              </a:highlight>
              <a:uLnTx/>
              <a:uFillTx/>
              <a:latin typeface="Arial" panose="020B0604020202020204" pitchFamily="34" charset="0"/>
              <a:ea typeface="+mn-ea"/>
              <a:cs typeface="+mn-cs"/>
            </a:endParaRPr>
          </a:p>
        </p:txBody>
      </p:sp>
      <p:pic>
        <p:nvPicPr>
          <p:cNvPr id="11" name="Picture 10" descr="Cover of the book - Abiyoyo published by Simon &amp; Shuster.">
            <a:hlinkClick r:id="rId3"/>
            <a:extLst>
              <a:ext uri="{FF2B5EF4-FFF2-40B4-BE49-F238E27FC236}">
                <a16:creationId xmlns:a16="http://schemas.microsoft.com/office/drawing/2014/main" id="{8B97D09B-A568-A9E4-C9BE-9B01E15B28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58863" y="480683"/>
            <a:ext cx="1902683" cy="1269075"/>
          </a:xfrm>
          <a:prstGeom prst="rect">
            <a:avLst/>
          </a:prstGeom>
        </p:spPr>
      </p:pic>
      <p:pic>
        <p:nvPicPr>
          <p:cNvPr id="9" name="Picture 8" descr="Flashcards of animal actions.">
            <a:extLst>
              <a:ext uri="{FF2B5EF4-FFF2-40B4-BE49-F238E27FC236}">
                <a16:creationId xmlns:a16="http://schemas.microsoft.com/office/drawing/2014/main" id="{1E8587AE-7500-D1BD-CC3C-024ACFEEBE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67236">
            <a:off x="6160685" y="2355723"/>
            <a:ext cx="2603690" cy="3717916"/>
          </a:xfrm>
          <a:prstGeom prst="rect">
            <a:avLst/>
          </a:prstGeom>
          <a:ln>
            <a:noFill/>
          </a:ln>
          <a:effectLst>
            <a:outerShdw blurRad="50800" dist="38100" dir="2700000" algn="tl" rotWithShape="0">
              <a:prstClr val="black">
                <a:alpha val="40000"/>
              </a:prstClr>
            </a:outerShdw>
          </a:effectLst>
        </p:spPr>
      </p:pic>
      <p:pic>
        <p:nvPicPr>
          <p:cNvPr id="8" name="Picture 7" descr="Close-up of a document - music observation checklist.">
            <a:extLst>
              <a:ext uri="{FF2B5EF4-FFF2-40B4-BE49-F238E27FC236}">
                <a16:creationId xmlns:a16="http://schemas.microsoft.com/office/drawing/2014/main" id="{568B4910-5012-9044-2739-7380155E97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7856" y="2206981"/>
            <a:ext cx="2603690" cy="3758710"/>
          </a:xfrm>
          <a:prstGeom prst="rect">
            <a:avLst/>
          </a:prstGeom>
          <a:ln>
            <a:noFill/>
          </a:ln>
          <a:effectLst>
            <a:outerShdw blurRad="50800" dist="38100" dir="2700000" algn="tl" rotWithShape="0">
              <a:prstClr val="black">
                <a:alpha val="40000"/>
              </a:prstClr>
            </a:outerShdw>
          </a:effectLst>
        </p:spPr>
      </p:pic>
      <p:pic>
        <p:nvPicPr>
          <p:cNvPr id="7" name="Picture 6" descr="Anchor chart with music terms.">
            <a:extLst>
              <a:ext uri="{FF2B5EF4-FFF2-40B4-BE49-F238E27FC236}">
                <a16:creationId xmlns:a16="http://schemas.microsoft.com/office/drawing/2014/main" id="{605D035A-6F79-E775-D58C-A6DEF14D0C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453258">
            <a:off x="9228310" y="2517568"/>
            <a:ext cx="2603690" cy="3704812"/>
          </a:xfrm>
          <a:prstGeom prst="rect">
            <a:avLst/>
          </a:prstGeom>
          <a:ln>
            <a:no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59A24426-3F2F-2C80-BC51-C2F171AE2190}"/>
              </a:ext>
            </a:extLst>
          </p:cNvPr>
          <p:cNvSpPr txBox="1"/>
          <p:nvPr/>
        </p:nvSpPr>
        <p:spPr>
          <a:xfrm>
            <a:off x="1681976" y="6435288"/>
            <a:ext cx="4891352" cy="3334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ts val="1275"/>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42424"/>
                </a:solidFill>
                <a:effectLst/>
                <a:uLnTx/>
                <a:uFillTx/>
                <a:latin typeface="Arial" panose="020B0604020202020204" pitchFamily="34" charset="0"/>
                <a:ea typeface="+mn-ea"/>
                <a:cs typeface="Segoe UI"/>
              </a:rPr>
              <a:t>Cover illustration from the children's book "</a:t>
            </a:r>
            <a:r>
              <a:rPr kumimoji="0" lang="en-AU" sz="900" b="0" i="0" u="none" strike="noStrike" kern="1200" cap="none" spc="0" normalizeH="0" baseline="0" noProof="0" dirty="0" err="1">
                <a:ln>
                  <a:noFill/>
                </a:ln>
                <a:solidFill>
                  <a:srgbClr val="242424"/>
                </a:solidFill>
                <a:effectLst/>
                <a:uLnTx/>
                <a:uFillTx/>
                <a:latin typeface="Arial" panose="020B0604020202020204" pitchFamily="34" charset="0"/>
                <a:ea typeface="+mn-ea"/>
                <a:cs typeface="Segoe UI"/>
              </a:rPr>
              <a:t>Abiyoyo</a:t>
            </a:r>
            <a:r>
              <a:rPr kumimoji="0" lang="en-AU" sz="900" b="0" i="0" u="none" strike="noStrike" kern="1200" cap="none" spc="0" normalizeH="0" baseline="0" noProof="0" dirty="0">
                <a:ln>
                  <a:noFill/>
                </a:ln>
                <a:solidFill>
                  <a:srgbClr val="242424"/>
                </a:solidFill>
                <a:effectLst/>
                <a:uLnTx/>
                <a:uFillTx/>
                <a:latin typeface="Arial" panose="020B0604020202020204" pitchFamily="34" charset="0"/>
                <a:ea typeface="+mn-ea"/>
                <a:cs typeface="Segoe UI"/>
              </a:rPr>
              <a:t>" (1986), published by Simon and Shuster</a:t>
            </a:r>
            <a:r>
              <a:rPr kumimoji="0" lang="en-AU" sz="1100" b="0" i="0" u="none" strike="noStrike" kern="1200" cap="none" spc="0" normalizeH="0" baseline="0" noProof="0" dirty="0">
                <a:ln>
                  <a:noFill/>
                </a:ln>
                <a:solidFill>
                  <a:srgbClr val="242424"/>
                </a:solidFill>
                <a:effectLst/>
                <a:uLnTx/>
                <a:uFillTx/>
                <a:latin typeface="Aptos Narrow"/>
                <a:ea typeface="+mn-ea"/>
                <a:cs typeface="Segoe UI"/>
              </a:rPr>
              <a:t>.</a:t>
            </a:r>
          </a:p>
          <a:p>
            <a:pPr marL="0" marR="0" lvl="0" indent="0" algn="l" defTabSz="609585" rtl="0" eaLnBrk="1" fontAlgn="auto" latinLnBrk="0" hangingPunct="1">
              <a:lnSpc>
                <a:spcPts val="1275"/>
              </a:lnSpc>
              <a:spcBef>
                <a:spcPts val="0"/>
              </a:spcBef>
              <a:spcAft>
                <a:spcPts val="0"/>
              </a:spcAft>
              <a:buClrTx/>
              <a:buSzTx/>
              <a:buFontTx/>
              <a:buNone/>
              <a:tabLst/>
              <a:defRPr/>
            </a:pPr>
            <a:endParaRPr kumimoji="0" lang="en-AU" sz="1100" b="0" i="0" u="none" strike="noStrike" kern="1200" cap="none" spc="0" normalizeH="0" baseline="0" noProof="0" dirty="0">
              <a:ln>
                <a:noFill/>
              </a:ln>
              <a:solidFill>
                <a:srgbClr val="242424"/>
              </a:solidFill>
              <a:effectLst/>
              <a:uLnTx/>
              <a:uFillTx/>
              <a:latin typeface="Aptos Narrow"/>
              <a:ea typeface="+mn-ea"/>
              <a:cs typeface="Segoe UI"/>
            </a:endParaRPr>
          </a:p>
        </p:txBody>
      </p:sp>
      <p:sp>
        <p:nvSpPr>
          <p:cNvPr id="2" name="Slide Number Placeholder 1">
            <a:extLst>
              <a:ext uri="{FF2B5EF4-FFF2-40B4-BE49-F238E27FC236}">
                <a16:creationId xmlns:a16="http://schemas.microsoft.com/office/drawing/2014/main" id="{8A260615-93EF-B05C-6741-D93957A55789}"/>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23271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286FD-B33C-8C3C-4BA4-58D3A8105EC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86BE60B-000E-DEC7-B18B-A78CD8EFF072}"/>
              </a:ext>
            </a:extLst>
          </p:cNvPr>
          <p:cNvSpPr>
            <a:spLocks noGrp="1"/>
          </p:cNvSpPr>
          <p:nvPr>
            <p:ph type="title"/>
          </p:nvPr>
        </p:nvSpPr>
        <p:spPr>
          <a:xfrm>
            <a:off x="360000" y="360000"/>
            <a:ext cx="10080000" cy="545601"/>
          </a:xfrm>
        </p:spPr>
        <p:txBody>
          <a:bodyPr anchor="t">
            <a:normAutofit/>
          </a:bodyPr>
          <a:lstStyle/>
          <a:p>
            <a:r>
              <a:rPr lang="en-AU" dirty="0"/>
              <a:t>Creative arts – unit 1 spotlight (3)</a:t>
            </a:r>
          </a:p>
        </p:txBody>
      </p:sp>
      <p:sp>
        <p:nvSpPr>
          <p:cNvPr id="9" name="Text Placeholder 8">
            <a:extLst>
              <a:ext uri="{FF2B5EF4-FFF2-40B4-BE49-F238E27FC236}">
                <a16:creationId xmlns:a16="http://schemas.microsoft.com/office/drawing/2014/main" id="{93AD2E12-5E43-7CB4-2FB8-AD702EFA9819}"/>
              </a:ext>
            </a:extLst>
          </p:cNvPr>
          <p:cNvSpPr>
            <a:spLocks noGrp="1"/>
          </p:cNvSpPr>
          <p:nvPr>
            <p:ph type="body" sz="quarter" idx="18"/>
          </p:nvPr>
        </p:nvSpPr>
        <p:spPr>
          <a:xfrm>
            <a:off x="360000" y="905602"/>
            <a:ext cx="10080000" cy="386934"/>
          </a:xfrm>
        </p:spPr>
        <p:txBody>
          <a:bodyPr anchor="b">
            <a:normAutofit/>
          </a:bodyPr>
          <a:lstStyle/>
          <a:p>
            <a:pPr>
              <a:lnSpc>
                <a:spcPct val="140000"/>
              </a:lnSpc>
            </a:pPr>
            <a:r>
              <a:rPr lang="en-AU"/>
              <a:t>Lesson 4 – music: exploring beat and tempo</a:t>
            </a:r>
          </a:p>
        </p:txBody>
      </p:sp>
      <p:sp>
        <p:nvSpPr>
          <p:cNvPr id="4" name="Content Placeholder 3">
            <a:extLst>
              <a:ext uri="{FF2B5EF4-FFF2-40B4-BE49-F238E27FC236}">
                <a16:creationId xmlns:a16="http://schemas.microsoft.com/office/drawing/2014/main" id="{2790D392-6F26-87DF-8472-5BCB24BE7FAD}"/>
              </a:ext>
            </a:extLst>
          </p:cNvPr>
          <p:cNvSpPr>
            <a:spLocks noGrp="1"/>
          </p:cNvSpPr>
          <p:nvPr>
            <p:ph idx="1"/>
          </p:nvPr>
        </p:nvSpPr>
        <p:spPr>
          <a:xfrm>
            <a:off x="360001" y="1832488"/>
            <a:ext cx="5558791" cy="2365040"/>
          </a:xfrm>
        </p:spPr>
        <p:txBody>
          <a:bodyPr vert="horz" lIns="0" tIns="0" rIns="0" bIns="0" rtlCol="0" anchor="t">
            <a:normAutofit/>
          </a:bodyPr>
          <a:lstStyle/>
          <a:p>
            <a:r>
              <a:rPr lang="en-AU" dirty="0"/>
              <a:t>Learn </a:t>
            </a:r>
            <a:r>
              <a:rPr lang="en-AU" i="1" dirty="0" err="1"/>
              <a:t>Obwisana</a:t>
            </a:r>
            <a:r>
              <a:rPr lang="en-AU" dirty="0"/>
              <a:t> (traditional Ghanaian song)</a:t>
            </a:r>
            <a:endParaRPr lang="en-US" dirty="0"/>
          </a:p>
          <a:p>
            <a:r>
              <a:rPr lang="en-AU" dirty="0"/>
              <a:t>Keep a steady beat through clapping and movement</a:t>
            </a:r>
          </a:p>
          <a:p>
            <a:r>
              <a:rPr lang="en-AU" dirty="0"/>
              <a:t>Play the stone-passing circle game to feel the beat</a:t>
            </a:r>
          </a:p>
          <a:p>
            <a:r>
              <a:rPr lang="en-AU" dirty="0"/>
              <a:t>Explore rhythm patterns using body percussion</a:t>
            </a:r>
          </a:p>
          <a:p>
            <a:endParaRPr lang="en-AU" dirty="0"/>
          </a:p>
        </p:txBody>
      </p:sp>
      <p:pic>
        <p:nvPicPr>
          <p:cNvPr id="16" name="Picture 15" descr="A group of children sitting on a floor">
            <a:extLst>
              <a:ext uri="{FF2B5EF4-FFF2-40B4-BE49-F238E27FC236}">
                <a16:creationId xmlns:a16="http://schemas.microsoft.com/office/drawing/2014/main" id="{AB6EBA01-FA69-C920-E1E6-9CD5434CD7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568" y="4376736"/>
            <a:ext cx="3293270" cy="1693069"/>
          </a:xfrm>
          <a:prstGeom prst="rect">
            <a:avLst/>
          </a:prstGeom>
          <a:ln>
            <a:noFill/>
          </a:ln>
          <a:effectLst>
            <a:outerShdw blurRad="50800" dist="38100" dir="2700000" algn="tl" rotWithShape="0">
              <a:prstClr val="black">
                <a:alpha val="40000"/>
              </a:prstClr>
            </a:outerShdw>
          </a:effectLst>
        </p:spPr>
      </p:pic>
      <p:pic>
        <p:nvPicPr>
          <p:cNvPr id="14" name="Picture 13" descr="A group of kids sitting on the floor">
            <a:extLst>
              <a:ext uri="{FF2B5EF4-FFF2-40B4-BE49-F238E27FC236}">
                <a16:creationId xmlns:a16="http://schemas.microsoft.com/office/drawing/2014/main" id="{90B397BC-777C-6031-E9CD-A4E555C498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8888" y="4371975"/>
            <a:ext cx="3333750" cy="1697830"/>
          </a:xfrm>
          <a:prstGeom prst="rect">
            <a:avLst/>
          </a:prstGeom>
          <a:ln>
            <a:noFill/>
          </a:ln>
          <a:effectLst>
            <a:outerShdw blurRad="50800" dist="38100" dir="2700000" algn="tl" rotWithShape="0">
              <a:prstClr val="black">
                <a:alpha val="40000"/>
              </a:prstClr>
            </a:outerShdw>
          </a:effectLst>
        </p:spPr>
      </p:pic>
      <p:pic>
        <p:nvPicPr>
          <p:cNvPr id="6" name="Picture 5" descr="A person in a colorful shirt singing">
            <a:extLst>
              <a:ext uri="{FF2B5EF4-FFF2-40B4-BE49-F238E27FC236}">
                <a16:creationId xmlns:a16="http://schemas.microsoft.com/office/drawing/2014/main" id="{D1634438-8EC7-9A33-860C-FC48701D50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8688" y="2971798"/>
            <a:ext cx="4405312" cy="3098007"/>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101D05F1-C542-F0A4-2DCC-0994E44D0E68}"/>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74</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40224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81225-FDA4-03DC-D8CD-35D2824C114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DD47F5E-5B1C-A142-EFC9-1CF22A0E7A3E}"/>
              </a:ext>
            </a:extLst>
          </p:cNvPr>
          <p:cNvSpPr>
            <a:spLocks noGrp="1"/>
          </p:cNvSpPr>
          <p:nvPr>
            <p:ph type="ctrTitle"/>
          </p:nvPr>
        </p:nvSpPr>
        <p:spPr/>
        <p:txBody>
          <a:bodyPr/>
          <a:lstStyle/>
          <a:p>
            <a:r>
              <a:rPr lang="en-AU" dirty="0"/>
              <a:t>Creative arts – unit 5</a:t>
            </a:r>
          </a:p>
        </p:txBody>
      </p:sp>
      <p:sp>
        <p:nvSpPr>
          <p:cNvPr id="3" name="Text Placeholder 9">
            <a:extLst>
              <a:ext uri="{FF2B5EF4-FFF2-40B4-BE49-F238E27FC236}">
                <a16:creationId xmlns:a16="http://schemas.microsoft.com/office/drawing/2014/main" id="{7DDD7278-8F28-98C7-1BF8-E839EE7E4130}"/>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dirty="0"/>
              <a:t>Unit 5</a:t>
            </a:r>
          </a:p>
        </p:txBody>
      </p:sp>
      <p:sp>
        <p:nvSpPr>
          <p:cNvPr id="2" name="Footer Placeholder 1">
            <a:extLst>
              <a:ext uri="{FF2B5EF4-FFF2-40B4-BE49-F238E27FC236}">
                <a16:creationId xmlns:a16="http://schemas.microsoft.com/office/drawing/2014/main" id="{D33DB72F-9C0A-6C73-435B-2475D99FF456}"/>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31415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B1DD9-0943-9F19-2858-D266AA61C9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C41ED86-C6D6-28B7-8F6C-EF2BF02D4D5A}"/>
              </a:ext>
            </a:extLst>
          </p:cNvPr>
          <p:cNvSpPr>
            <a:spLocks noGrp="1"/>
          </p:cNvSpPr>
          <p:nvPr>
            <p:ph type="title"/>
          </p:nvPr>
        </p:nvSpPr>
        <p:spPr/>
        <p:txBody>
          <a:bodyPr/>
          <a:lstStyle/>
          <a:p>
            <a:r>
              <a:rPr lang="en-AU" dirty="0"/>
              <a:t>Creative arts – unit 5 overview</a:t>
            </a:r>
          </a:p>
        </p:txBody>
      </p:sp>
      <p:sp>
        <p:nvSpPr>
          <p:cNvPr id="3" name="Content Placeholder 4">
            <a:extLst>
              <a:ext uri="{FF2B5EF4-FFF2-40B4-BE49-F238E27FC236}">
                <a16:creationId xmlns:a16="http://schemas.microsoft.com/office/drawing/2014/main" id="{1CC3791F-C1C1-9FDA-A0FB-3AFF125F3A45}"/>
              </a:ext>
            </a:extLst>
          </p:cNvPr>
          <p:cNvSpPr txBox="1">
            <a:spLocks/>
          </p:cNvSpPr>
          <p:nvPr/>
        </p:nvSpPr>
        <p:spPr>
          <a:xfrm>
            <a:off x="403150" y="1723417"/>
            <a:ext cx="7213779" cy="4348868"/>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Students engage in creative storytelling through dance and music.</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Dance focus: </a:t>
            </a: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Bollywood-inspired dance; composing and performing with shapes and movements</a:t>
            </a:r>
            <a:endPar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Music focus: </a:t>
            </a: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Japanese and Norwegian folk tales; exploring elements of music to communicate ideas</a:t>
            </a:r>
          </a:p>
        </p:txBody>
      </p:sp>
      <p:pic>
        <p:nvPicPr>
          <p:cNvPr id="9" name="Picture 8">
            <a:extLst>
              <a:ext uri="{FF2B5EF4-FFF2-40B4-BE49-F238E27FC236}">
                <a16:creationId xmlns:a16="http://schemas.microsoft.com/office/drawing/2014/main" id="{4362F04C-362C-13E0-26F1-42630C42D53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95293" y="1723417"/>
            <a:ext cx="2993557" cy="4248000"/>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0CA6CC41-1A7D-D7C2-9BFE-6170FF096BB5}"/>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91094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F5F75-14E1-D0E5-25AB-B1CE748D60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FE8C4D-4BF3-1F86-ADED-800335906DDC}"/>
              </a:ext>
            </a:extLst>
          </p:cNvPr>
          <p:cNvSpPr>
            <a:spLocks noGrp="1"/>
          </p:cNvSpPr>
          <p:nvPr>
            <p:ph type="title"/>
          </p:nvPr>
        </p:nvSpPr>
        <p:spPr/>
        <p:txBody>
          <a:bodyPr/>
          <a:lstStyle/>
          <a:p>
            <a:r>
              <a:rPr lang="en-AU" dirty="0"/>
              <a:t>Creative arts – unit 5 spotlight (1)</a:t>
            </a:r>
          </a:p>
        </p:txBody>
      </p:sp>
      <p:sp>
        <p:nvSpPr>
          <p:cNvPr id="4" name="Text Placeholder 3">
            <a:extLst>
              <a:ext uri="{FF2B5EF4-FFF2-40B4-BE49-F238E27FC236}">
                <a16:creationId xmlns:a16="http://schemas.microsoft.com/office/drawing/2014/main" id="{828B7847-EF39-4A13-6A89-F0D6C323012F}"/>
              </a:ext>
            </a:extLst>
          </p:cNvPr>
          <p:cNvSpPr>
            <a:spLocks noGrp="1"/>
          </p:cNvSpPr>
          <p:nvPr>
            <p:ph type="body" sz="quarter" idx="18"/>
          </p:nvPr>
        </p:nvSpPr>
        <p:spPr>
          <a:xfrm>
            <a:off x="378911" y="1023895"/>
            <a:ext cx="6618770" cy="310015"/>
          </a:xfrm>
        </p:spPr>
        <p:txBody>
          <a:bodyPr/>
          <a:lstStyle/>
          <a:p>
            <a:r>
              <a:rPr lang="en-AU"/>
              <a:t>Music</a:t>
            </a:r>
          </a:p>
        </p:txBody>
      </p:sp>
      <p:sp>
        <p:nvSpPr>
          <p:cNvPr id="6" name="TextBox 5">
            <a:extLst>
              <a:ext uri="{FF2B5EF4-FFF2-40B4-BE49-F238E27FC236}">
                <a16:creationId xmlns:a16="http://schemas.microsoft.com/office/drawing/2014/main" id="{9502F38D-45D8-55F8-6B71-D28655E15EE6}"/>
              </a:ext>
            </a:extLst>
          </p:cNvPr>
          <p:cNvSpPr txBox="1"/>
          <p:nvPr/>
        </p:nvSpPr>
        <p:spPr>
          <a:xfrm>
            <a:off x="378911" y="1565089"/>
            <a:ext cx="6962047" cy="16106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lvl="0" indent="-285750">
              <a:lnSpc>
                <a:spcPct val="150000"/>
              </a:lnSpc>
              <a:buFont typeface="Arial" panose="020B0604020202020204" pitchFamily="34" charset="0"/>
              <a:buChar char="•"/>
              <a:defRPr/>
            </a:pPr>
            <a:r>
              <a:rPr lang="en-US" sz="1800" dirty="0">
                <a:solidFill>
                  <a:srgbClr val="22272B"/>
                </a:solidFill>
                <a:latin typeface="Arial" panose="020B0604020202020204" pitchFamily="34" charset="0"/>
              </a:rPr>
              <a:t>Explore songs and stories from around the world</a:t>
            </a:r>
          </a:p>
          <a:p>
            <a:pPr marL="285750" lvl="0" indent="-285750">
              <a:lnSpc>
                <a:spcPct val="150000"/>
              </a:lnSpc>
              <a:buFont typeface="Arial" panose="020B0604020202020204" pitchFamily="34" charset="0"/>
              <a:buChar char="•"/>
              <a:defRPr/>
            </a:pPr>
            <a:r>
              <a:rPr lang="en-US" sz="1800" dirty="0">
                <a:solidFill>
                  <a:srgbClr val="22272B"/>
                </a:solidFill>
                <a:latin typeface="Arial" panose="020B0604020202020204" pitchFamily="34" charset="0"/>
              </a:rPr>
              <a:t>Investigate Japanese and Norwegian music inspired by folk tales</a:t>
            </a:r>
          </a:p>
          <a:p>
            <a:pPr marL="285750" lvl="0" indent="-285750">
              <a:lnSpc>
                <a:spcPct val="150000"/>
              </a:lnSpc>
              <a:buFont typeface="Arial" panose="020B0604020202020204" pitchFamily="34" charset="0"/>
              <a:buChar char="•"/>
              <a:defRPr/>
            </a:pPr>
            <a:r>
              <a:rPr lang="en-US" sz="1800" dirty="0">
                <a:solidFill>
                  <a:srgbClr val="22272B"/>
                </a:solidFill>
                <a:latin typeface="Arial" panose="020B0604020202020204" pitchFamily="34" charset="0"/>
              </a:rPr>
              <a:t>Experiment with pitch, duration, timbre, and structure</a:t>
            </a:r>
          </a:p>
          <a:p>
            <a:pPr marL="285750" lvl="0" indent="-285750">
              <a:lnSpc>
                <a:spcPct val="150000"/>
              </a:lnSpc>
              <a:buFont typeface="Arial" panose="020B0604020202020204" pitchFamily="34" charset="0"/>
              <a:buChar char="•"/>
              <a:defRPr/>
            </a:pPr>
            <a:r>
              <a:rPr lang="en-US" sz="1800" dirty="0">
                <a:solidFill>
                  <a:srgbClr val="22272B"/>
                </a:solidFill>
                <a:latin typeface="Arial" panose="020B0604020202020204" pitchFamily="34" charset="0"/>
              </a:rPr>
              <a:t>Compose soundscapes and story-inspired music</a:t>
            </a:r>
          </a:p>
        </p:txBody>
      </p:sp>
      <p:pic>
        <p:nvPicPr>
          <p:cNvPr id="16" name="Picture 15">
            <a:extLst>
              <a:ext uri="{FF2B5EF4-FFF2-40B4-BE49-F238E27FC236}">
                <a16:creationId xmlns:a16="http://schemas.microsoft.com/office/drawing/2014/main" id="{E8786DBC-D9E8-3B7B-1F69-4D3093B6319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79449" y="4865058"/>
            <a:ext cx="1642582" cy="1201137"/>
          </a:xfrm>
          <a:prstGeom prst="rect">
            <a:avLst/>
          </a:prstGeom>
          <a:ln>
            <a:no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BB254AA3-2CCD-3772-2C2B-A0B7223F35D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72714" y="4878310"/>
            <a:ext cx="1642580" cy="1187885"/>
          </a:xfrm>
          <a:prstGeom prst="rect">
            <a:avLst/>
          </a:prstGeom>
          <a:ln>
            <a:no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2FF8B28A-21BC-4BD6-51DE-F2109785DE9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965977" y="4865058"/>
            <a:ext cx="1642581" cy="1201137"/>
          </a:xfrm>
          <a:prstGeom prst="rect">
            <a:avLst/>
          </a:prstGeom>
          <a:ln>
            <a:no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9200FB95-45EC-E33F-9198-E6C220F4217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220496" y="3108744"/>
            <a:ext cx="3399922" cy="2957451"/>
          </a:xfrm>
          <a:prstGeom prst="rect">
            <a:avLst/>
          </a:prstGeom>
          <a:ln>
            <a:no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976F1BAC-68F4-4846-C019-939F8422B662}"/>
              </a:ext>
              <a:ext uri="{C183D7F6-B498-43B3-948B-1728B52AA6E4}">
                <adec:decorative xmlns:adec="http://schemas.microsoft.com/office/drawing/2017/decorative" val="1"/>
              </a:ext>
            </a:extLst>
          </p:cNvPr>
          <p:cNvSpPr txBox="1"/>
          <p:nvPr/>
        </p:nvSpPr>
        <p:spPr>
          <a:xfrm>
            <a:off x="6434037" y="6186947"/>
            <a:ext cx="3181319" cy="230832"/>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2272B"/>
                </a:solidFill>
                <a:effectLst/>
                <a:uLnTx/>
                <a:uFillTx/>
                <a:latin typeface="Public Sans Light"/>
                <a:ea typeface="+mn-ea"/>
                <a:cs typeface="+mn-cs"/>
              </a:rPr>
              <a:t>Flannery, A. </a:t>
            </a:r>
            <a:r>
              <a:rPr kumimoji="0" lang="en-AU" sz="900" b="0" i="1" u="none" strike="noStrike" kern="1200" cap="none" spc="0" normalizeH="0" baseline="0" noProof="0" dirty="0">
                <a:ln>
                  <a:noFill/>
                </a:ln>
                <a:solidFill>
                  <a:srgbClr val="22272B"/>
                </a:solidFill>
                <a:effectLst/>
                <a:uLnTx/>
                <a:uFillTx/>
                <a:latin typeface="Public Sans Light"/>
                <a:ea typeface="+mn-ea"/>
                <a:cs typeface="+mn-cs"/>
              </a:rPr>
              <a:t>(2013). In the Hall of the Mountain King</a:t>
            </a:r>
            <a:endParaRPr kumimoji="0" lang="en-AU" sz="9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5" name="Picture 4">
            <a:extLst>
              <a:ext uri="{FF2B5EF4-FFF2-40B4-BE49-F238E27FC236}">
                <a16:creationId xmlns:a16="http://schemas.microsoft.com/office/drawing/2014/main" id="{92432AF6-3D43-9AE5-3AB8-5A8A8991257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910110" y="3086015"/>
            <a:ext cx="1991677" cy="2980180"/>
          </a:xfrm>
          <a:prstGeom prst="rect">
            <a:avLst/>
          </a:prstGeom>
          <a:ln>
            <a:no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05565443-C80A-5D5F-023D-A966C4E112D4}"/>
              </a:ext>
              <a:ext uri="{C183D7F6-B498-43B3-948B-1728B52AA6E4}">
                <adec:decorative xmlns:adec="http://schemas.microsoft.com/office/drawing/2017/decorative" val="1"/>
              </a:ext>
            </a:extLst>
          </p:cNvPr>
          <p:cNvSpPr txBox="1"/>
          <p:nvPr/>
        </p:nvSpPr>
        <p:spPr>
          <a:xfrm>
            <a:off x="9968513" y="6186947"/>
            <a:ext cx="1933274" cy="369332"/>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err="1">
                <a:ln>
                  <a:noFill/>
                </a:ln>
                <a:solidFill>
                  <a:srgbClr val="22272B"/>
                </a:solidFill>
                <a:effectLst/>
                <a:uLnTx/>
                <a:uFillTx/>
                <a:latin typeface="Public Sans Light"/>
                <a:ea typeface="+mn-ea"/>
                <a:cs typeface="+mn-cs"/>
              </a:rPr>
              <a:t>Icinori</a:t>
            </a:r>
            <a:r>
              <a:rPr kumimoji="0" lang="en-AU" sz="900" b="0" i="0" u="none" strike="noStrike" kern="1200" cap="none" spc="0" normalizeH="0" baseline="0" noProof="0" dirty="0">
                <a:ln>
                  <a:noFill/>
                </a:ln>
                <a:solidFill>
                  <a:srgbClr val="22272B"/>
                </a:solidFill>
                <a:effectLst/>
                <a:uLnTx/>
                <a:uFillTx/>
                <a:latin typeface="Public Sans Light"/>
                <a:ea typeface="+mn-ea"/>
                <a:cs typeface="+mn-cs"/>
              </a:rPr>
              <a:t>, R</a:t>
            </a:r>
            <a:r>
              <a:rPr kumimoji="0" lang="en-AU" sz="900" b="0" i="1" u="none" strike="noStrike" kern="1200" cap="none" spc="0" normalizeH="0" baseline="0" noProof="0" dirty="0">
                <a:ln>
                  <a:noFill/>
                </a:ln>
                <a:solidFill>
                  <a:srgbClr val="22272B"/>
                </a:solidFill>
                <a:effectLst/>
                <a:uLnTx/>
                <a:uFillTx/>
                <a:latin typeface="Public Sans Light"/>
                <a:ea typeface="+mn-ea"/>
                <a:cs typeface="+mn-cs"/>
              </a:rPr>
              <a:t>. (2014). </a:t>
            </a:r>
            <a:r>
              <a:rPr kumimoji="0" lang="en-AU" sz="900" b="0" i="1" u="none" strike="noStrike" kern="1200" cap="none" spc="0" normalizeH="0" baseline="0" noProof="0" dirty="0" err="1">
                <a:ln>
                  <a:noFill/>
                </a:ln>
                <a:solidFill>
                  <a:srgbClr val="22272B"/>
                </a:solidFill>
                <a:effectLst/>
                <a:uLnTx/>
                <a:uFillTx/>
                <a:latin typeface="Public Sans Light"/>
                <a:ea typeface="+mn-ea"/>
                <a:cs typeface="+mn-cs"/>
              </a:rPr>
              <a:t>Issun</a:t>
            </a:r>
            <a:r>
              <a:rPr kumimoji="0" lang="en-AU" sz="900" b="0" i="1" u="none" strike="noStrike" kern="1200" cap="none" spc="0" normalizeH="0" baseline="0" noProof="0" dirty="0">
                <a:ln>
                  <a:noFill/>
                </a:ln>
                <a:solidFill>
                  <a:srgbClr val="22272B"/>
                </a:solidFill>
                <a:effectLst/>
                <a:uLnTx/>
                <a:uFillTx/>
                <a:latin typeface="Public Sans Light"/>
                <a:ea typeface="+mn-ea"/>
                <a:cs typeface="+mn-cs"/>
              </a:rPr>
              <a:t> </a:t>
            </a:r>
            <a:r>
              <a:rPr kumimoji="0" lang="en-AU" sz="900" b="0" i="1" u="none" strike="noStrike" kern="1200" cap="none" spc="0" normalizeH="0" baseline="0" noProof="0" dirty="0" err="1">
                <a:ln>
                  <a:noFill/>
                </a:ln>
                <a:solidFill>
                  <a:srgbClr val="22272B"/>
                </a:solidFill>
                <a:effectLst/>
                <a:uLnTx/>
                <a:uFillTx/>
                <a:latin typeface="Public Sans Light"/>
                <a:ea typeface="+mn-ea"/>
                <a:cs typeface="+mn-cs"/>
              </a:rPr>
              <a:t>Boshi</a:t>
            </a:r>
            <a:r>
              <a:rPr kumimoji="0" lang="en-AU" sz="900" b="0" i="1" u="none" strike="noStrike" kern="1200" cap="none" spc="0" normalizeH="0" baseline="0" noProof="0" dirty="0">
                <a:ln>
                  <a:noFill/>
                </a:ln>
                <a:solidFill>
                  <a:srgbClr val="22272B"/>
                </a:solidFill>
                <a:effectLst/>
                <a:uLnTx/>
                <a:uFillTx/>
                <a:latin typeface="Public Sans Light"/>
                <a:ea typeface="+mn-ea"/>
                <a:cs typeface="+mn-cs"/>
              </a:rPr>
              <a:t>: The One-Inch Boy</a:t>
            </a:r>
            <a:endParaRPr kumimoji="0" lang="en-AU" sz="9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2" name="Slide Number Placeholder 1">
            <a:extLst>
              <a:ext uri="{FF2B5EF4-FFF2-40B4-BE49-F238E27FC236}">
                <a16:creationId xmlns:a16="http://schemas.microsoft.com/office/drawing/2014/main" id="{1EC5D20F-6B9C-C193-184E-B39020A6B92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21830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93F96-36EB-9467-0EBF-E3D6CCA2F7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69C4BB1-EE0D-3152-939C-D89F6D0BB234}"/>
              </a:ext>
            </a:extLst>
          </p:cNvPr>
          <p:cNvSpPr>
            <a:spLocks noGrp="1"/>
          </p:cNvSpPr>
          <p:nvPr>
            <p:ph type="title"/>
          </p:nvPr>
        </p:nvSpPr>
        <p:spPr>
          <a:xfrm>
            <a:off x="360000" y="360000"/>
            <a:ext cx="10080000" cy="545601"/>
          </a:xfrm>
        </p:spPr>
        <p:txBody>
          <a:bodyPr vert="horz" lIns="0" tIns="0" rIns="0" bIns="0" rtlCol="0" anchor="t">
            <a:normAutofit/>
          </a:bodyPr>
          <a:lstStyle/>
          <a:p>
            <a:r>
              <a:rPr lang="en-AU" dirty="0"/>
              <a:t>Creative arts – unit 5 spotlight (2)</a:t>
            </a:r>
          </a:p>
        </p:txBody>
      </p:sp>
      <p:sp>
        <p:nvSpPr>
          <p:cNvPr id="4" name="Text Placeholder 3">
            <a:extLst>
              <a:ext uri="{FF2B5EF4-FFF2-40B4-BE49-F238E27FC236}">
                <a16:creationId xmlns:a16="http://schemas.microsoft.com/office/drawing/2014/main" id="{C1878CD9-8077-CE08-5B57-D01123AB24E3}"/>
              </a:ext>
            </a:extLst>
          </p:cNvPr>
          <p:cNvSpPr>
            <a:spLocks noGrp="1"/>
          </p:cNvSpPr>
          <p:nvPr>
            <p:ph type="body" sz="quarter" idx="18"/>
          </p:nvPr>
        </p:nvSpPr>
        <p:spPr>
          <a:xfrm>
            <a:off x="360000" y="905602"/>
            <a:ext cx="10080000" cy="386934"/>
          </a:xfrm>
        </p:spPr>
        <p:txBody>
          <a:bodyPr vert="horz" lIns="0" tIns="0" rIns="0" bIns="0" rtlCol="0" anchor="b">
            <a:normAutofit/>
          </a:bodyPr>
          <a:lstStyle/>
          <a:p>
            <a:pPr>
              <a:lnSpc>
                <a:spcPct val="140000"/>
              </a:lnSpc>
            </a:pPr>
            <a:r>
              <a:rPr lang="en-US" b="0" kern="1200" dirty="0">
                <a:ea typeface="+mn-ea"/>
                <a:cs typeface="+mn-cs"/>
              </a:rPr>
              <a:t>Dance</a:t>
            </a:r>
            <a:endParaRPr lang="en-US" sz="1800" b="0" kern="1200" dirty="0">
              <a:ea typeface="+mn-ea"/>
              <a:cs typeface="+mn-cs"/>
            </a:endParaRPr>
          </a:p>
        </p:txBody>
      </p:sp>
      <p:sp>
        <p:nvSpPr>
          <p:cNvPr id="5" name="TextBox 4">
            <a:extLst>
              <a:ext uri="{FF2B5EF4-FFF2-40B4-BE49-F238E27FC236}">
                <a16:creationId xmlns:a16="http://schemas.microsoft.com/office/drawing/2014/main" id="{147CCEAA-865E-1A42-BDFB-25108AB870FC}"/>
              </a:ext>
            </a:extLst>
          </p:cNvPr>
          <p:cNvSpPr txBox="1"/>
          <p:nvPr/>
        </p:nvSpPr>
        <p:spPr>
          <a:xfrm>
            <a:off x="360001" y="1620000"/>
            <a:ext cx="7351280" cy="4536000"/>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Explore Bollywood style dance and its origins</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Learn mudras (hand gestures) and expressions used in storytelling</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Experiment with shapes, levels, direction and tempo</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Compose and perform simple Bollywood-inspired sequences</a:t>
            </a:r>
          </a:p>
        </p:txBody>
      </p:sp>
      <p:pic>
        <p:nvPicPr>
          <p:cNvPr id="6" name="Picture 5" descr="A group of women dancing on a stage">
            <a:extLst>
              <a:ext uri="{FF2B5EF4-FFF2-40B4-BE49-F238E27FC236}">
                <a16:creationId xmlns:a16="http://schemas.microsoft.com/office/drawing/2014/main" id="{D0857BB9-B29C-793F-E700-102C8B80A258}"/>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490175" y="3894098"/>
            <a:ext cx="3607128" cy="2261902"/>
          </a:xfrm>
          <a:prstGeom prst="rect">
            <a:avLst/>
          </a:prstGeom>
          <a:noFill/>
          <a:ln>
            <a:no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66F46CA-E40E-FAD2-50D2-F61EEB0E16C8}"/>
              </a:ext>
            </a:extLst>
          </p:cNvPr>
          <p:cNvSpPr txBox="1"/>
          <p:nvPr/>
        </p:nvSpPr>
        <p:spPr>
          <a:xfrm>
            <a:off x="4035641" y="6414214"/>
            <a:ext cx="2893219" cy="1384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Still from Spectacular Schools (The Arts Unit, 2018)</a:t>
            </a:r>
            <a:endParaRPr kumimoji="0" lang="en-US"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2" name="Slide Number Placeholder 1">
            <a:extLst>
              <a:ext uri="{FF2B5EF4-FFF2-40B4-BE49-F238E27FC236}">
                <a16:creationId xmlns:a16="http://schemas.microsoft.com/office/drawing/2014/main" id="{B90FE3BD-F222-FF9C-D23E-450FFBCC047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7" name="Picture 6" descr="A collage of images of various symbols">
            <a:extLst>
              <a:ext uri="{FF2B5EF4-FFF2-40B4-BE49-F238E27FC236}">
                <a16:creationId xmlns:a16="http://schemas.microsoft.com/office/drawing/2014/main" id="{9F1D9278-D4D9-AB18-85D4-91FE065BF9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3345" y="3013656"/>
            <a:ext cx="4540655" cy="3142344"/>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2885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6FADE-479C-6C11-4DD8-CDF8626CEB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FB98B2-6F23-0261-5B3C-44155CB7DA60}"/>
              </a:ext>
            </a:extLst>
          </p:cNvPr>
          <p:cNvSpPr>
            <a:spLocks noGrp="1"/>
          </p:cNvSpPr>
          <p:nvPr>
            <p:ph type="title"/>
          </p:nvPr>
        </p:nvSpPr>
        <p:spPr>
          <a:xfrm>
            <a:off x="359999" y="360000"/>
            <a:ext cx="10885755" cy="1008000"/>
          </a:xfrm>
        </p:spPr>
        <p:txBody>
          <a:bodyPr vert="horz" lIns="0" tIns="0" rIns="0" bIns="0" rtlCol="0" anchor="t">
            <a:normAutofit/>
          </a:bodyPr>
          <a:lstStyle/>
          <a:p>
            <a:r>
              <a:rPr lang="en-AU" dirty="0"/>
              <a:t>Creative arts – unit 5 – mudras</a:t>
            </a:r>
          </a:p>
        </p:txBody>
      </p:sp>
      <p:sp>
        <p:nvSpPr>
          <p:cNvPr id="2" name="Slide Number Placeholder 1">
            <a:extLst>
              <a:ext uri="{FF2B5EF4-FFF2-40B4-BE49-F238E27FC236}">
                <a16:creationId xmlns:a16="http://schemas.microsoft.com/office/drawing/2014/main" id="{6920CFD1-BCAB-419D-481B-0EA23E6E5797}"/>
              </a:ext>
              <a:ext uri="{C183D7F6-B498-43B3-948B-1728B52AA6E4}">
                <adec:decorative xmlns:adec="http://schemas.microsoft.com/office/drawing/2017/decorative" val="1"/>
              </a:ext>
            </a:extLst>
          </p:cNvPr>
          <p:cNvSpPr>
            <a:spLocks noGrp="1"/>
          </p:cNvSpPr>
          <p:nvPr>
            <p:ph type="sldNum" sz="quarter" idx="10"/>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79</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7" name="Picture 6" descr="A collage of images of various symbols">
            <a:extLst>
              <a:ext uri="{FF2B5EF4-FFF2-40B4-BE49-F238E27FC236}">
                <a16:creationId xmlns:a16="http://schemas.microsoft.com/office/drawing/2014/main" id="{C424F84A-F982-E0D5-5462-02132C3423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1827" y="1487725"/>
            <a:ext cx="6728345" cy="4656327"/>
          </a:xfrm>
          <a:prstGeom prst="rect">
            <a:avLst/>
          </a:prstGeom>
          <a:ln>
            <a:no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3BC0BCD7-4070-5EDD-C3B1-886F15CCEE15}"/>
              </a:ext>
            </a:extLst>
          </p:cNvPr>
          <p:cNvSpPr txBox="1"/>
          <p:nvPr/>
        </p:nvSpPr>
        <p:spPr>
          <a:xfrm>
            <a:off x="262720" y="817144"/>
            <a:ext cx="6093724" cy="550856"/>
          </a:xfrm>
          <a:prstGeom prst="rect">
            <a:avLst/>
          </a:prstGeom>
          <a:noFill/>
        </p:spPr>
        <p:txBody>
          <a:bodyPr wrap="square">
            <a:spAutoFit/>
          </a:bodyPr>
          <a:lstStyle/>
          <a:p>
            <a:pPr>
              <a:lnSpc>
                <a:spcPct val="140000"/>
              </a:lnSpc>
            </a:pPr>
            <a:r>
              <a:rPr lang="en-US" b="0" kern="1200">
                <a:solidFill>
                  <a:schemeClr val="accent2"/>
                </a:solidFill>
                <a:latin typeface="+mj-lt"/>
                <a:ea typeface="+mn-ea"/>
                <a:cs typeface="+mn-cs"/>
              </a:rPr>
              <a:t>Dance</a:t>
            </a:r>
            <a:endParaRPr lang="en-US" sz="2000" b="0" kern="1200">
              <a:solidFill>
                <a:schemeClr val="accent2"/>
              </a:solidFill>
              <a:latin typeface="+mj-lt"/>
              <a:ea typeface="+mn-ea"/>
              <a:cs typeface="+mn-cs"/>
            </a:endParaRPr>
          </a:p>
        </p:txBody>
      </p:sp>
    </p:spTree>
    <p:extLst>
      <p:ext uri="{BB962C8B-B14F-4D97-AF65-F5344CB8AC3E}">
        <p14:creationId xmlns:p14="http://schemas.microsoft.com/office/powerpoint/2010/main" val="249156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015B3-AA04-9F5A-FE49-B0CFDF14626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9B09F1-CA44-E20A-942D-399C124C53A6}"/>
              </a:ext>
            </a:extLst>
          </p:cNvPr>
          <p:cNvSpPr>
            <a:spLocks noGrp="1"/>
          </p:cNvSpPr>
          <p:nvPr>
            <p:ph type="title"/>
          </p:nvPr>
        </p:nvSpPr>
        <p:spPr/>
        <p:txBody>
          <a:bodyPr/>
          <a:lstStyle/>
          <a:p>
            <a:r>
              <a:rPr lang="en-AU"/>
              <a:t>Why consistency matters</a:t>
            </a:r>
          </a:p>
        </p:txBody>
      </p:sp>
      <p:sp>
        <p:nvSpPr>
          <p:cNvPr id="6" name="Text Placeholder 5">
            <a:extLst>
              <a:ext uri="{FF2B5EF4-FFF2-40B4-BE49-F238E27FC236}">
                <a16:creationId xmlns:a16="http://schemas.microsoft.com/office/drawing/2014/main" id="{804B0163-8B2B-9383-3F8A-886444D85C24}"/>
              </a:ext>
            </a:extLst>
          </p:cNvPr>
          <p:cNvSpPr>
            <a:spLocks noGrp="1"/>
          </p:cNvSpPr>
          <p:nvPr>
            <p:ph type="body" sz="quarter" idx="18"/>
          </p:nvPr>
        </p:nvSpPr>
        <p:spPr/>
        <p:txBody>
          <a:bodyPr/>
          <a:lstStyle/>
          <a:p>
            <a:r>
              <a:rPr lang="en-AU"/>
              <a:t>CHPS Sample Units</a:t>
            </a:r>
          </a:p>
        </p:txBody>
      </p:sp>
      <p:sp>
        <p:nvSpPr>
          <p:cNvPr id="3" name="Rectangle: Rounded Corners 2">
            <a:extLst>
              <a:ext uri="{FF2B5EF4-FFF2-40B4-BE49-F238E27FC236}">
                <a16:creationId xmlns:a16="http://schemas.microsoft.com/office/drawing/2014/main" id="{97ADF3E6-0309-6961-3E15-C36944DC2B1C}"/>
              </a:ext>
            </a:extLst>
          </p:cNvPr>
          <p:cNvSpPr/>
          <p:nvPr/>
        </p:nvSpPr>
        <p:spPr>
          <a:xfrm>
            <a:off x="824753" y="2348753"/>
            <a:ext cx="2277035" cy="2169459"/>
          </a:xfrm>
          <a:prstGeom prst="roundRect">
            <a:avLst>
              <a:gd name="adj" fmla="val 113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dirty="0">
                <a:latin typeface="Arial" panose="020B0604020202020204" pitchFamily="34" charset="0"/>
              </a:rPr>
              <a:t>Creative arts</a:t>
            </a:r>
          </a:p>
        </p:txBody>
      </p:sp>
      <p:sp>
        <p:nvSpPr>
          <p:cNvPr id="7" name="Rectangle: Rounded Corners 6">
            <a:extLst>
              <a:ext uri="{FF2B5EF4-FFF2-40B4-BE49-F238E27FC236}">
                <a16:creationId xmlns:a16="http://schemas.microsoft.com/office/drawing/2014/main" id="{34B060AA-EE38-BDC9-DAB1-8DA90FD2339B}"/>
              </a:ext>
            </a:extLst>
          </p:cNvPr>
          <p:cNvSpPr/>
          <p:nvPr/>
        </p:nvSpPr>
        <p:spPr>
          <a:xfrm>
            <a:off x="3579906" y="2344270"/>
            <a:ext cx="2277035" cy="2169459"/>
          </a:xfrm>
          <a:prstGeom prst="roundRect">
            <a:avLst>
              <a:gd name="adj" fmla="val 113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dirty="0">
                <a:latin typeface="Arial" panose="020B0604020202020204" pitchFamily="34" charset="0"/>
              </a:rPr>
              <a:t>HSIE</a:t>
            </a:r>
          </a:p>
        </p:txBody>
      </p:sp>
      <p:sp>
        <p:nvSpPr>
          <p:cNvPr id="8" name="Rectangle: Rounded Corners 7">
            <a:extLst>
              <a:ext uri="{FF2B5EF4-FFF2-40B4-BE49-F238E27FC236}">
                <a16:creationId xmlns:a16="http://schemas.microsoft.com/office/drawing/2014/main" id="{AEAF53BD-7A3D-D3E3-AD63-535F173FA71C}"/>
              </a:ext>
            </a:extLst>
          </p:cNvPr>
          <p:cNvSpPr/>
          <p:nvPr/>
        </p:nvSpPr>
        <p:spPr>
          <a:xfrm>
            <a:off x="6335059" y="2344270"/>
            <a:ext cx="2277035" cy="2169459"/>
          </a:xfrm>
          <a:prstGeom prst="roundRect">
            <a:avLst>
              <a:gd name="adj" fmla="val 95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dirty="0">
                <a:latin typeface="Arial" panose="020B0604020202020204" pitchFamily="34" charset="0"/>
              </a:rPr>
              <a:t>PDHPE</a:t>
            </a:r>
          </a:p>
        </p:txBody>
      </p:sp>
      <p:sp>
        <p:nvSpPr>
          <p:cNvPr id="10" name="Rectangle: Rounded Corners 9">
            <a:extLst>
              <a:ext uri="{FF2B5EF4-FFF2-40B4-BE49-F238E27FC236}">
                <a16:creationId xmlns:a16="http://schemas.microsoft.com/office/drawing/2014/main" id="{86868CB2-5730-1F2A-8596-63020B9D9292}"/>
              </a:ext>
            </a:extLst>
          </p:cNvPr>
          <p:cNvSpPr/>
          <p:nvPr/>
        </p:nvSpPr>
        <p:spPr>
          <a:xfrm>
            <a:off x="9090212" y="2339335"/>
            <a:ext cx="2277035" cy="2169459"/>
          </a:xfrm>
          <a:prstGeom prst="roundRect">
            <a:avLst>
              <a:gd name="adj" fmla="val 95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dirty="0">
                <a:latin typeface="Arial" panose="020B0604020202020204" pitchFamily="34" charset="0"/>
              </a:rPr>
              <a:t>Science and Technology</a:t>
            </a:r>
          </a:p>
        </p:txBody>
      </p:sp>
      <p:sp>
        <p:nvSpPr>
          <p:cNvPr id="2" name="Slide Number Placeholder 1">
            <a:extLst>
              <a:ext uri="{FF2B5EF4-FFF2-40B4-BE49-F238E27FC236}">
                <a16:creationId xmlns:a16="http://schemas.microsoft.com/office/drawing/2014/main" id="{CD0312E3-F985-1B02-3863-376B9246C1A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198464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E1FD5-9950-1779-3D68-2504CAF0A80F}"/>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897FDD-4A9E-9BF1-AAC2-F1AD85685F1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80</a:t>
            </a:fld>
            <a:endParaRPr lang="en-AU"/>
          </a:p>
        </p:txBody>
      </p:sp>
      <p:sp>
        <p:nvSpPr>
          <p:cNvPr id="17" name="Title 2">
            <a:extLst>
              <a:ext uri="{FF2B5EF4-FFF2-40B4-BE49-F238E27FC236}">
                <a16:creationId xmlns:a16="http://schemas.microsoft.com/office/drawing/2014/main" id="{8E4C968E-54B4-FEAE-7483-703949B49B49}"/>
              </a:ext>
            </a:extLst>
          </p:cNvPr>
          <p:cNvSpPr>
            <a:spLocks noGrp="1"/>
          </p:cNvSpPr>
          <p:nvPr>
            <p:ph type="title"/>
          </p:nvPr>
        </p:nvSpPr>
        <p:spPr/>
        <p:txBody>
          <a:bodyPr/>
          <a:lstStyle/>
          <a:p>
            <a:r>
              <a:rPr lang="en-AU" dirty="0"/>
              <a:t>Creative arts – unit 5 reflection</a:t>
            </a:r>
          </a:p>
        </p:txBody>
      </p:sp>
      <p:pic>
        <p:nvPicPr>
          <p:cNvPr id="10" name="Teacher graphic">
            <a:extLst>
              <a:ext uri="{FF2B5EF4-FFF2-40B4-BE49-F238E27FC236}">
                <a16:creationId xmlns:a16="http://schemas.microsoft.com/office/drawing/2014/main" id="{ED10A52C-A69C-2F85-A4E4-B281BDD13FC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602" y="1882668"/>
            <a:ext cx="4171136" cy="4570708"/>
          </a:xfrm>
          <a:prstGeom prst="rect">
            <a:avLst/>
          </a:prstGeom>
        </p:spPr>
      </p:pic>
      <p:sp>
        <p:nvSpPr>
          <p:cNvPr id="4" name="Activity instructions">
            <a:extLst>
              <a:ext uri="{FF2B5EF4-FFF2-40B4-BE49-F238E27FC236}">
                <a16:creationId xmlns:a16="http://schemas.microsoft.com/office/drawing/2014/main" id="{02D74F3E-1254-EC12-1318-E05A764C2D9C}"/>
              </a:ext>
            </a:extLst>
          </p:cNvPr>
          <p:cNvSpPr/>
          <p:nvPr/>
        </p:nvSpPr>
        <p:spPr>
          <a:xfrm>
            <a:off x="5728517" y="1882669"/>
            <a:ext cx="5866584" cy="4633332"/>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288000" tIns="360000" rIns="288000" bIns="432000" rtlCol="0" anchor="ctr"/>
          <a:lstStyle/>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excites you about these units?</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changes did you notice which you will need to make some considerations about or do some preparation for?</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is still circling that you need some further clarification on?</a:t>
            </a:r>
          </a:p>
        </p:txBody>
      </p:sp>
    </p:spTree>
    <p:custDataLst>
      <p:tags r:id="rId1"/>
    </p:custDataLst>
    <p:extLst>
      <p:ext uri="{BB962C8B-B14F-4D97-AF65-F5344CB8AC3E}">
        <p14:creationId xmlns:p14="http://schemas.microsoft.com/office/powerpoint/2010/main" val="150006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36B28-44B8-129F-7E4B-676629EF2DE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90A8FD9-BC97-E057-CBB5-2CDE0147F539}"/>
              </a:ext>
            </a:extLst>
          </p:cNvPr>
          <p:cNvSpPr>
            <a:spLocks noGrp="1"/>
          </p:cNvSpPr>
          <p:nvPr>
            <p:ph type="ctrTitle"/>
          </p:nvPr>
        </p:nvSpPr>
        <p:spPr/>
        <p:txBody>
          <a:bodyPr/>
          <a:lstStyle/>
          <a:p>
            <a:r>
              <a:rPr lang="en-AU" dirty="0"/>
              <a:t>Personal Development, Health and Physical Education – unit 1</a:t>
            </a:r>
          </a:p>
        </p:txBody>
      </p:sp>
      <p:sp>
        <p:nvSpPr>
          <p:cNvPr id="3" name="Text Placeholder 9">
            <a:extLst>
              <a:ext uri="{FF2B5EF4-FFF2-40B4-BE49-F238E27FC236}">
                <a16:creationId xmlns:a16="http://schemas.microsoft.com/office/drawing/2014/main" id="{85AF28C6-6EDC-9039-8FB2-9FDC7CBC825B}"/>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dirty="0"/>
              <a:t>Unit 1</a:t>
            </a:r>
          </a:p>
        </p:txBody>
      </p:sp>
      <p:sp>
        <p:nvSpPr>
          <p:cNvPr id="2" name="Footer Placeholder 1">
            <a:extLst>
              <a:ext uri="{FF2B5EF4-FFF2-40B4-BE49-F238E27FC236}">
                <a16:creationId xmlns:a16="http://schemas.microsoft.com/office/drawing/2014/main" id="{5C330221-A868-A6FF-C4B3-D0CDF640F405}"/>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388780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EFA7-747C-A95E-3ED1-FC73AF3EB214}"/>
              </a:ext>
            </a:extLst>
          </p:cNvPr>
          <p:cNvSpPr>
            <a:spLocks noGrp="1"/>
          </p:cNvSpPr>
          <p:nvPr>
            <p:ph type="title"/>
          </p:nvPr>
        </p:nvSpPr>
        <p:spPr/>
        <p:txBody>
          <a:bodyPr/>
          <a:lstStyle/>
          <a:p>
            <a:r>
              <a:rPr lang="en-AU" dirty="0"/>
              <a:t>PDHPE – unit 1 time</a:t>
            </a:r>
            <a:r>
              <a:rPr lang="en-US" dirty="0"/>
              <a:t> allocation </a:t>
            </a:r>
            <a:r>
              <a:rPr lang="en-US" dirty="0">
                <a:solidFill>
                  <a:schemeClr val="bg1"/>
                </a:solidFill>
              </a:rPr>
              <a:t>(2)</a:t>
            </a:r>
          </a:p>
        </p:txBody>
      </p:sp>
      <p:pic>
        <p:nvPicPr>
          <p:cNvPr id="5" name="Picture 4" descr="Diagram showing physical activity allocation with NESA and Department of Education guidelines.">
            <a:extLst>
              <a:ext uri="{FF2B5EF4-FFF2-40B4-BE49-F238E27FC236}">
                <a16:creationId xmlns:a16="http://schemas.microsoft.com/office/drawing/2014/main" id="{F4AEBCC4-0DE2-ED68-BE51-8269E22AE733}"/>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50473" y="2272005"/>
            <a:ext cx="7828236" cy="4500727"/>
          </a:xfrm>
          <a:prstGeom prst="rect">
            <a:avLst/>
          </a:prstGeom>
        </p:spPr>
      </p:pic>
      <p:sp>
        <p:nvSpPr>
          <p:cNvPr id="4" name="Slide Number Placeholder 3">
            <a:extLst>
              <a:ext uri="{FF2B5EF4-FFF2-40B4-BE49-F238E27FC236}">
                <a16:creationId xmlns:a16="http://schemas.microsoft.com/office/drawing/2014/main" id="{1B0C14DF-DE3C-E6B0-EF60-DB140CC5242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82</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11" name="TextBox 10">
            <a:extLst>
              <a:ext uri="{FF2B5EF4-FFF2-40B4-BE49-F238E27FC236}">
                <a16:creationId xmlns:a16="http://schemas.microsoft.com/office/drawing/2014/main" id="{D3490AA3-8E05-6702-562B-FE07D76C8039}"/>
              </a:ext>
            </a:extLst>
          </p:cNvPr>
          <p:cNvSpPr txBox="1"/>
          <p:nvPr/>
        </p:nvSpPr>
        <p:spPr>
          <a:xfrm>
            <a:off x="360000" y="1092199"/>
            <a:ext cx="3603645" cy="1170857"/>
          </a:xfrm>
          <a:prstGeom prst="roundRect">
            <a:avLst>
              <a:gd name="adj" fmla="val 10887"/>
            </a:avLst>
          </a:prstGeom>
          <a:solidFill>
            <a:schemeClr val="accent6"/>
          </a:solidFill>
          <a:ln w="38100">
            <a:noFill/>
          </a:ln>
        </p:spPr>
        <p:txBody>
          <a:bodyPr wrap="square" lIns="72000" tIns="72000" rIns="72000" bIns="72000" rtlCol="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Roboto"/>
                <a:cs typeface="Roboto"/>
              </a:rPr>
              <a:t>PDH/PE lesson structure: balanced approach with equal focus in line with NESA guidelines</a:t>
            </a:r>
            <a:endParaRPr kumimoji="0" lang="en-US" sz="15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E9128D4-EECC-9D9C-16EF-24B98B9800B7}"/>
              </a:ext>
            </a:extLst>
          </p:cNvPr>
          <p:cNvSpPr txBox="1"/>
          <p:nvPr/>
        </p:nvSpPr>
        <p:spPr>
          <a:xfrm>
            <a:off x="4132809" y="1092199"/>
            <a:ext cx="3436549" cy="1170857"/>
          </a:xfrm>
          <a:prstGeom prst="roundRect">
            <a:avLst>
              <a:gd name="adj" fmla="val 12814"/>
            </a:avLst>
          </a:prstGeom>
          <a:solidFill>
            <a:schemeClr val="accent6"/>
          </a:solidFill>
          <a:ln w="38100">
            <a:noFill/>
          </a:ln>
        </p:spPr>
        <p:txBody>
          <a:bodyPr wrap="square" lIns="72000" tIns="72000" rIns="72000" bIns="72000" rtlCol="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Roboto"/>
                <a:cs typeface="Roboto"/>
              </a:rPr>
              <a:t>8 PDH lessons and 8 PE lessons designed for weekly implementation (1 each per week)</a:t>
            </a:r>
            <a:endParaRPr kumimoji="0" lang="en-US" sz="15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71675763-FA2C-D2A9-6D2E-29DA818025E8}"/>
              </a:ext>
            </a:extLst>
          </p:cNvPr>
          <p:cNvSpPr txBox="1"/>
          <p:nvPr/>
        </p:nvSpPr>
        <p:spPr>
          <a:xfrm>
            <a:off x="7738523" y="1101147"/>
            <a:ext cx="3234278" cy="1170857"/>
          </a:xfrm>
          <a:prstGeom prst="roundRect">
            <a:avLst>
              <a:gd name="adj" fmla="val 10887"/>
            </a:avLst>
          </a:prstGeom>
          <a:solidFill>
            <a:schemeClr val="accent6"/>
          </a:solidFill>
          <a:ln w="38100">
            <a:noFill/>
          </a:ln>
        </p:spPr>
        <p:txBody>
          <a:bodyPr wrap="square" lIns="72000" tIns="72000" rIns="72000" bIns="72000" rtlCol="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Roboto"/>
                <a:cs typeface="Roboto"/>
              </a:rPr>
              <a:t>PE supports the recommended 150 minutes of physical activity per week</a:t>
            </a:r>
            <a:endParaRPr kumimoji="0" lang="en-US" sz="15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722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02877-6CAA-1689-B99E-EFABD9E4BDB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8DCF2C-A74F-685C-69CC-C9DD58F248A3}"/>
              </a:ext>
            </a:extLst>
          </p:cNvPr>
          <p:cNvSpPr>
            <a:spLocks noGrp="1"/>
          </p:cNvSpPr>
          <p:nvPr>
            <p:ph type="title"/>
          </p:nvPr>
        </p:nvSpPr>
        <p:spPr/>
        <p:txBody>
          <a:bodyPr/>
          <a:lstStyle/>
          <a:p>
            <a:r>
              <a:rPr lang="en-AU" dirty="0"/>
              <a:t>PDHPE – unit 1 overview</a:t>
            </a:r>
          </a:p>
        </p:txBody>
      </p:sp>
      <p:sp>
        <p:nvSpPr>
          <p:cNvPr id="5" name="Content Placeholder 4">
            <a:extLst>
              <a:ext uri="{FF2B5EF4-FFF2-40B4-BE49-F238E27FC236}">
                <a16:creationId xmlns:a16="http://schemas.microsoft.com/office/drawing/2014/main" id="{144FADA9-7B67-AACD-1ABF-728F96F1D0DD}"/>
              </a:ext>
            </a:extLst>
          </p:cNvPr>
          <p:cNvSpPr>
            <a:spLocks noGrp="1"/>
          </p:cNvSpPr>
          <p:nvPr>
            <p:ph idx="1"/>
          </p:nvPr>
        </p:nvSpPr>
        <p:spPr>
          <a:xfrm>
            <a:off x="360001" y="1706264"/>
            <a:ext cx="6650400" cy="4449736"/>
          </a:xfrm>
        </p:spPr>
        <p:txBody>
          <a:bodyPr vert="horz" lIns="0" tIns="0" rIns="0" bIns="0" rtlCol="0" anchor="t">
            <a:noAutofit/>
          </a:bodyPr>
          <a:lstStyle/>
          <a:p>
            <a:r>
              <a:rPr lang="en-AU" dirty="0">
                <a:solidFill>
                  <a:srgbClr val="242424"/>
                </a:solidFill>
              </a:rPr>
              <a:t>Students:</a:t>
            </a:r>
          </a:p>
          <a:p>
            <a:pPr marL="285750" indent="-285750">
              <a:buFont typeface="Arial" panose="020B0604020202020204" pitchFamily="34" charset="0"/>
              <a:buChar char="•"/>
            </a:pPr>
            <a:r>
              <a:rPr lang="en-AU" dirty="0">
                <a:solidFill>
                  <a:srgbClr val="242424"/>
                </a:solidFill>
              </a:rPr>
              <a:t>develop balance, running, and catching skills, applying them in games that promote safety, enjoyment, and fair play</a:t>
            </a:r>
          </a:p>
          <a:p>
            <a:pPr marL="285750" indent="-285750">
              <a:buFont typeface="Arial" panose="020B0604020202020204" pitchFamily="34" charset="0"/>
              <a:buChar char="•"/>
            </a:pPr>
            <a:r>
              <a:rPr lang="en-AU" dirty="0">
                <a:solidFill>
                  <a:srgbClr val="242424"/>
                </a:solidFill>
              </a:rPr>
              <a:t>build self-management skills by recognising emotions and understanding the connection between feelings, words, and body language</a:t>
            </a:r>
          </a:p>
          <a:p>
            <a:pPr marL="285750" indent="-285750">
              <a:buFont typeface="Arial" panose="020B0604020202020204" pitchFamily="34" charset="0"/>
              <a:buChar char="•"/>
            </a:pPr>
            <a:r>
              <a:rPr lang="en-AU" dirty="0">
                <a:solidFill>
                  <a:srgbClr val="242424"/>
                </a:solidFill>
              </a:rPr>
              <a:t>learn an understanding of road safety in the contexts of pedestrian, passenger and wheels.  </a:t>
            </a:r>
          </a:p>
        </p:txBody>
      </p:sp>
      <p:sp>
        <p:nvSpPr>
          <p:cNvPr id="2" name="Slide Number Placeholder 1">
            <a:extLst>
              <a:ext uri="{FF2B5EF4-FFF2-40B4-BE49-F238E27FC236}">
                <a16:creationId xmlns:a16="http://schemas.microsoft.com/office/drawing/2014/main" id="{A8964893-C3E7-360B-3E0B-406F7C804266}"/>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9" name="Picture 8">
            <a:extLst>
              <a:ext uri="{FF2B5EF4-FFF2-40B4-BE49-F238E27FC236}">
                <a16:creationId xmlns:a16="http://schemas.microsoft.com/office/drawing/2014/main" id="{E79D83D9-4244-F6DD-F91C-F25951A630D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1536" y="2374900"/>
            <a:ext cx="4238164" cy="282699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0238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9D8D1-506F-86AA-8267-5A907B8FE5B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F0F37ED-73DD-B94D-E632-BF534EAEE88A}"/>
              </a:ext>
            </a:extLst>
          </p:cNvPr>
          <p:cNvSpPr>
            <a:spLocks noGrp="1"/>
          </p:cNvSpPr>
          <p:nvPr>
            <p:ph type="title"/>
          </p:nvPr>
        </p:nvSpPr>
        <p:spPr>
          <a:xfrm>
            <a:off x="360000" y="360001"/>
            <a:ext cx="10854100" cy="548704"/>
          </a:xfrm>
        </p:spPr>
        <p:txBody>
          <a:bodyPr/>
          <a:lstStyle/>
          <a:p>
            <a:r>
              <a:rPr lang="en-AU" dirty="0"/>
              <a:t>PDHPE – unit 1 </a:t>
            </a:r>
            <a:r>
              <a:rPr lang="en-AU" spc="-50" dirty="0"/>
              <a:t>syllabus outcomes</a:t>
            </a:r>
            <a:endParaRPr lang="en-AU" dirty="0"/>
          </a:p>
        </p:txBody>
      </p:sp>
      <p:sp>
        <p:nvSpPr>
          <p:cNvPr id="11" name="Text Placeholder 10">
            <a:extLst>
              <a:ext uri="{FF2B5EF4-FFF2-40B4-BE49-F238E27FC236}">
                <a16:creationId xmlns:a16="http://schemas.microsoft.com/office/drawing/2014/main" id="{6F916D2F-12BD-8F70-57D8-0F5D63E8E245}"/>
              </a:ext>
            </a:extLst>
          </p:cNvPr>
          <p:cNvSpPr>
            <a:spLocks noGrp="1"/>
          </p:cNvSpPr>
          <p:nvPr>
            <p:ph type="body" sz="quarter" idx="19"/>
          </p:nvPr>
        </p:nvSpPr>
        <p:spPr>
          <a:xfrm>
            <a:off x="360001" y="2086217"/>
            <a:ext cx="10655806" cy="3168363"/>
          </a:xfrm>
        </p:spPr>
        <p:txBody>
          <a:bodyPr/>
          <a:lstStyle/>
          <a:p>
            <a:pPr lvl="0" defTabSz="609585">
              <a:defRPr/>
            </a:pPr>
            <a:r>
              <a:rPr lang="en-AU" b="1" dirty="0">
                <a:solidFill>
                  <a:srgbClr val="22272B"/>
                </a:solidFill>
                <a:ea typeface="MS Mincho"/>
                <a:cs typeface="Arial"/>
              </a:rPr>
              <a:t>PH1-MSP-01 </a:t>
            </a:r>
            <a:r>
              <a:rPr lang="en-AU" dirty="0">
                <a:solidFill>
                  <a:srgbClr val="22272B"/>
                </a:solidFill>
                <a:ea typeface="MS Mincho"/>
                <a:cs typeface="Arial"/>
              </a:rPr>
              <a:t>demonstrate fundamental movement skills and fair play in physical activities</a:t>
            </a:r>
          </a:p>
          <a:p>
            <a:pPr lvl="0" defTabSz="609585">
              <a:defRPr/>
            </a:pPr>
            <a:r>
              <a:rPr lang="en-AU" b="1" dirty="0">
                <a:solidFill>
                  <a:srgbClr val="22272B"/>
                </a:solidFill>
                <a:ea typeface="MS Mincho"/>
                <a:cs typeface="Arial"/>
              </a:rPr>
              <a:t>PH1-RRS-01</a:t>
            </a:r>
            <a:r>
              <a:rPr lang="en-AU" dirty="0">
                <a:solidFill>
                  <a:srgbClr val="22272B"/>
                </a:solidFill>
                <a:ea typeface="MS Mincho"/>
                <a:cs typeface="Arial"/>
              </a:rPr>
              <a:t> describe and demonstrate actions that support respectful relationships and safety offline and online </a:t>
            </a:r>
          </a:p>
          <a:p>
            <a:pPr lvl="0" defTabSz="609585">
              <a:defRPr/>
            </a:pPr>
            <a:r>
              <a:rPr lang="en-AU" b="1" dirty="0">
                <a:solidFill>
                  <a:srgbClr val="22272B"/>
                </a:solidFill>
                <a:ea typeface="MS Mincho"/>
                <a:cs typeface="Arial"/>
              </a:rPr>
              <a:t>PH1-IHW-01 </a:t>
            </a:r>
            <a:r>
              <a:rPr lang="en-AU" dirty="0">
                <a:solidFill>
                  <a:srgbClr val="22272B"/>
                </a:solidFill>
                <a:ea typeface="MS Mincho"/>
                <a:cs typeface="Arial"/>
              </a:rPr>
              <a:t>describe factors that contribute to identify health and wellbeing </a:t>
            </a:r>
          </a:p>
          <a:p>
            <a:pPr lvl="0" defTabSz="609585">
              <a:defRPr/>
            </a:pPr>
            <a:r>
              <a:rPr lang="en-AU" b="1" dirty="0">
                <a:solidFill>
                  <a:srgbClr val="22272B"/>
                </a:solidFill>
                <a:ea typeface="MS Mincho"/>
                <a:cs typeface="Arial"/>
              </a:rPr>
              <a:t>PH1-SMI-01</a:t>
            </a:r>
            <a:r>
              <a:rPr lang="en-AU" dirty="0">
                <a:solidFill>
                  <a:srgbClr val="22272B"/>
                </a:solidFill>
                <a:ea typeface="MS Mincho"/>
                <a:cs typeface="Arial"/>
              </a:rPr>
              <a:t> describe and demonstrate self-management and interpersonal skills in a range of contexts </a:t>
            </a:r>
          </a:p>
        </p:txBody>
      </p:sp>
      <p:sp>
        <p:nvSpPr>
          <p:cNvPr id="3" name="Slide Number Placeholder 2">
            <a:extLst>
              <a:ext uri="{FF2B5EF4-FFF2-40B4-BE49-F238E27FC236}">
                <a16:creationId xmlns:a16="http://schemas.microsoft.com/office/drawing/2014/main" id="{659D0E54-DBE8-0BFC-24F7-710A01A9A00E}"/>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84</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21777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7D41A-8B42-18FA-5ABF-5153D391CD9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C81F5D5-6FFB-BBB3-4E8F-E9491A956F08}"/>
              </a:ext>
            </a:extLst>
          </p:cNvPr>
          <p:cNvSpPr>
            <a:spLocks noGrp="1"/>
          </p:cNvSpPr>
          <p:nvPr>
            <p:ph type="title"/>
          </p:nvPr>
        </p:nvSpPr>
        <p:spPr>
          <a:xfrm>
            <a:off x="360000" y="360001"/>
            <a:ext cx="10854100" cy="548704"/>
          </a:xfrm>
        </p:spPr>
        <p:txBody>
          <a:bodyPr/>
          <a:lstStyle/>
          <a:p>
            <a:r>
              <a:rPr lang="en-AU" dirty="0"/>
              <a:t>PDHPE – unit 1 </a:t>
            </a:r>
            <a:r>
              <a:rPr lang="en-AU" spc="-50" dirty="0"/>
              <a:t>syllabus content (1)</a:t>
            </a:r>
            <a:endParaRPr lang="en-AU" dirty="0"/>
          </a:p>
        </p:txBody>
      </p:sp>
      <p:sp>
        <p:nvSpPr>
          <p:cNvPr id="11" name="Text Placeholder 10">
            <a:extLst>
              <a:ext uri="{FF2B5EF4-FFF2-40B4-BE49-F238E27FC236}">
                <a16:creationId xmlns:a16="http://schemas.microsoft.com/office/drawing/2014/main" id="{CDF13AFE-A86C-6262-EB46-B037DC2A649A}"/>
              </a:ext>
            </a:extLst>
          </p:cNvPr>
          <p:cNvSpPr>
            <a:spLocks noGrp="1"/>
          </p:cNvSpPr>
          <p:nvPr>
            <p:ph type="body" sz="quarter" idx="19"/>
          </p:nvPr>
        </p:nvSpPr>
        <p:spPr>
          <a:xfrm>
            <a:off x="360000" y="2086217"/>
            <a:ext cx="11483999" cy="4411782"/>
          </a:xfrm>
        </p:spPr>
        <p:txBody>
          <a:bodyPr/>
          <a:lstStyle/>
          <a:p>
            <a:r>
              <a:rPr lang="en-AU" b="1" dirty="0"/>
              <a:t>Focus areas and content groups</a:t>
            </a:r>
          </a:p>
          <a:p>
            <a:r>
              <a:rPr lang="en-AU" b="1" dirty="0"/>
              <a:t>Movement skill and physical activity: </a:t>
            </a:r>
            <a:endParaRPr lang="en-US" dirty="0"/>
          </a:p>
          <a:p>
            <a:pPr marL="342900" indent="-342900">
              <a:buFont typeface="Arial" panose="020B0604020202020204" pitchFamily="34" charset="0"/>
              <a:buChar char="•"/>
            </a:pPr>
            <a:r>
              <a:rPr lang="en-AU" dirty="0"/>
              <a:t>Participate with others safely and fairly in physical activities</a:t>
            </a:r>
          </a:p>
          <a:p>
            <a:pPr marL="342900" indent="-342900">
              <a:buFont typeface="Arial" panose="020B0604020202020204" pitchFamily="34" charset="0"/>
              <a:buChar char="•"/>
            </a:pPr>
            <a:r>
              <a:rPr lang="en-AU" dirty="0"/>
              <a:t>Fundamental movement skills support health and wellbeing</a:t>
            </a:r>
          </a:p>
          <a:p>
            <a:r>
              <a:rPr lang="en-AU" b="1" dirty="0"/>
              <a:t>Respectful relationships and safety:</a:t>
            </a:r>
            <a:endParaRPr lang="en-US" dirty="0"/>
          </a:p>
          <a:p>
            <a:pPr marL="342900" indent="-342900">
              <a:buFont typeface="Arial" panose="020B0604020202020204" pitchFamily="34" charset="0"/>
              <a:buChar char="•"/>
            </a:pPr>
            <a:r>
              <a:rPr lang="en-AU" dirty="0"/>
              <a:t>Respectful relationships improve health and wellbeing </a:t>
            </a:r>
          </a:p>
          <a:p>
            <a:pPr marL="342900" indent="-342900">
              <a:buFont typeface="Arial" panose="020B0604020202020204" pitchFamily="34" charset="0"/>
              <a:buChar char="•"/>
            </a:pPr>
            <a:r>
              <a:rPr lang="en-AU" dirty="0"/>
              <a:t>Choices and actions contribute to safety</a:t>
            </a:r>
          </a:p>
        </p:txBody>
      </p:sp>
      <p:sp>
        <p:nvSpPr>
          <p:cNvPr id="3" name="Slide Number Placeholder 2">
            <a:extLst>
              <a:ext uri="{FF2B5EF4-FFF2-40B4-BE49-F238E27FC236}">
                <a16:creationId xmlns:a16="http://schemas.microsoft.com/office/drawing/2014/main" id="{6F6FD6AD-D9F8-85A3-7CE5-697652D34EB6}"/>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85</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17675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E0884-7DF8-6EE7-013F-4A8648CEAFF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951CFCE-DC3A-D6AC-73FF-730FD035EC27}"/>
              </a:ext>
            </a:extLst>
          </p:cNvPr>
          <p:cNvSpPr>
            <a:spLocks noGrp="1"/>
          </p:cNvSpPr>
          <p:nvPr>
            <p:ph type="title"/>
          </p:nvPr>
        </p:nvSpPr>
        <p:spPr>
          <a:xfrm>
            <a:off x="360000" y="360001"/>
            <a:ext cx="10854100" cy="548704"/>
          </a:xfrm>
        </p:spPr>
        <p:txBody>
          <a:bodyPr/>
          <a:lstStyle/>
          <a:p>
            <a:r>
              <a:rPr lang="en-AU" dirty="0"/>
              <a:t>PDHPE – unit 1 </a:t>
            </a:r>
            <a:r>
              <a:rPr lang="en-AU" spc="-50" dirty="0"/>
              <a:t>syllabus content (2)</a:t>
            </a:r>
            <a:endParaRPr lang="en-AU" dirty="0"/>
          </a:p>
        </p:txBody>
      </p:sp>
      <p:sp>
        <p:nvSpPr>
          <p:cNvPr id="11" name="Text Placeholder 10">
            <a:extLst>
              <a:ext uri="{FF2B5EF4-FFF2-40B4-BE49-F238E27FC236}">
                <a16:creationId xmlns:a16="http://schemas.microsoft.com/office/drawing/2014/main" id="{FA660365-4758-D731-5BAF-FCAB329CC10B}"/>
              </a:ext>
            </a:extLst>
          </p:cNvPr>
          <p:cNvSpPr>
            <a:spLocks noGrp="1"/>
          </p:cNvSpPr>
          <p:nvPr>
            <p:ph type="body" sz="quarter" idx="19"/>
          </p:nvPr>
        </p:nvSpPr>
        <p:spPr>
          <a:xfrm>
            <a:off x="360000" y="2086217"/>
            <a:ext cx="11483999" cy="3168363"/>
          </a:xfrm>
        </p:spPr>
        <p:txBody>
          <a:bodyPr/>
          <a:lstStyle/>
          <a:p>
            <a:r>
              <a:rPr lang="en-AU" b="1" dirty="0"/>
              <a:t>Identity health and wellbeing:</a:t>
            </a:r>
          </a:p>
          <a:p>
            <a:pPr marL="342900" indent="-342900">
              <a:buFont typeface="Arial" panose="020B0604020202020204" pitchFamily="34" charset="0"/>
              <a:buChar char="•"/>
            </a:pPr>
            <a:r>
              <a:rPr lang="en-AU" dirty="0"/>
              <a:t>Factors and characteristics can shape identity </a:t>
            </a:r>
          </a:p>
          <a:p>
            <a:pPr marL="342900" indent="-342900">
              <a:buFont typeface="Arial" panose="020B0604020202020204" pitchFamily="34" charset="0"/>
              <a:buChar char="•"/>
            </a:pPr>
            <a:r>
              <a:rPr lang="en-AU" dirty="0"/>
              <a:t>Factors can support and strengthen identity</a:t>
            </a:r>
          </a:p>
          <a:p>
            <a:r>
              <a:rPr lang="en-AU" b="1" dirty="0"/>
              <a:t>Self-management and interpersonal skills:</a:t>
            </a:r>
          </a:p>
          <a:p>
            <a:pPr marL="342900" indent="-342900">
              <a:buFont typeface="Arial" panose="020B0604020202020204" pitchFamily="34" charset="0"/>
              <a:buChar char="•"/>
            </a:pPr>
            <a:r>
              <a:rPr lang="en-AU" dirty="0"/>
              <a:t>Responsible choices and actions promote self-management</a:t>
            </a:r>
          </a:p>
        </p:txBody>
      </p:sp>
      <p:sp>
        <p:nvSpPr>
          <p:cNvPr id="3" name="Slide Number Placeholder 2">
            <a:extLst>
              <a:ext uri="{FF2B5EF4-FFF2-40B4-BE49-F238E27FC236}">
                <a16:creationId xmlns:a16="http://schemas.microsoft.com/office/drawing/2014/main" id="{594E086A-36E6-096D-65B5-98EC39FB77D7}"/>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74685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62C63-16B9-F9DA-B454-08DDD1EC32E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4E42DF8-1D7D-9800-1BBB-62BC1B92A0BB}"/>
              </a:ext>
            </a:extLst>
          </p:cNvPr>
          <p:cNvSpPr>
            <a:spLocks noGrp="1"/>
          </p:cNvSpPr>
          <p:nvPr>
            <p:ph type="title"/>
          </p:nvPr>
        </p:nvSpPr>
        <p:spPr>
          <a:xfrm>
            <a:off x="360000" y="360000"/>
            <a:ext cx="6444001" cy="545601"/>
          </a:xfrm>
        </p:spPr>
        <p:txBody>
          <a:bodyPr anchor="t">
            <a:normAutofit fontScale="90000"/>
          </a:bodyPr>
          <a:lstStyle/>
          <a:p>
            <a:r>
              <a:rPr lang="en-AU" dirty="0"/>
              <a:t>PDHPE – unit 1 skill development</a:t>
            </a:r>
          </a:p>
        </p:txBody>
      </p:sp>
      <p:sp>
        <p:nvSpPr>
          <p:cNvPr id="8" name="Content Placeholder 7">
            <a:extLst>
              <a:ext uri="{FF2B5EF4-FFF2-40B4-BE49-F238E27FC236}">
                <a16:creationId xmlns:a16="http://schemas.microsoft.com/office/drawing/2014/main" id="{84DDDD6E-CE9A-8F90-88EB-FBFBE4E22DF2}"/>
              </a:ext>
            </a:extLst>
          </p:cNvPr>
          <p:cNvSpPr>
            <a:spLocks noGrp="1"/>
          </p:cNvSpPr>
          <p:nvPr>
            <p:ph type="body" sz="quarter" idx="17"/>
          </p:nvPr>
        </p:nvSpPr>
        <p:spPr>
          <a:xfrm>
            <a:off x="360363" y="1183341"/>
            <a:ext cx="6806919" cy="5170659"/>
          </a:xfrm>
        </p:spPr>
        <p:txBody>
          <a:bodyPr vert="horz" lIns="0" tIns="0" rIns="0" bIns="0" rtlCol="0">
            <a:noAutofit/>
          </a:bodyPr>
          <a:lstStyle/>
          <a:p>
            <a:pPr>
              <a:lnSpc>
                <a:spcPct val="140000"/>
              </a:lnSpc>
              <a:spcAft>
                <a:spcPts val="600"/>
              </a:spcAft>
            </a:pPr>
            <a:r>
              <a:rPr lang="en-AU" sz="1600" dirty="0"/>
              <a:t>In this unit, students learn: </a:t>
            </a:r>
          </a:p>
          <a:p>
            <a:pPr lvl="0">
              <a:lnSpc>
                <a:spcPct val="140000"/>
              </a:lnSpc>
              <a:spcAft>
                <a:spcPts val="600"/>
              </a:spcAft>
            </a:pPr>
            <a:r>
              <a:rPr lang="en-AU" sz="1600" b="1" dirty="0"/>
              <a:t>PDH content supports the development of class and school routines and expectations:</a:t>
            </a:r>
          </a:p>
          <a:p>
            <a:pPr marL="285750" indent="-285750">
              <a:lnSpc>
                <a:spcPct val="140000"/>
              </a:lnSpc>
              <a:spcAft>
                <a:spcPts val="600"/>
              </a:spcAft>
              <a:buFont typeface="Arial" panose="020B0604020202020204" pitchFamily="34" charset="0"/>
              <a:buChar char="•"/>
            </a:pPr>
            <a:r>
              <a:rPr lang="en-AU" sz="1600" dirty="0"/>
              <a:t>road safety</a:t>
            </a:r>
          </a:p>
          <a:p>
            <a:pPr marL="285750" indent="-285750">
              <a:lnSpc>
                <a:spcPct val="140000"/>
              </a:lnSpc>
              <a:spcAft>
                <a:spcPts val="600"/>
              </a:spcAft>
              <a:buFont typeface="Arial" panose="020B0604020202020204" pitchFamily="34" charset="0"/>
              <a:buChar char="•"/>
            </a:pPr>
            <a:r>
              <a:rPr lang="en-AU" sz="1600" dirty="0"/>
              <a:t>hygiene</a:t>
            </a:r>
          </a:p>
          <a:p>
            <a:pPr marL="285750" indent="-285750">
              <a:lnSpc>
                <a:spcPct val="140000"/>
              </a:lnSpc>
              <a:spcAft>
                <a:spcPts val="600"/>
              </a:spcAft>
              <a:buFont typeface="Arial" panose="020B0604020202020204" pitchFamily="34" charset="0"/>
              <a:buChar char="•"/>
            </a:pPr>
            <a:r>
              <a:rPr lang="en-AU" sz="1600" dirty="0"/>
              <a:t>self-care</a:t>
            </a:r>
          </a:p>
          <a:p>
            <a:pPr marL="285750" indent="-285750">
              <a:lnSpc>
                <a:spcPct val="140000"/>
              </a:lnSpc>
              <a:spcAft>
                <a:spcPts val="600"/>
              </a:spcAft>
              <a:buFont typeface="Arial" panose="020B0604020202020204" pitchFamily="34" charset="0"/>
              <a:buChar char="•"/>
            </a:pPr>
            <a:r>
              <a:rPr lang="en-AU" sz="1600" dirty="0"/>
              <a:t>respectful relationships </a:t>
            </a:r>
          </a:p>
          <a:p>
            <a:pPr marL="285750" indent="-285750">
              <a:lnSpc>
                <a:spcPct val="140000"/>
              </a:lnSpc>
              <a:spcAft>
                <a:spcPts val="600"/>
              </a:spcAft>
              <a:buFont typeface="Arial" panose="020B0604020202020204" pitchFamily="34" charset="0"/>
              <a:buChar char="•"/>
            </a:pPr>
            <a:r>
              <a:rPr lang="en-AU" sz="1600" dirty="0"/>
              <a:t>self-management and interpersonal skills</a:t>
            </a:r>
          </a:p>
          <a:p>
            <a:pPr lvl="0">
              <a:lnSpc>
                <a:spcPct val="140000"/>
              </a:lnSpc>
              <a:spcAft>
                <a:spcPts val="600"/>
              </a:spcAft>
              <a:defRPr/>
            </a:pPr>
            <a:r>
              <a:rPr lang="en-AU" sz="1600" b="1" dirty="0"/>
              <a:t>PE structure and content:</a:t>
            </a:r>
          </a:p>
          <a:p>
            <a:pPr marL="285750" lvl="0" indent="-285750">
              <a:lnSpc>
                <a:spcPct val="140000"/>
              </a:lnSpc>
              <a:spcAft>
                <a:spcPts val="600"/>
              </a:spcAft>
              <a:buFont typeface="Arial" panose="020B0604020202020204" pitchFamily="34" charset="0"/>
              <a:buChar char="•"/>
              <a:defRPr/>
            </a:pPr>
            <a:r>
              <a:rPr lang="en-AU" sz="1600" dirty="0"/>
              <a:t>fast starts</a:t>
            </a:r>
          </a:p>
          <a:p>
            <a:pPr marL="285750" lvl="0" indent="-285750">
              <a:lnSpc>
                <a:spcPct val="140000"/>
              </a:lnSpc>
              <a:spcAft>
                <a:spcPts val="600"/>
              </a:spcAft>
              <a:buFont typeface="Arial" panose="020B0604020202020204" pitchFamily="34" charset="0"/>
              <a:buChar char="•"/>
              <a:defRPr/>
            </a:pPr>
            <a:r>
              <a:rPr lang="en-AU" sz="1600" dirty="0"/>
              <a:t>spatial awareness, following rules and fundamental movement skills </a:t>
            </a:r>
          </a:p>
          <a:p>
            <a:pPr marL="285750" lvl="0" indent="-285750">
              <a:lnSpc>
                <a:spcPct val="140000"/>
              </a:lnSpc>
              <a:spcAft>
                <a:spcPts val="600"/>
              </a:spcAft>
              <a:buFont typeface="Arial" panose="020B0604020202020204" pitchFamily="34" charset="0"/>
              <a:buChar char="•"/>
              <a:defRPr/>
            </a:pPr>
            <a:r>
              <a:rPr lang="en-AU" sz="1600" dirty="0"/>
              <a:t>fundamental movement skills</a:t>
            </a:r>
          </a:p>
          <a:p>
            <a:pPr marL="285750" lvl="0" indent="-285750">
              <a:lnSpc>
                <a:spcPct val="140000"/>
              </a:lnSpc>
              <a:spcAft>
                <a:spcPts val="600"/>
              </a:spcAft>
              <a:buFont typeface="Arial" panose="020B0604020202020204" pitchFamily="34" charset="0"/>
              <a:buChar char="•"/>
              <a:defRPr/>
            </a:pPr>
            <a:r>
              <a:rPr lang="en-AU" sz="1600" dirty="0"/>
              <a:t>self-management and interpersonal skills, including goal setting.</a:t>
            </a:r>
          </a:p>
        </p:txBody>
      </p:sp>
      <p:pic>
        <p:nvPicPr>
          <p:cNvPr id="6" name="Picture 5">
            <a:extLst>
              <a:ext uri="{FF2B5EF4-FFF2-40B4-BE49-F238E27FC236}">
                <a16:creationId xmlns:a16="http://schemas.microsoft.com/office/drawing/2014/main" id="{34500930-F875-70A6-C19C-5C598ADFB5D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b="-1"/>
          <a:stretch>
            <a:fillRect/>
          </a:stretch>
        </p:blipFill>
        <p:spPr>
          <a:xfrm>
            <a:off x="7417612" y="1800000"/>
            <a:ext cx="4426387" cy="4554000"/>
          </a:xfrm>
          <a:prstGeom prst="rect">
            <a:avLst/>
          </a:prstGeom>
          <a:noFill/>
          <a:ln>
            <a:no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F7777884-673A-5C9E-9433-EDB135000B14}"/>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3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87</a:t>
            </a:fld>
            <a:endParaRPr kumimoji="0" lang="en-AU" sz="3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46467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40AFB-A761-076F-618F-1FF346FEE4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2E0775-CC8C-32EB-B4E6-EFF4E4BF8915}"/>
              </a:ext>
            </a:extLst>
          </p:cNvPr>
          <p:cNvSpPr>
            <a:spLocks noGrp="1"/>
          </p:cNvSpPr>
          <p:nvPr>
            <p:ph type="title"/>
          </p:nvPr>
        </p:nvSpPr>
        <p:spPr/>
        <p:txBody>
          <a:bodyPr/>
          <a:lstStyle/>
          <a:p>
            <a:r>
              <a:rPr lang="en-AU" dirty="0"/>
              <a:t>PDHPE – unit 1 spotlight (1)</a:t>
            </a:r>
          </a:p>
        </p:txBody>
      </p:sp>
      <p:sp>
        <p:nvSpPr>
          <p:cNvPr id="4" name="Text Placeholder 3">
            <a:extLst>
              <a:ext uri="{FF2B5EF4-FFF2-40B4-BE49-F238E27FC236}">
                <a16:creationId xmlns:a16="http://schemas.microsoft.com/office/drawing/2014/main" id="{8005C063-241C-4139-0EB9-F8FA398A4219}"/>
              </a:ext>
            </a:extLst>
          </p:cNvPr>
          <p:cNvSpPr>
            <a:spLocks noGrp="1"/>
          </p:cNvSpPr>
          <p:nvPr>
            <p:ph type="body" sz="quarter" idx="18"/>
          </p:nvPr>
        </p:nvSpPr>
        <p:spPr/>
        <p:txBody>
          <a:bodyPr/>
          <a:lstStyle/>
          <a:p>
            <a:r>
              <a:rPr lang="en-AU"/>
              <a:t>PDH lessons </a:t>
            </a:r>
          </a:p>
        </p:txBody>
      </p:sp>
      <p:sp>
        <p:nvSpPr>
          <p:cNvPr id="5" name="TextBox 4">
            <a:extLst>
              <a:ext uri="{FF2B5EF4-FFF2-40B4-BE49-F238E27FC236}">
                <a16:creationId xmlns:a16="http://schemas.microsoft.com/office/drawing/2014/main" id="{F044066F-855F-C9C0-187C-BEEAD9E9D99D}"/>
              </a:ext>
            </a:extLst>
          </p:cNvPr>
          <p:cNvSpPr txBox="1"/>
          <p:nvPr/>
        </p:nvSpPr>
        <p:spPr>
          <a:xfrm>
            <a:off x="459596" y="2131695"/>
            <a:ext cx="3565262" cy="3007034"/>
          </a:xfrm>
          <a:prstGeom prst="roundRect">
            <a:avLst>
              <a:gd name="adj" fmla="val 3345"/>
            </a:avLst>
          </a:prstGeom>
          <a:solidFill>
            <a:schemeClr val="accent4"/>
          </a:solidFill>
          <a:ln w="38100">
            <a:noFill/>
          </a:ln>
        </p:spPr>
        <p:txBody>
          <a:bodyPr wrap="square">
            <a:spAutoFit/>
          </a:bodyPr>
          <a:lstStyle/>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hygiene is taught in Lesson 1 to support students healthy return to school</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road safety is taught in term 1 each year</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resources reflect real life scenarios </a:t>
            </a:r>
          </a:p>
        </p:txBody>
      </p:sp>
      <p:pic>
        <p:nvPicPr>
          <p:cNvPr id="7" name="Picture 6">
            <a:extLst>
              <a:ext uri="{FF2B5EF4-FFF2-40B4-BE49-F238E27FC236}">
                <a16:creationId xmlns:a16="http://schemas.microsoft.com/office/drawing/2014/main" id="{6329F5AC-5DAB-40BB-0BDB-D75B4B2C51E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4552" y="1562099"/>
            <a:ext cx="3565263" cy="4749125"/>
          </a:xfrm>
          <a:prstGeom prst="rect">
            <a:avLst/>
          </a:prstGeom>
          <a:ln>
            <a:noFill/>
          </a:ln>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0FCDB380-5D71-C3FF-A8FF-51558657A2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80055" y="1560195"/>
            <a:ext cx="3252349" cy="4715565"/>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0C8E0FBA-3B8E-8C49-3C18-4ED6BE156B4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5817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D241F-00B9-B2BB-2BAD-16E32BBF80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001C8A-2D21-553D-3F53-BB45112C9D03}"/>
              </a:ext>
            </a:extLst>
          </p:cNvPr>
          <p:cNvSpPr>
            <a:spLocks noGrp="1"/>
          </p:cNvSpPr>
          <p:nvPr>
            <p:ph type="title"/>
          </p:nvPr>
        </p:nvSpPr>
        <p:spPr/>
        <p:txBody>
          <a:bodyPr/>
          <a:lstStyle/>
          <a:p>
            <a:r>
              <a:rPr lang="en-AU" dirty="0"/>
              <a:t>PDHPE – unit 1 spotlight (2)</a:t>
            </a:r>
          </a:p>
        </p:txBody>
      </p:sp>
      <p:sp>
        <p:nvSpPr>
          <p:cNvPr id="4" name="Text Placeholder 3">
            <a:extLst>
              <a:ext uri="{FF2B5EF4-FFF2-40B4-BE49-F238E27FC236}">
                <a16:creationId xmlns:a16="http://schemas.microsoft.com/office/drawing/2014/main" id="{BF410B58-491F-7915-D6C1-ADD0F80BC116}"/>
              </a:ext>
            </a:extLst>
          </p:cNvPr>
          <p:cNvSpPr>
            <a:spLocks noGrp="1"/>
          </p:cNvSpPr>
          <p:nvPr>
            <p:ph type="body" sz="quarter" idx="18"/>
          </p:nvPr>
        </p:nvSpPr>
        <p:spPr/>
        <p:txBody>
          <a:bodyPr/>
          <a:lstStyle/>
          <a:p>
            <a:r>
              <a:rPr lang="en-AU"/>
              <a:t>Lesson 12</a:t>
            </a:r>
          </a:p>
        </p:txBody>
      </p:sp>
      <p:pic>
        <p:nvPicPr>
          <p:cNvPr id="10" name="Picture 9">
            <a:extLst>
              <a:ext uri="{FF2B5EF4-FFF2-40B4-BE49-F238E27FC236}">
                <a16:creationId xmlns:a16="http://schemas.microsoft.com/office/drawing/2014/main" id="{51BDBA96-085A-8AD1-B963-C983E7B24D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719" y="1514463"/>
            <a:ext cx="4980658" cy="2947570"/>
          </a:xfrm>
          <a:prstGeom prst="rect">
            <a:avLst/>
          </a:prstGeom>
          <a:ln>
            <a:noFill/>
          </a:ln>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9E5C5A2F-CE62-7F47-A455-615D3B1C06B4}"/>
              </a:ext>
              <a:ext uri="{C183D7F6-B498-43B3-948B-1728B52AA6E4}">
                <adec:decorative xmlns:adec="http://schemas.microsoft.com/office/drawing/2017/decorative" val="1"/>
              </a:ext>
            </a:extLst>
          </p:cNvPr>
          <p:cNvGrpSpPr/>
          <p:nvPr/>
        </p:nvGrpSpPr>
        <p:grpSpPr>
          <a:xfrm>
            <a:off x="5408466" y="1727793"/>
            <a:ext cx="6276432" cy="4911534"/>
            <a:chOff x="5408466" y="1727793"/>
            <a:chExt cx="6276432" cy="4911534"/>
          </a:xfrm>
        </p:grpSpPr>
        <p:pic>
          <p:nvPicPr>
            <p:cNvPr id="8" name="Picture 7">
              <a:extLst>
                <a:ext uri="{FF2B5EF4-FFF2-40B4-BE49-F238E27FC236}">
                  <a16:creationId xmlns:a16="http://schemas.microsoft.com/office/drawing/2014/main" id="{5781A199-263E-E30F-2FB5-50BDFDD87B5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0382" y="1727793"/>
              <a:ext cx="3271715" cy="1786430"/>
            </a:xfrm>
            <a:prstGeom prst="rect">
              <a:avLst/>
            </a:prstGeom>
            <a:ln>
              <a:no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13A8DC73-9D91-7A97-215E-13271E954D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08466" y="4353785"/>
              <a:ext cx="3499755" cy="1330105"/>
            </a:xfrm>
            <a:prstGeom prst="rect">
              <a:avLst/>
            </a:prstGeom>
            <a:ln>
              <a:no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B54F1882-BAC4-7545-3578-3186B560DA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95102" y="3967577"/>
              <a:ext cx="2489796" cy="1750240"/>
            </a:xfrm>
            <a:prstGeom prst="rect">
              <a:avLst/>
            </a:prstGeom>
            <a:ln>
              <a:noFill/>
            </a:ln>
            <a:effectLst>
              <a:outerShdw blurRad="50800" dist="38100" dir="2700000" algn="tl" rotWithShape="0">
                <a:prstClr val="black">
                  <a:alpha val="40000"/>
                </a:prstClr>
              </a:outerShdw>
            </a:effectLst>
          </p:spPr>
        </p:pic>
        <p:sp>
          <p:nvSpPr>
            <p:cNvPr id="16" name="Arrow: Curved Left 15">
              <a:extLst>
                <a:ext uri="{FF2B5EF4-FFF2-40B4-BE49-F238E27FC236}">
                  <a16:creationId xmlns:a16="http://schemas.microsoft.com/office/drawing/2014/main" id="{CCC2A680-1E7D-D2AA-C4D2-A56B80584DA3}"/>
                </a:ext>
              </a:extLst>
            </p:cNvPr>
            <p:cNvSpPr/>
            <p:nvPr/>
          </p:nvSpPr>
          <p:spPr>
            <a:xfrm rot="20275338">
              <a:off x="10545560" y="2288801"/>
              <a:ext cx="564102" cy="1398895"/>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18" name="Arrow: Curved Left 17">
              <a:extLst>
                <a:ext uri="{FF2B5EF4-FFF2-40B4-BE49-F238E27FC236}">
                  <a16:creationId xmlns:a16="http://schemas.microsoft.com/office/drawing/2014/main" id="{DA7CBDF7-C31B-3014-C5B7-DACC31E711AD}"/>
                </a:ext>
              </a:extLst>
            </p:cNvPr>
            <p:cNvSpPr/>
            <p:nvPr/>
          </p:nvSpPr>
          <p:spPr>
            <a:xfrm rot="4663221">
              <a:off x="8687679" y="5702858"/>
              <a:ext cx="640065" cy="1232874"/>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19" name="Arrow: Curved Left 18">
              <a:extLst>
                <a:ext uri="{FF2B5EF4-FFF2-40B4-BE49-F238E27FC236}">
                  <a16:creationId xmlns:a16="http://schemas.microsoft.com/office/drawing/2014/main" id="{478B6947-6E8F-0521-2CF4-59045AD23F98}"/>
                </a:ext>
              </a:extLst>
            </p:cNvPr>
            <p:cNvSpPr/>
            <p:nvPr/>
          </p:nvSpPr>
          <p:spPr>
            <a:xfrm rot="13746798">
              <a:off x="5963954" y="2779491"/>
              <a:ext cx="640065" cy="1232874"/>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grpSp>
      <p:sp>
        <p:nvSpPr>
          <p:cNvPr id="2" name="Slide Number Placeholder 1">
            <a:extLst>
              <a:ext uri="{FF2B5EF4-FFF2-40B4-BE49-F238E27FC236}">
                <a16:creationId xmlns:a16="http://schemas.microsoft.com/office/drawing/2014/main" id="{66551995-A238-8AA6-D3DF-5909D1B9A0B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402840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5C71F-BE4B-FBA8-7A7B-58DDC809FB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FE93A43-475B-5E11-1492-FCED1587B8EA}"/>
              </a:ext>
            </a:extLst>
          </p:cNvPr>
          <p:cNvSpPr>
            <a:spLocks noGrp="1"/>
          </p:cNvSpPr>
          <p:nvPr>
            <p:ph type="title"/>
          </p:nvPr>
        </p:nvSpPr>
        <p:spPr/>
        <p:txBody>
          <a:bodyPr/>
          <a:lstStyle/>
          <a:p>
            <a:r>
              <a:rPr lang="en-AU"/>
              <a:t>Scope and sequences</a:t>
            </a:r>
          </a:p>
        </p:txBody>
      </p:sp>
      <p:sp>
        <p:nvSpPr>
          <p:cNvPr id="6" name="Text Placeholder 5">
            <a:extLst>
              <a:ext uri="{FF2B5EF4-FFF2-40B4-BE49-F238E27FC236}">
                <a16:creationId xmlns:a16="http://schemas.microsoft.com/office/drawing/2014/main" id="{0C416639-83C9-4152-13E2-47C06C7539A9}"/>
              </a:ext>
            </a:extLst>
          </p:cNvPr>
          <p:cNvSpPr>
            <a:spLocks noGrp="1"/>
          </p:cNvSpPr>
          <p:nvPr>
            <p:ph type="body" sz="quarter" idx="18"/>
          </p:nvPr>
        </p:nvSpPr>
        <p:spPr/>
        <p:txBody>
          <a:bodyPr/>
          <a:lstStyle/>
          <a:p>
            <a:r>
              <a:rPr lang="en-AU"/>
              <a:t>CHPS Sample Units</a:t>
            </a:r>
          </a:p>
        </p:txBody>
      </p:sp>
      <p:grpSp>
        <p:nvGrpSpPr>
          <p:cNvPr id="12" name="Group 11">
            <a:extLst>
              <a:ext uri="{FF2B5EF4-FFF2-40B4-BE49-F238E27FC236}">
                <a16:creationId xmlns:a16="http://schemas.microsoft.com/office/drawing/2014/main" id="{DCD16604-7354-F58F-C6C5-C5B043DB2B9F}"/>
              </a:ext>
              <a:ext uri="{C183D7F6-B498-43B3-948B-1728B52AA6E4}">
                <adec:decorative xmlns:adec="http://schemas.microsoft.com/office/drawing/2017/decorative" val="1"/>
              </a:ext>
            </a:extLst>
          </p:cNvPr>
          <p:cNvGrpSpPr/>
          <p:nvPr/>
        </p:nvGrpSpPr>
        <p:grpSpPr>
          <a:xfrm>
            <a:off x="348000" y="1521998"/>
            <a:ext cx="11381100" cy="4715217"/>
            <a:chOff x="348000" y="1521998"/>
            <a:chExt cx="11381100" cy="4715217"/>
          </a:xfrm>
        </p:grpSpPr>
        <p:pic>
          <p:nvPicPr>
            <p:cNvPr id="11" name="Picture 10">
              <a:extLst>
                <a:ext uri="{FF2B5EF4-FFF2-40B4-BE49-F238E27FC236}">
                  <a16:creationId xmlns:a16="http://schemas.microsoft.com/office/drawing/2014/main" id="{57838E1C-FA6E-3057-6710-22E7AF1096CC}"/>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48000" y="1521998"/>
              <a:ext cx="4427200" cy="1196628"/>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B74F5435-C902-1E6F-D5D8-6B145DDD20E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60000" y="2337044"/>
              <a:ext cx="4415200" cy="3900171"/>
            </a:xfrm>
            <a:prstGeom prst="rect">
              <a:avLst/>
            </a:prstGeom>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6F2C5578-DD30-32BA-3386-51401AA2F5E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4890100" y="1521998"/>
              <a:ext cx="6839000" cy="1193282"/>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759EBDB6-A3BE-FCDA-EEFF-69D79C44C38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90100" y="2412958"/>
              <a:ext cx="6839000" cy="3824257"/>
            </a:xfrm>
            <a:prstGeom prst="rect">
              <a:avLst/>
            </a:prstGeom>
            <a:ln>
              <a:no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5C724F63-0CD8-039B-783E-974FD9A795F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288265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72542-5C81-D6EE-F5C1-E8BED48EEEB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EF1F4E0-7E3B-5510-6134-F6CB1C60107F}"/>
              </a:ext>
            </a:extLst>
          </p:cNvPr>
          <p:cNvSpPr>
            <a:spLocks noGrp="1"/>
          </p:cNvSpPr>
          <p:nvPr>
            <p:ph type="ctrTitle"/>
          </p:nvPr>
        </p:nvSpPr>
        <p:spPr/>
        <p:txBody>
          <a:bodyPr/>
          <a:lstStyle/>
          <a:p>
            <a:r>
              <a:rPr lang="en-AU" dirty="0"/>
              <a:t>Personal Development, Health and Physical Education – unit 5  </a:t>
            </a:r>
            <a:endParaRPr lang="en-US" dirty="0"/>
          </a:p>
        </p:txBody>
      </p:sp>
      <p:sp>
        <p:nvSpPr>
          <p:cNvPr id="3" name="Text Placeholder 9">
            <a:extLst>
              <a:ext uri="{FF2B5EF4-FFF2-40B4-BE49-F238E27FC236}">
                <a16:creationId xmlns:a16="http://schemas.microsoft.com/office/drawing/2014/main" id="{DB6CA8FB-40EE-D2FE-2CEB-D265C3682824}"/>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dirty="0"/>
              <a:t> Unit 5</a:t>
            </a:r>
          </a:p>
        </p:txBody>
      </p:sp>
      <p:sp>
        <p:nvSpPr>
          <p:cNvPr id="2" name="Footer Placeholder 1">
            <a:extLst>
              <a:ext uri="{FF2B5EF4-FFF2-40B4-BE49-F238E27FC236}">
                <a16:creationId xmlns:a16="http://schemas.microsoft.com/office/drawing/2014/main" id="{1146A06C-8232-C367-688A-B05C5D58547B}"/>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33914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69C35-9F17-540F-EF87-7FC2680E8BC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BDB228-2A49-739C-10EE-2E00E3B8073A}"/>
              </a:ext>
            </a:extLst>
          </p:cNvPr>
          <p:cNvSpPr>
            <a:spLocks noGrp="1"/>
          </p:cNvSpPr>
          <p:nvPr>
            <p:ph type="title"/>
          </p:nvPr>
        </p:nvSpPr>
        <p:spPr/>
        <p:txBody>
          <a:bodyPr/>
          <a:lstStyle/>
          <a:p>
            <a:r>
              <a:rPr lang="en-AU" dirty="0"/>
              <a:t>PDHPE – unit 5 overview</a:t>
            </a:r>
          </a:p>
        </p:txBody>
      </p:sp>
      <p:sp>
        <p:nvSpPr>
          <p:cNvPr id="5" name="Content Placeholder 4">
            <a:extLst>
              <a:ext uri="{FF2B5EF4-FFF2-40B4-BE49-F238E27FC236}">
                <a16:creationId xmlns:a16="http://schemas.microsoft.com/office/drawing/2014/main" id="{E8459002-9240-F848-B44C-DC2536922B54}"/>
              </a:ext>
            </a:extLst>
          </p:cNvPr>
          <p:cNvSpPr>
            <a:spLocks noGrp="1"/>
          </p:cNvSpPr>
          <p:nvPr>
            <p:ph idx="1"/>
          </p:nvPr>
        </p:nvSpPr>
        <p:spPr>
          <a:xfrm>
            <a:off x="359999" y="1425744"/>
            <a:ext cx="8138541" cy="5072256"/>
          </a:xfrm>
        </p:spPr>
        <p:txBody>
          <a:bodyPr vert="horz" lIns="0" tIns="0" rIns="0" bIns="0" rtlCol="0" anchor="t">
            <a:noAutofit/>
          </a:bodyPr>
          <a:lstStyle/>
          <a:p>
            <a:r>
              <a:rPr lang="en-AU" dirty="0"/>
              <a:t>Students learn to:</a:t>
            </a:r>
          </a:p>
          <a:p>
            <a:pPr marL="285750" indent="-285750">
              <a:buFont typeface="Arial" panose="020B0604020202020204" pitchFamily="34" charset="0"/>
              <a:buChar char="•"/>
            </a:pPr>
            <a:r>
              <a:rPr lang="en-AU" dirty="0"/>
              <a:t>make good choices in friendships, managing emotions, healthy eating, and staying safe</a:t>
            </a:r>
          </a:p>
          <a:p>
            <a:pPr marL="285750" indent="-285750">
              <a:buFont typeface="Arial" panose="020B0604020202020204" pitchFamily="34" charset="0"/>
              <a:buChar char="•"/>
            </a:pPr>
            <a:r>
              <a:rPr lang="en-AU" dirty="0"/>
              <a:t>explore respectful relationships and how they change, the benefits of healthy eating (including bush foods)</a:t>
            </a:r>
          </a:p>
          <a:p>
            <a:pPr marL="285750" indent="-285750">
              <a:buFont typeface="Arial" panose="020B0604020202020204" pitchFamily="34" charset="0"/>
              <a:buChar char="•"/>
            </a:pPr>
            <a:r>
              <a:rPr lang="en-AU" dirty="0"/>
              <a:t>stay safe as road users</a:t>
            </a:r>
          </a:p>
          <a:p>
            <a:pPr marL="285750" indent="-285750">
              <a:buFont typeface="Arial" panose="020B0604020202020204" pitchFamily="34" charset="0"/>
              <a:buChar char="•"/>
            </a:pPr>
            <a:r>
              <a:rPr lang="en-AU" dirty="0"/>
              <a:t>develop and apply balance, running, sprinting and catching skills in games that encourage safety, inclusion and enjoyment</a:t>
            </a:r>
          </a:p>
          <a:p>
            <a:pPr marL="285750" indent="-285750">
              <a:buFont typeface="Arial" panose="020B0604020202020204" pitchFamily="34" charset="0"/>
              <a:buChar char="•"/>
            </a:pPr>
            <a:r>
              <a:rPr lang="en-AU" dirty="0"/>
              <a:t>build self-management skills by setting goals, practising self-regulation strategies and responding thoughtfully to different situations.</a:t>
            </a:r>
            <a:r>
              <a:rPr lang="en-AU" b="1" dirty="0"/>
              <a:t> </a:t>
            </a:r>
            <a:endParaRPr lang="en-AU" dirty="0"/>
          </a:p>
          <a:p>
            <a:r>
              <a:rPr lang="en-AU" dirty="0">
                <a:solidFill>
                  <a:srgbClr val="242424"/>
                </a:solidFill>
                <a:latin typeface="Aptos Narrow"/>
              </a:rPr>
              <a:t> </a:t>
            </a:r>
          </a:p>
        </p:txBody>
      </p:sp>
      <p:sp>
        <p:nvSpPr>
          <p:cNvPr id="2" name="Slide Number Placeholder 1">
            <a:extLst>
              <a:ext uri="{FF2B5EF4-FFF2-40B4-BE49-F238E27FC236}">
                <a16:creationId xmlns:a16="http://schemas.microsoft.com/office/drawing/2014/main" id="{E196F765-6324-F161-65E6-14A7744332A5}"/>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1032" name="Picture 8">
            <a:extLst>
              <a:ext uri="{FF2B5EF4-FFF2-40B4-BE49-F238E27FC236}">
                <a16:creationId xmlns:a16="http://schemas.microsoft.com/office/drawing/2014/main" id="{53AB2F00-ABC4-D958-3037-C1809F116100}"/>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98540" y="3657921"/>
            <a:ext cx="3550307" cy="2433538"/>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21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A2DC2-22A6-5F42-0A83-6E4359E9B7B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1DF9C49-5C4E-8E34-B1E1-CA1EC369B7A5}"/>
              </a:ext>
            </a:extLst>
          </p:cNvPr>
          <p:cNvSpPr>
            <a:spLocks noGrp="1"/>
          </p:cNvSpPr>
          <p:nvPr>
            <p:ph type="title"/>
          </p:nvPr>
        </p:nvSpPr>
        <p:spPr>
          <a:xfrm>
            <a:off x="360000" y="360001"/>
            <a:ext cx="10854100" cy="548704"/>
          </a:xfrm>
        </p:spPr>
        <p:txBody>
          <a:bodyPr/>
          <a:lstStyle/>
          <a:p>
            <a:r>
              <a:rPr lang="en-AU" dirty="0"/>
              <a:t>PDHPE – unit 5 </a:t>
            </a:r>
            <a:r>
              <a:rPr lang="en-AU" spc="-50" dirty="0"/>
              <a:t>syllabus outcomes</a:t>
            </a:r>
            <a:endParaRPr lang="en-AU" dirty="0"/>
          </a:p>
        </p:txBody>
      </p:sp>
      <p:sp>
        <p:nvSpPr>
          <p:cNvPr id="11" name="Text Placeholder 10">
            <a:extLst>
              <a:ext uri="{FF2B5EF4-FFF2-40B4-BE49-F238E27FC236}">
                <a16:creationId xmlns:a16="http://schemas.microsoft.com/office/drawing/2014/main" id="{01D4C6B7-1D3B-8CCE-32AA-D3E89692D987}"/>
              </a:ext>
            </a:extLst>
          </p:cNvPr>
          <p:cNvSpPr>
            <a:spLocks noGrp="1"/>
          </p:cNvSpPr>
          <p:nvPr>
            <p:ph type="body" sz="quarter" idx="19"/>
          </p:nvPr>
        </p:nvSpPr>
        <p:spPr>
          <a:xfrm>
            <a:off x="360001" y="2086217"/>
            <a:ext cx="9698399" cy="3168363"/>
          </a:xfrm>
        </p:spPr>
        <p:txBody>
          <a:bodyPr/>
          <a:lstStyle/>
          <a:p>
            <a:pPr lvl="0" defTabSz="609585">
              <a:defRPr/>
            </a:pPr>
            <a:r>
              <a:rPr lang="en-AU" b="1" dirty="0">
                <a:solidFill>
                  <a:srgbClr val="22272B"/>
                </a:solidFill>
                <a:ea typeface="MS Mincho"/>
                <a:cs typeface="Arial"/>
              </a:rPr>
              <a:t>Focus Areas: Respectful relationships and safety and Identity health and wellbeing</a:t>
            </a:r>
          </a:p>
          <a:p>
            <a:pPr lvl="0" defTabSz="609585">
              <a:defRPr/>
            </a:pPr>
            <a:r>
              <a:rPr lang="en-AU" b="1" dirty="0">
                <a:solidFill>
                  <a:srgbClr val="22272B"/>
                </a:solidFill>
                <a:ea typeface="MS Mincho"/>
                <a:cs typeface="Arial"/>
              </a:rPr>
              <a:t>PH1-RRS-01</a:t>
            </a:r>
            <a:r>
              <a:rPr lang="en-AU" dirty="0">
                <a:solidFill>
                  <a:srgbClr val="22272B"/>
                </a:solidFill>
                <a:ea typeface="MS Mincho"/>
                <a:cs typeface="Arial"/>
              </a:rPr>
              <a:t> describe and demonstrate actions that support respectful relationships and safety offline and online </a:t>
            </a:r>
          </a:p>
          <a:p>
            <a:pPr lvl="0" defTabSz="609585">
              <a:defRPr/>
            </a:pPr>
            <a:r>
              <a:rPr lang="en-AU" b="1" dirty="0">
                <a:solidFill>
                  <a:srgbClr val="22272B"/>
                </a:solidFill>
                <a:ea typeface="MS Mincho"/>
                <a:cs typeface="Arial"/>
              </a:rPr>
              <a:t>PH1-IHW-01 </a:t>
            </a:r>
            <a:r>
              <a:rPr lang="en-AU" dirty="0">
                <a:solidFill>
                  <a:srgbClr val="22272B"/>
                </a:solidFill>
                <a:ea typeface="MS Mincho"/>
                <a:cs typeface="Arial"/>
              </a:rPr>
              <a:t>describe factors that contribute to identify health and wellbeing</a:t>
            </a:r>
          </a:p>
        </p:txBody>
      </p:sp>
      <p:pic>
        <p:nvPicPr>
          <p:cNvPr id="2" name="Picture 1">
            <a:extLst>
              <a:ext uri="{FF2B5EF4-FFF2-40B4-BE49-F238E27FC236}">
                <a16:creationId xmlns:a16="http://schemas.microsoft.com/office/drawing/2014/main" id="{3270E78C-7DF8-667A-0382-906C933ECA0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32960" y="4425008"/>
            <a:ext cx="3281140" cy="2180992"/>
          </a:xfrm>
          <a:prstGeom prst="rect">
            <a:avLst/>
          </a:prstGeom>
          <a:ln>
            <a:noFill/>
          </a:ln>
          <a:effectLst/>
        </p:spPr>
      </p:pic>
      <p:sp>
        <p:nvSpPr>
          <p:cNvPr id="3" name="Slide Number Placeholder 2">
            <a:extLst>
              <a:ext uri="{FF2B5EF4-FFF2-40B4-BE49-F238E27FC236}">
                <a16:creationId xmlns:a16="http://schemas.microsoft.com/office/drawing/2014/main" id="{5526BD16-C470-C67A-9EFC-82BC91812B9E}"/>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92</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16632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87299-5DA9-662E-7C51-B635262E6D9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E2963BF-BE83-2F32-6722-AEC61C5980B6}"/>
              </a:ext>
            </a:extLst>
          </p:cNvPr>
          <p:cNvSpPr>
            <a:spLocks noGrp="1"/>
          </p:cNvSpPr>
          <p:nvPr>
            <p:ph type="title"/>
          </p:nvPr>
        </p:nvSpPr>
        <p:spPr>
          <a:xfrm>
            <a:off x="360000" y="360001"/>
            <a:ext cx="10854100" cy="548704"/>
          </a:xfrm>
        </p:spPr>
        <p:txBody>
          <a:bodyPr/>
          <a:lstStyle/>
          <a:p>
            <a:r>
              <a:rPr lang="en-AU" dirty="0"/>
              <a:t>PDHPE – unit 5 </a:t>
            </a:r>
            <a:r>
              <a:rPr lang="en-AU" spc="-50" dirty="0"/>
              <a:t>syllabus content</a:t>
            </a:r>
            <a:endParaRPr lang="en-AU" dirty="0"/>
          </a:p>
        </p:txBody>
      </p:sp>
      <p:sp>
        <p:nvSpPr>
          <p:cNvPr id="11" name="Text Placeholder 10">
            <a:extLst>
              <a:ext uri="{FF2B5EF4-FFF2-40B4-BE49-F238E27FC236}">
                <a16:creationId xmlns:a16="http://schemas.microsoft.com/office/drawing/2014/main" id="{5535FEA2-ACE4-CEF6-51C0-C990E094C296}"/>
              </a:ext>
            </a:extLst>
          </p:cNvPr>
          <p:cNvSpPr>
            <a:spLocks noGrp="1"/>
          </p:cNvSpPr>
          <p:nvPr>
            <p:ph type="body" sz="quarter" idx="19"/>
          </p:nvPr>
        </p:nvSpPr>
        <p:spPr>
          <a:xfrm>
            <a:off x="360001" y="2017059"/>
            <a:ext cx="10655806" cy="4498941"/>
          </a:xfrm>
        </p:spPr>
        <p:txBody>
          <a:bodyPr/>
          <a:lstStyle/>
          <a:p>
            <a:r>
              <a:rPr lang="en-AU" b="1" dirty="0"/>
              <a:t>Content groups and content points</a:t>
            </a:r>
          </a:p>
          <a:p>
            <a:r>
              <a:rPr lang="en-AU" b="1" dirty="0"/>
              <a:t>Respectful relationships improve health and wellbeing: </a:t>
            </a:r>
            <a:endParaRPr lang="en-US" dirty="0"/>
          </a:p>
          <a:p>
            <a:pPr marL="342900" indent="-342900">
              <a:buFont typeface="Arial" panose="020B0604020202020204" pitchFamily="34" charset="0"/>
              <a:buChar char="•"/>
            </a:pPr>
            <a:r>
              <a:rPr lang="en-AU" dirty="0"/>
              <a:t>Describe how relationships can change over time </a:t>
            </a:r>
          </a:p>
          <a:p>
            <a:pPr marL="342900" indent="-342900">
              <a:buFont typeface="Arial" panose="020B0604020202020204" pitchFamily="34" charset="0"/>
              <a:buChar char="•"/>
            </a:pPr>
            <a:r>
              <a:rPr lang="en-AU" dirty="0"/>
              <a:t>Demonstrate actions that contribute to respectful relationships</a:t>
            </a:r>
          </a:p>
          <a:p>
            <a:r>
              <a:rPr lang="en-AU" b="1" dirty="0"/>
              <a:t>Responsible choices improve health and wellbeing:</a:t>
            </a:r>
            <a:endParaRPr lang="en-US" dirty="0"/>
          </a:p>
          <a:p>
            <a:pPr marL="342900" indent="-342900">
              <a:buFont typeface="Arial" panose="020B0604020202020204" pitchFamily="34" charset="0"/>
              <a:buChar char="•"/>
            </a:pPr>
            <a:r>
              <a:rPr lang="en-AU" dirty="0"/>
              <a:t>Describe the benefits of healthy eating and drinking habits for health and wellbeing </a:t>
            </a:r>
          </a:p>
          <a:p>
            <a:pPr marL="342900" indent="-342900">
              <a:buFont typeface="Arial" panose="020B0604020202020204" pitchFamily="34" charset="0"/>
              <a:buChar char="•"/>
            </a:pPr>
            <a:r>
              <a:rPr lang="en-AU" dirty="0"/>
              <a:t>Describe the benefits of bush food to improve health and wellbeing </a:t>
            </a:r>
          </a:p>
        </p:txBody>
      </p:sp>
      <p:sp>
        <p:nvSpPr>
          <p:cNvPr id="3" name="Slide Number Placeholder 2">
            <a:extLst>
              <a:ext uri="{FF2B5EF4-FFF2-40B4-BE49-F238E27FC236}">
                <a16:creationId xmlns:a16="http://schemas.microsoft.com/office/drawing/2014/main" id="{B125DBB7-AF81-6922-1B3A-8386277E9646}"/>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20682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8FF0E-3AE5-4B11-832F-D9696BC4D56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EE1F63C-77C3-A877-3015-49D829813956}"/>
              </a:ext>
            </a:extLst>
          </p:cNvPr>
          <p:cNvSpPr>
            <a:spLocks noGrp="1"/>
          </p:cNvSpPr>
          <p:nvPr>
            <p:ph type="title"/>
          </p:nvPr>
        </p:nvSpPr>
        <p:spPr/>
        <p:txBody>
          <a:bodyPr anchor="t">
            <a:normAutofit fontScale="90000"/>
          </a:bodyPr>
          <a:lstStyle/>
          <a:p>
            <a:r>
              <a:rPr lang="en-AU" dirty="0"/>
              <a:t>PDHPE – unit 5 skill development</a:t>
            </a:r>
          </a:p>
        </p:txBody>
      </p:sp>
      <p:sp>
        <p:nvSpPr>
          <p:cNvPr id="14" name="Text Placeholder 13">
            <a:extLst>
              <a:ext uri="{FF2B5EF4-FFF2-40B4-BE49-F238E27FC236}">
                <a16:creationId xmlns:a16="http://schemas.microsoft.com/office/drawing/2014/main" id="{6046A1E9-63D2-6804-C391-5B48EF1CC13D}"/>
              </a:ext>
            </a:extLst>
          </p:cNvPr>
          <p:cNvSpPr>
            <a:spLocks noGrp="1"/>
          </p:cNvSpPr>
          <p:nvPr>
            <p:ph type="body" sz="quarter" idx="18"/>
          </p:nvPr>
        </p:nvSpPr>
        <p:spPr/>
        <p:txBody>
          <a:bodyPr/>
          <a:lstStyle/>
          <a:p>
            <a:r>
              <a:rPr lang="en-AU"/>
              <a:t>In this unit, students learn:</a:t>
            </a:r>
          </a:p>
        </p:txBody>
      </p:sp>
      <p:sp>
        <p:nvSpPr>
          <p:cNvPr id="2" name="Content Placeholder 7">
            <a:extLst>
              <a:ext uri="{FF2B5EF4-FFF2-40B4-BE49-F238E27FC236}">
                <a16:creationId xmlns:a16="http://schemas.microsoft.com/office/drawing/2014/main" id="{A65C04DB-8D94-69C1-291F-8E119712AF56}"/>
              </a:ext>
            </a:extLst>
          </p:cNvPr>
          <p:cNvSpPr txBox="1">
            <a:spLocks/>
          </p:cNvSpPr>
          <p:nvPr/>
        </p:nvSpPr>
        <p:spPr>
          <a:xfrm>
            <a:off x="319659" y="1659039"/>
            <a:ext cx="6753494" cy="5225293"/>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PDH content supports the development of class and school routines and expectations:</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road safety</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hygiene</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self-care</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respectful relationships </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nutrition </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self-management and interpersonal skills</a:t>
            </a:r>
          </a:p>
          <a:p>
            <a:pPr lvl="0">
              <a:spcAft>
                <a:spcPts val="0"/>
              </a:spcAft>
              <a:defRPr/>
            </a:pPr>
            <a:r>
              <a:rPr lang="en-AU" sz="1600" b="1" dirty="0">
                <a:solidFill>
                  <a:srgbClr val="22272B"/>
                </a:solidFill>
                <a:latin typeface="Arial" panose="020B0604020202020204" pitchFamily="34" charset="0"/>
              </a:rPr>
              <a:t>PE structure and content:</a:t>
            </a:r>
          </a:p>
          <a:p>
            <a:pPr marL="285750" lvl="0" indent="-285750">
              <a:spcAft>
                <a:spcPts val="0"/>
              </a:spcAft>
              <a:buFont typeface="Arial" panose="020B0604020202020204" pitchFamily="34" charset="0"/>
              <a:buChar char="•"/>
              <a:defRPr/>
            </a:pPr>
            <a:r>
              <a:rPr lang="en-AU" sz="1600" dirty="0">
                <a:solidFill>
                  <a:srgbClr val="22272B"/>
                </a:solidFill>
                <a:latin typeface="Arial" panose="020B0604020202020204" pitchFamily="34" charset="0"/>
              </a:rPr>
              <a:t>fast starts</a:t>
            </a:r>
          </a:p>
          <a:p>
            <a:pPr marL="285750" lvl="0" indent="-285750">
              <a:spcAft>
                <a:spcPts val="0"/>
              </a:spcAft>
              <a:buFont typeface="Arial" panose="020B0604020202020204" pitchFamily="34" charset="0"/>
              <a:buChar char="•"/>
              <a:defRPr/>
            </a:pPr>
            <a:r>
              <a:rPr lang="en-AU" sz="1600" dirty="0">
                <a:solidFill>
                  <a:srgbClr val="22272B"/>
                </a:solidFill>
                <a:latin typeface="Arial" panose="020B0604020202020204" pitchFamily="34" charset="0"/>
              </a:rPr>
              <a:t>spatial awareness, following rules and fundamental movement skills </a:t>
            </a:r>
          </a:p>
          <a:p>
            <a:pPr marL="285750" lvl="0" indent="-285750">
              <a:spcAft>
                <a:spcPts val="0"/>
              </a:spcAft>
              <a:buFont typeface="Arial" panose="020B0604020202020204" pitchFamily="34" charset="0"/>
              <a:buChar char="•"/>
              <a:defRPr/>
            </a:pPr>
            <a:r>
              <a:rPr lang="en-AU" sz="1600" dirty="0">
                <a:solidFill>
                  <a:srgbClr val="22272B"/>
                </a:solidFill>
                <a:latin typeface="Arial" panose="020B0604020202020204" pitchFamily="34" charset="0"/>
              </a:rPr>
              <a:t>fundamental movement skills</a:t>
            </a:r>
          </a:p>
          <a:p>
            <a:pPr marL="285750" lvl="0" indent="-285750">
              <a:spcAft>
                <a:spcPts val="0"/>
              </a:spcAft>
              <a:buFont typeface="Arial" panose="020B0604020202020204" pitchFamily="34" charset="0"/>
              <a:buChar char="•"/>
              <a:defRPr/>
            </a:pPr>
            <a:r>
              <a:rPr lang="en-AU" sz="1600" dirty="0">
                <a:solidFill>
                  <a:srgbClr val="22272B"/>
                </a:solidFill>
                <a:latin typeface="Arial" panose="020B0604020202020204" pitchFamily="34" charset="0"/>
              </a:rPr>
              <a:t>self-management and interpersonal skills, including goal setting.</a:t>
            </a:r>
          </a:p>
        </p:txBody>
      </p:sp>
      <p:sp>
        <p:nvSpPr>
          <p:cNvPr id="5" name="TextBox 4">
            <a:extLst>
              <a:ext uri="{FF2B5EF4-FFF2-40B4-BE49-F238E27FC236}">
                <a16:creationId xmlns:a16="http://schemas.microsoft.com/office/drawing/2014/main" id="{A460E174-156C-6E4D-022E-7BB969C1DC87}"/>
              </a:ext>
              <a:ext uri="{C183D7F6-B498-43B3-948B-1728B52AA6E4}">
                <adec:decorative xmlns:adec="http://schemas.microsoft.com/office/drawing/2017/decorative" val="1"/>
              </a:ext>
            </a:extLst>
          </p:cNvPr>
          <p:cNvSpPr txBox="1"/>
          <p:nvPr/>
        </p:nvSpPr>
        <p:spPr>
          <a:xfrm>
            <a:off x="522287" y="3917462"/>
            <a:ext cx="981500" cy="310015"/>
          </a:xfrm>
          <a:prstGeom prst="roundRect">
            <a:avLst/>
          </a:prstGeom>
          <a:noFill/>
          <a:ln w="38100">
            <a:solidFill>
              <a:srgbClr val="F6ACB6"/>
            </a:solidFill>
          </a:ln>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pic>
        <p:nvPicPr>
          <p:cNvPr id="17" name="Content Placeholder 16">
            <a:extLst>
              <a:ext uri="{FF2B5EF4-FFF2-40B4-BE49-F238E27FC236}">
                <a16:creationId xmlns:a16="http://schemas.microsoft.com/office/drawing/2014/main" id="{2BCC51B6-50E7-7771-D34F-AA25FEA1864B}"/>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446391" y="2441425"/>
            <a:ext cx="4425950" cy="2952074"/>
          </a:xfrm>
          <a:prstGeom prst="rect">
            <a:avLst/>
          </a:prstGeom>
          <a:ln>
            <a:noFill/>
          </a:ln>
          <a:effectLst/>
        </p:spPr>
      </p:pic>
    </p:spTree>
    <p:extLst>
      <p:ext uri="{BB962C8B-B14F-4D97-AF65-F5344CB8AC3E}">
        <p14:creationId xmlns:p14="http://schemas.microsoft.com/office/powerpoint/2010/main" val="105464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8AD2D-CD8D-5A11-8B3C-0DDFF1B1CC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9810F4-2A13-45A9-6CC1-62D77AF76F99}"/>
              </a:ext>
            </a:extLst>
          </p:cNvPr>
          <p:cNvSpPr>
            <a:spLocks noGrp="1"/>
          </p:cNvSpPr>
          <p:nvPr>
            <p:ph type="title"/>
          </p:nvPr>
        </p:nvSpPr>
        <p:spPr>
          <a:xfrm>
            <a:off x="360000" y="360000"/>
            <a:ext cx="10080000" cy="545601"/>
          </a:xfrm>
        </p:spPr>
        <p:txBody>
          <a:bodyPr/>
          <a:lstStyle/>
          <a:p>
            <a:r>
              <a:rPr lang="en-AU" dirty="0"/>
              <a:t>PDHPE – unit 5 spotlight (1)</a:t>
            </a:r>
          </a:p>
        </p:txBody>
      </p:sp>
      <p:sp>
        <p:nvSpPr>
          <p:cNvPr id="4" name="Text Placeholder 3">
            <a:extLst>
              <a:ext uri="{FF2B5EF4-FFF2-40B4-BE49-F238E27FC236}">
                <a16:creationId xmlns:a16="http://schemas.microsoft.com/office/drawing/2014/main" id="{6F7E224D-8BAE-663D-1279-9D468506E7D3}"/>
              </a:ext>
            </a:extLst>
          </p:cNvPr>
          <p:cNvSpPr>
            <a:spLocks noGrp="1"/>
          </p:cNvSpPr>
          <p:nvPr>
            <p:ph type="body" sz="quarter" idx="18"/>
          </p:nvPr>
        </p:nvSpPr>
        <p:spPr>
          <a:xfrm>
            <a:off x="360000" y="982520"/>
            <a:ext cx="10080000" cy="321845"/>
          </a:xfrm>
        </p:spPr>
        <p:txBody>
          <a:bodyPr/>
          <a:lstStyle/>
          <a:p>
            <a:r>
              <a:rPr lang="en-AU" dirty="0"/>
              <a:t>Lesson 4</a:t>
            </a:r>
          </a:p>
        </p:txBody>
      </p:sp>
      <p:sp>
        <p:nvSpPr>
          <p:cNvPr id="5" name="TextBox 4">
            <a:extLst>
              <a:ext uri="{FF2B5EF4-FFF2-40B4-BE49-F238E27FC236}">
                <a16:creationId xmlns:a16="http://schemas.microsoft.com/office/drawing/2014/main" id="{364CEF64-95AF-9137-A362-AEAE161D99D6}"/>
              </a:ext>
            </a:extLst>
          </p:cNvPr>
          <p:cNvSpPr txBox="1"/>
          <p:nvPr/>
        </p:nvSpPr>
        <p:spPr>
          <a:xfrm>
            <a:off x="360000" y="1383547"/>
            <a:ext cx="7538569" cy="1703480"/>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PDH</a:t>
            </a:r>
          </a:p>
          <a:p>
            <a:pPr marL="342900" marR="0" lvl="0" indent="-34290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Meaningful connections between Aboriginal and Torres Strait Islander culture, bush foods and healthy eating </a:t>
            </a:r>
          </a:p>
          <a:p>
            <a:pPr marL="342900" marR="0" lvl="0" indent="-34290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Advice on who to contact for contextually relevant information </a:t>
            </a:r>
            <a:endPar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B1BC8D35-71E3-2669-9ED1-696D86AA2DB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000" y="3224430"/>
            <a:ext cx="7859222" cy="1381318"/>
          </a:xfrm>
          <a:prstGeom prst="rect">
            <a:avLst/>
          </a:prstGeom>
          <a:ln>
            <a:noFill/>
          </a:ln>
          <a:effectLst/>
        </p:spPr>
      </p:pic>
      <p:pic>
        <p:nvPicPr>
          <p:cNvPr id="8" name="Picture 7">
            <a:extLst>
              <a:ext uri="{FF2B5EF4-FFF2-40B4-BE49-F238E27FC236}">
                <a16:creationId xmlns:a16="http://schemas.microsoft.com/office/drawing/2014/main" id="{E1165C50-368B-E906-ED63-08C652313C7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0000" y="4743151"/>
            <a:ext cx="7857810" cy="1635446"/>
          </a:xfrm>
          <a:prstGeom prst="rect">
            <a:avLst/>
          </a:prstGeom>
          <a:ln>
            <a:noFill/>
          </a:ln>
          <a:effectLst/>
        </p:spPr>
      </p:pic>
      <p:pic>
        <p:nvPicPr>
          <p:cNvPr id="15" name="Picture 14">
            <a:extLst>
              <a:ext uri="{FF2B5EF4-FFF2-40B4-BE49-F238E27FC236}">
                <a16:creationId xmlns:a16="http://schemas.microsoft.com/office/drawing/2014/main" id="{7EA316FA-5FFB-5ACA-B4E0-5C7EFD4688C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04917" y="2221113"/>
            <a:ext cx="2977110" cy="3654367"/>
          </a:xfrm>
          <a:prstGeom prst="rect">
            <a:avLst/>
          </a:prstGeom>
          <a:ln>
            <a:noFill/>
          </a:ln>
          <a:effectLst/>
        </p:spPr>
      </p:pic>
      <p:sp>
        <p:nvSpPr>
          <p:cNvPr id="6" name="TextBox 5">
            <a:extLst>
              <a:ext uri="{FF2B5EF4-FFF2-40B4-BE49-F238E27FC236}">
                <a16:creationId xmlns:a16="http://schemas.microsoft.com/office/drawing/2014/main" id="{1263FAB1-9DED-0329-3F9E-84609FFF5757}"/>
              </a:ext>
            </a:extLst>
          </p:cNvPr>
          <p:cNvSpPr txBox="1"/>
          <p:nvPr/>
        </p:nvSpPr>
        <p:spPr>
          <a:xfrm>
            <a:off x="8604917" y="6056751"/>
            <a:ext cx="3227083" cy="321846"/>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600" b="0" i="1" u="none" strike="noStrike" kern="1200" cap="none" spc="0" normalizeH="0" baseline="0" noProof="0" dirty="0">
                <a:ln>
                  <a:noFill/>
                </a:ln>
                <a:solidFill>
                  <a:srgbClr val="22272B"/>
                </a:solidFill>
                <a:effectLst/>
                <a:uLnTx/>
                <a:uFillTx/>
                <a:latin typeface="Arial" panose="020B0604020202020204" pitchFamily="34" charset="0"/>
                <a:ea typeface="+mn-ea"/>
                <a:cs typeface="+mn-cs"/>
              </a:rPr>
              <a:t>Martin, C. (2023). The Toast Tree.</a:t>
            </a:r>
            <a:endPar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2" name="Slide Number Placeholder 1">
            <a:extLst>
              <a:ext uri="{FF2B5EF4-FFF2-40B4-BE49-F238E27FC236}">
                <a16:creationId xmlns:a16="http://schemas.microsoft.com/office/drawing/2014/main" id="{1024EFE0-6868-7F7A-C535-C2DD7638DCD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95</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74488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49B9A-18A1-4DA3-5C3C-95BE2F9687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98AAA2-2FD7-4A79-B9E5-41B293146128}"/>
              </a:ext>
            </a:extLst>
          </p:cNvPr>
          <p:cNvSpPr>
            <a:spLocks noGrp="1"/>
          </p:cNvSpPr>
          <p:nvPr>
            <p:ph type="title"/>
          </p:nvPr>
        </p:nvSpPr>
        <p:spPr/>
        <p:txBody>
          <a:bodyPr/>
          <a:lstStyle/>
          <a:p>
            <a:r>
              <a:rPr lang="en-AU" dirty="0"/>
              <a:t>PDHPE – unit 5 spotlight (2)</a:t>
            </a:r>
          </a:p>
        </p:txBody>
      </p:sp>
      <p:sp>
        <p:nvSpPr>
          <p:cNvPr id="4" name="Text Placeholder 3">
            <a:extLst>
              <a:ext uri="{FF2B5EF4-FFF2-40B4-BE49-F238E27FC236}">
                <a16:creationId xmlns:a16="http://schemas.microsoft.com/office/drawing/2014/main" id="{C1106120-6DDC-713A-3214-88E0FF44F98C}"/>
              </a:ext>
            </a:extLst>
          </p:cNvPr>
          <p:cNvSpPr>
            <a:spLocks noGrp="1"/>
          </p:cNvSpPr>
          <p:nvPr>
            <p:ph type="body" sz="quarter" idx="18"/>
          </p:nvPr>
        </p:nvSpPr>
        <p:spPr/>
        <p:txBody>
          <a:bodyPr/>
          <a:lstStyle/>
          <a:p>
            <a:r>
              <a:rPr lang="en-AU"/>
              <a:t>Lesson 10</a:t>
            </a:r>
          </a:p>
        </p:txBody>
      </p:sp>
      <p:sp>
        <p:nvSpPr>
          <p:cNvPr id="9" name="Content Placeholder 3">
            <a:extLst>
              <a:ext uri="{FF2B5EF4-FFF2-40B4-BE49-F238E27FC236}">
                <a16:creationId xmlns:a16="http://schemas.microsoft.com/office/drawing/2014/main" id="{B4A8D351-8C74-646B-49E7-0E5ED232DF01}"/>
              </a:ext>
            </a:extLst>
          </p:cNvPr>
          <p:cNvSpPr txBox="1">
            <a:spLocks/>
          </p:cNvSpPr>
          <p:nvPr/>
        </p:nvSpPr>
        <p:spPr>
          <a:xfrm>
            <a:off x="360000" y="1620000"/>
            <a:ext cx="5502918" cy="4536000"/>
          </a:xfrm>
          <a:prstGeom prst="rect">
            <a:avLst/>
          </a:prstGeom>
        </p:spPr>
        <p:txBody>
          <a:bodyPr vert="horz" lIns="0" tIns="0" rIns="0" bIns="0" rtlCol="0" anchor="t">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PE</a:t>
            </a:r>
          </a:p>
          <a:p>
            <a:pPr marL="342900" marR="0" lvl="0" indent="-34290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games are designed to activate students' prior knowledge or practice new skill components</a:t>
            </a:r>
          </a:p>
          <a:p>
            <a:pPr marL="342900" marR="0" lvl="0" indent="-34290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games in PE lessons are based on department approved resources</a:t>
            </a:r>
          </a:p>
          <a:p>
            <a:pPr marL="342900" marR="0" lvl="0" indent="-34290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 include clear instructions and images to effectively demonstrate rules and objectives.</a:t>
            </a:r>
          </a:p>
          <a:p>
            <a:pPr marL="342900" marR="0" lvl="0" indent="-34290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endParaRPr kumimoji="0" lang="en-AU" sz="20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EE6A7C4C-5300-FE8E-C6E3-02F7A7A4D69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l="8676" t="4751" r="7867"/>
          <a:stretch>
            <a:fillRect/>
          </a:stretch>
        </p:blipFill>
        <p:spPr>
          <a:xfrm>
            <a:off x="6803574" y="1045397"/>
            <a:ext cx="4320426" cy="5174343"/>
          </a:xfrm>
          <a:prstGeom prst="rect">
            <a:avLst/>
          </a:prstGeom>
        </p:spPr>
      </p:pic>
      <p:sp>
        <p:nvSpPr>
          <p:cNvPr id="10" name="TextBox 9">
            <a:extLst>
              <a:ext uri="{FF2B5EF4-FFF2-40B4-BE49-F238E27FC236}">
                <a16:creationId xmlns:a16="http://schemas.microsoft.com/office/drawing/2014/main" id="{25495C9E-B265-C284-8371-A0F4F4CCF1A7}"/>
              </a:ext>
            </a:extLst>
          </p:cNvPr>
          <p:cNvSpPr txBox="1"/>
          <p:nvPr/>
        </p:nvSpPr>
        <p:spPr>
          <a:xfrm>
            <a:off x="7540282" y="6359535"/>
            <a:ext cx="3311749" cy="156465"/>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Adapted from: Paying for life, Australian Sports Commission</a:t>
            </a:r>
          </a:p>
        </p:txBody>
      </p:sp>
      <p:sp>
        <p:nvSpPr>
          <p:cNvPr id="2" name="Slide Number Placeholder 1">
            <a:extLst>
              <a:ext uri="{FF2B5EF4-FFF2-40B4-BE49-F238E27FC236}">
                <a16:creationId xmlns:a16="http://schemas.microsoft.com/office/drawing/2014/main" id="{9E19B0AD-C9D1-D1ED-EE39-020DC2B49B2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8046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86736-BF06-7E2B-6486-F33EC479FDD7}"/>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B11D9FE-C6E7-9C02-AEDD-54EDAC7EC0B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97</a:t>
            </a:fld>
            <a:endParaRPr lang="en-AU"/>
          </a:p>
        </p:txBody>
      </p:sp>
      <p:sp>
        <p:nvSpPr>
          <p:cNvPr id="17" name="Title 2">
            <a:extLst>
              <a:ext uri="{FF2B5EF4-FFF2-40B4-BE49-F238E27FC236}">
                <a16:creationId xmlns:a16="http://schemas.microsoft.com/office/drawing/2014/main" id="{38CB4CC2-DFF9-31DC-AD0E-590CD68A520C}"/>
              </a:ext>
            </a:extLst>
          </p:cNvPr>
          <p:cNvSpPr>
            <a:spLocks noGrp="1"/>
          </p:cNvSpPr>
          <p:nvPr>
            <p:ph type="title"/>
          </p:nvPr>
        </p:nvSpPr>
        <p:spPr/>
        <p:txBody>
          <a:bodyPr/>
          <a:lstStyle/>
          <a:p>
            <a:r>
              <a:rPr lang="en-AU" dirty="0"/>
              <a:t>PDHPE – unit 5 reflection</a:t>
            </a:r>
          </a:p>
        </p:txBody>
      </p:sp>
      <p:pic>
        <p:nvPicPr>
          <p:cNvPr id="10" name="Teacher graphic">
            <a:extLst>
              <a:ext uri="{FF2B5EF4-FFF2-40B4-BE49-F238E27FC236}">
                <a16:creationId xmlns:a16="http://schemas.microsoft.com/office/drawing/2014/main" id="{014A15DD-BF8A-3918-2C87-6CF87157E2A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602" y="1882668"/>
            <a:ext cx="4171136" cy="4570708"/>
          </a:xfrm>
          <a:prstGeom prst="rect">
            <a:avLst/>
          </a:prstGeom>
        </p:spPr>
      </p:pic>
      <p:sp>
        <p:nvSpPr>
          <p:cNvPr id="4" name="Activity instructions">
            <a:extLst>
              <a:ext uri="{FF2B5EF4-FFF2-40B4-BE49-F238E27FC236}">
                <a16:creationId xmlns:a16="http://schemas.microsoft.com/office/drawing/2014/main" id="{F1A5EA8A-A649-C3F1-C0E4-39241D4CC1BC}"/>
              </a:ext>
            </a:extLst>
          </p:cNvPr>
          <p:cNvSpPr/>
          <p:nvPr/>
        </p:nvSpPr>
        <p:spPr>
          <a:xfrm>
            <a:off x="5728517" y="1882669"/>
            <a:ext cx="5866584" cy="4633332"/>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288000" tIns="360000" rIns="288000" bIns="432000" rtlCol="0" anchor="ctr"/>
          <a:lstStyle/>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excites you about these units?</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changes did you notice which you will need to make some considerations about or do some preparation for?</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is still circling that you need some further clarification on?</a:t>
            </a:r>
          </a:p>
        </p:txBody>
      </p:sp>
    </p:spTree>
    <p:custDataLst>
      <p:tags r:id="rId1"/>
    </p:custDataLst>
    <p:extLst>
      <p:ext uri="{BB962C8B-B14F-4D97-AF65-F5344CB8AC3E}">
        <p14:creationId xmlns:p14="http://schemas.microsoft.com/office/powerpoint/2010/main" val="326519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79E6F-73FB-356A-425A-966E50C6F2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58B513-6DCC-6C82-35D2-7052382203E2}"/>
              </a:ext>
            </a:extLst>
          </p:cNvPr>
          <p:cNvSpPr>
            <a:spLocks noGrp="1"/>
          </p:cNvSpPr>
          <p:nvPr>
            <p:ph type="ctrTitle"/>
          </p:nvPr>
        </p:nvSpPr>
        <p:spPr/>
        <p:txBody>
          <a:bodyPr/>
          <a:lstStyle/>
          <a:p>
            <a:r>
              <a:rPr lang="en-AU" dirty="0"/>
              <a:t>Gap analysis </a:t>
            </a:r>
          </a:p>
        </p:txBody>
      </p:sp>
      <p:sp>
        <p:nvSpPr>
          <p:cNvPr id="2" name="Footer Placeholder 1">
            <a:extLst>
              <a:ext uri="{FF2B5EF4-FFF2-40B4-BE49-F238E27FC236}">
                <a16:creationId xmlns:a16="http://schemas.microsoft.com/office/drawing/2014/main" id="{7E15E393-225E-87DD-1E1E-22AD92884C62}"/>
              </a:ext>
              <a:ext uri="{C183D7F6-B498-43B3-948B-1728B52AA6E4}">
                <adec:decorative xmlns:adec="http://schemas.microsoft.com/office/drawing/2017/decorative" val="0"/>
              </a:ext>
            </a:extLst>
          </p:cNvPr>
          <p:cNvSpPr>
            <a:spLocks noGrp="1"/>
          </p:cNvSpPr>
          <p:nvPr>
            <p:ph type="ftr" sz="quarter" idx="3"/>
          </p:nvPr>
        </p:nvSpPr>
        <p:spPr/>
        <p:txBody>
          <a:bodyPr/>
          <a:lstStyle/>
          <a:p>
            <a:r>
              <a:rPr lang="en-AU" dirty="0"/>
              <a:t>NSW Department of Education</a:t>
            </a:r>
          </a:p>
          <a:p>
            <a:endParaRPr lang="en-AU" dirty="0"/>
          </a:p>
        </p:txBody>
      </p:sp>
      <p:pic>
        <p:nvPicPr>
          <p:cNvPr id="8" name="Picture Placeholder 9">
            <a:extLst>
              <a:ext uri="{FF2B5EF4-FFF2-40B4-BE49-F238E27FC236}">
                <a16:creationId xmlns:a16="http://schemas.microsoft.com/office/drawing/2014/main" id="{86F9C03B-7655-F930-C723-CB7A9574C7A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7127875" y="0"/>
            <a:ext cx="5064125" cy="6858000"/>
          </a:xfrm>
        </p:spPr>
      </p:pic>
    </p:spTree>
    <p:extLst>
      <p:ext uri="{BB962C8B-B14F-4D97-AF65-F5344CB8AC3E}">
        <p14:creationId xmlns:p14="http://schemas.microsoft.com/office/powerpoint/2010/main" val="368080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C2F565-F297-86E6-8512-2F48A7BEF9B3}"/>
              </a:ext>
            </a:extLst>
          </p:cNvPr>
          <p:cNvSpPr>
            <a:spLocks noGrp="1"/>
          </p:cNvSpPr>
          <p:nvPr>
            <p:ph type="title"/>
          </p:nvPr>
        </p:nvSpPr>
        <p:spPr>
          <a:xfrm>
            <a:off x="360000" y="360000"/>
            <a:ext cx="10080000" cy="545601"/>
          </a:xfrm>
        </p:spPr>
        <p:txBody>
          <a:bodyPr anchor="t">
            <a:normAutofit/>
          </a:bodyPr>
          <a:lstStyle/>
          <a:p>
            <a:r>
              <a:rPr lang="en-AU" dirty="0"/>
              <a:t>Changes in the CHPS syllabus content (1)</a:t>
            </a:r>
          </a:p>
        </p:txBody>
      </p:sp>
      <p:sp>
        <p:nvSpPr>
          <p:cNvPr id="4" name="Slide Number Placeholder 3">
            <a:extLst>
              <a:ext uri="{FF2B5EF4-FFF2-40B4-BE49-F238E27FC236}">
                <a16:creationId xmlns:a16="http://schemas.microsoft.com/office/drawing/2014/main" id="{0A1F1210-3556-4BB7-1C77-703CBA7878B4}"/>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99</a:t>
            </a:fld>
            <a:endParaRPr lang="en-AU"/>
          </a:p>
        </p:txBody>
      </p:sp>
      <p:sp>
        <p:nvSpPr>
          <p:cNvPr id="20" name="Text Placeholder 3">
            <a:extLst>
              <a:ext uri="{FF2B5EF4-FFF2-40B4-BE49-F238E27FC236}">
                <a16:creationId xmlns:a16="http://schemas.microsoft.com/office/drawing/2014/main" id="{673F1E75-9161-8DB8-375C-695BFC829B3E}"/>
              </a:ext>
            </a:extLst>
          </p:cNvPr>
          <p:cNvSpPr>
            <a:spLocks noGrp="1"/>
          </p:cNvSpPr>
          <p:nvPr>
            <p:ph type="body" sz="quarter" idx="18"/>
          </p:nvPr>
        </p:nvSpPr>
        <p:spPr>
          <a:xfrm>
            <a:off x="360000" y="982520"/>
            <a:ext cx="10080000" cy="310015"/>
          </a:xfrm>
        </p:spPr>
        <p:txBody>
          <a:bodyPr/>
          <a:lstStyle/>
          <a:p>
            <a:r>
              <a:rPr lang="en-US"/>
              <a:t>Key updates </a:t>
            </a:r>
          </a:p>
        </p:txBody>
      </p:sp>
      <p:pic>
        <p:nvPicPr>
          <p:cNvPr id="13" name="Picture Placeholder 12">
            <a:extLst>
              <a:ext uri="{FF2B5EF4-FFF2-40B4-BE49-F238E27FC236}">
                <a16:creationId xmlns:a16="http://schemas.microsoft.com/office/drawing/2014/main" id="{FF613F8E-0527-CCA6-ED75-77AE57398A84}"/>
              </a:ext>
              <a:ext uri="{C183D7F6-B498-43B3-948B-1728B52AA6E4}">
                <adec:decorative xmlns:adec="http://schemas.microsoft.com/office/drawing/2017/decorative" val="1"/>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360000" y="1584000"/>
            <a:ext cx="5616000" cy="4499998"/>
          </a:xfrm>
          <a:prstGeom prst="roundRect">
            <a:avLst>
              <a:gd name="adj" fmla="val 3216"/>
            </a:avLst>
          </a:prstGeom>
          <a:noFill/>
        </p:spPr>
      </p:pic>
      <p:sp>
        <p:nvSpPr>
          <p:cNvPr id="3" name="Content Placeholder 2">
            <a:extLst>
              <a:ext uri="{FF2B5EF4-FFF2-40B4-BE49-F238E27FC236}">
                <a16:creationId xmlns:a16="http://schemas.microsoft.com/office/drawing/2014/main" id="{C25C98DD-4F68-51CE-E776-046BB6CDA3EA}"/>
              </a:ext>
            </a:extLst>
          </p:cNvPr>
          <p:cNvSpPr>
            <a:spLocks noGrp="1"/>
          </p:cNvSpPr>
          <p:nvPr>
            <p:ph sz="half" idx="19"/>
          </p:nvPr>
        </p:nvSpPr>
        <p:spPr>
          <a:xfrm>
            <a:off x="6675237" y="1886738"/>
            <a:ext cx="4850456" cy="3869020"/>
          </a:xfrm>
        </p:spPr>
        <p:txBody>
          <a:bodyPr>
            <a:normAutofit/>
          </a:bodyPr>
          <a:lstStyle/>
          <a:p>
            <a:pPr marL="285750" lvl="0" indent="-285750">
              <a:buFont typeface="Arial" panose="020B0604020202020204" pitchFamily="34" charset="0"/>
              <a:buChar char="•"/>
            </a:pPr>
            <a:r>
              <a:rPr lang="en-AU" sz="2000" dirty="0"/>
              <a:t>the introduction of new content aligned with contemporary needs </a:t>
            </a:r>
          </a:p>
          <a:p>
            <a:pPr marL="285750" lvl="0" indent="-285750">
              <a:buFont typeface="Arial" panose="020B0604020202020204" pitchFamily="34" charset="0"/>
              <a:buChar char="•"/>
            </a:pPr>
            <a:r>
              <a:rPr lang="en-AU" sz="2000" dirty="0"/>
              <a:t>shift in timing to ensure learning is developmentally appropriate</a:t>
            </a:r>
          </a:p>
          <a:p>
            <a:pPr marL="285750" lvl="0" indent="-285750">
              <a:buFont typeface="Arial" panose="020B0604020202020204" pitchFamily="34" charset="0"/>
              <a:buChar char="•"/>
            </a:pPr>
            <a:r>
              <a:rPr lang="en-AU" sz="2000" dirty="0"/>
              <a:t>the merging and strengthening of existing areas for greater clarity and </a:t>
            </a:r>
            <a:r>
              <a:rPr lang="en-AU" sz="2000"/>
              <a:t>impact.</a:t>
            </a:r>
            <a:endParaRPr lang="en-AU" dirty="0"/>
          </a:p>
        </p:txBody>
      </p:sp>
    </p:spTree>
    <p:extLst>
      <p:ext uri="{BB962C8B-B14F-4D97-AF65-F5344CB8AC3E}">
        <p14:creationId xmlns:p14="http://schemas.microsoft.com/office/powerpoint/2010/main" val="321431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Corporate">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orporate-curriculum-template-2025-v1.0" id="{FC8BAFFB-2C09-494F-87C1-09505A000DA0}" vid="{33523A18-BCC1-42D6-8839-D7DD68359B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4427b1298d8151fa4c8344ebfb71fbbb">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5398fdfadcfe40e1be03012b0584b069"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29EC61-8433-4465-B5BF-F9D5B2C0BDE3}">
  <ds:schemaRefs>
    <ds:schemaRef ds:uri="http://schemas.microsoft.com/sharepoint/v3/contenttype/forms"/>
  </ds:schemaRefs>
</ds:datastoreItem>
</file>

<file path=customXml/itemProps2.xml><?xml version="1.0" encoding="utf-8"?>
<ds:datastoreItem xmlns:ds="http://schemas.openxmlformats.org/officeDocument/2006/customXml" ds:itemID="{3680DAA2-907E-4CB5-B016-D0DA35A045BF}">
  <ds:schemaRefs>
    <ds:schemaRef ds:uri="http://purl.org/dc/terms/"/>
    <ds:schemaRef ds:uri="http://schemas.microsoft.com/office/infopath/2007/PartnerControls"/>
    <ds:schemaRef ds:uri="http://www.w3.org/XML/1998/namespace"/>
    <ds:schemaRef ds:uri="http://purl.org/dc/dcmitype/"/>
    <ds:schemaRef ds:uri="http://schemas.microsoft.com/office/2006/documentManagement/types"/>
    <ds:schemaRef ds:uri="http://schemas.microsoft.com/office/2006/metadata/properties"/>
    <ds:schemaRef ds:uri="http://schemas.openxmlformats.org/package/2006/metadata/core-properties"/>
    <ds:schemaRef ds:uri="094ce8ca-8c20-4eb0-bb23-b47a1c76b753"/>
    <ds:schemaRef ds:uri="98740c54-966f-451d-a76c-e38eb7fddd55"/>
    <ds:schemaRef ds:uri="http://purl.org/dc/elements/1.1/"/>
  </ds:schemaRefs>
</ds:datastoreItem>
</file>

<file path=customXml/itemProps3.xml><?xml version="1.0" encoding="utf-8"?>
<ds:datastoreItem xmlns:ds="http://schemas.openxmlformats.org/officeDocument/2006/customXml" ds:itemID="{7FF2B2F8-4B28-4EE2-9038-07C8A7E7C3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603dfd7-d93a-4381-a340-2995d8282205}" enabled="1" method="Standard" siteId="{05a0e69a-418a-47c1-9c25-9387261bf991}" removed="0"/>
</clbl:labelList>
</file>

<file path=docProps/app.xml><?xml version="1.0" encoding="utf-8"?>
<Properties xmlns="http://schemas.openxmlformats.org/officeDocument/2006/extended-properties" xmlns:vt="http://schemas.openxmlformats.org/officeDocument/2006/docPropsVTypes">
  <Template>Draft CHPS PL T4 2025 (1)</Template>
  <TotalTime>1289</TotalTime>
  <Words>25101</Words>
  <Application>Microsoft Office PowerPoint</Application>
  <PresentationFormat>Widescreen</PresentationFormat>
  <Paragraphs>2497</Paragraphs>
  <Slides>117</Slides>
  <Notes>114</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117</vt:i4>
      </vt:variant>
    </vt:vector>
  </HeadingPairs>
  <TitlesOfParts>
    <vt:vector size="129" baseType="lpstr">
      <vt:lpstr>Arial</vt:lpstr>
      <vt:lpstr>Aptos</vt:lpstr>
      <vt:lpstr>Arial</vt:lpstr>
      <vt:lpstr>Symbol</vt:lpstr>
      <vt:lpstr>Times New Roman</vt:lpstr>
      <vt:lpstr>Public Sans</vt:lpstr>
      <vt:lpstr>MS Mincho</vt:lpstr>
      <vt:lpstr>Segoe UI</vt:lpstr>
      <vt:lpstr>Calibri</vt:lpstr>
      <vt:lpstr>Public Sans Light</vt:lpstr>
      <vt:lpstr>Aptos Narrow</vt:lpstr>
      <vt:lpstr>NSWG Corporate</vt:lpstr>
      <vt:lpstr>CHPS sample units: from planning to practice </vt:lpstr>
      <vt:lpstr>Acknowledgement of Country</vt:lpstr>
      <vt:lpstr>Australian Professional Standards for Teachers</vt:lpstr>
      <vt:lpstr>Purpose</vt:lpstr>
      <vt:lpstr>Activity </vt:lpstr>
      <vt:lpstr>Common lesson structures across the four key learning areas   </vt:lpstr>
      <vt:lpstr>3 pillars of resource development </vt:lpstr>
      <vt:lpstr>Why consistency matters</vt:lpstr>
      <vt:lpstr>Scope and sequences</vt:lpstr>
      <vt:lpstr>Unit and lesson structure</vt:lpstr>
      <vt:lpstr>Key features of the lesson structure (1)</vt:lpstr>
      <vt:lpstr>Key features of the lesson structure (2)</vt:lpstr>
      <vt:lpstr>Key features of the lesson structure (3)</vt:lpstr>
      <vt:lpstr>Key features of the lesson structure (4)</vt:lpstr>
      <vt:lpstr>Key features of the lesson structure (5)</vt:lpstr>
      <vt:lpstr>Optional assessments</vt:lpstr>
      <vt:lpstr>Creating written texts in CHPS K–6</vt:lpstr>
      <vt:lpstr>Creating written text</vt:lpstr>
      <vt:lpstr>Behind the scenes developing the sample units</vt:lpstr>
      <vt:lpstr>Roadmap of a CHPS unit across 13 weeks</vt:lpstr>
      <vt:lpstr>Activity</vt:lpstr>
      <vt:lpstr>Unit Preview</vt:lpstr>
      <vt:lpstr>Human Society and its Environment (HSIE) – unit 1</vt:lpstr>
      <vt:lpstr>HSIE – unit 1 overview</vt:lpstr>
      <vt:lpstr>HSIE – unit 1 syllabus outcomes</vt:lpstr>
      <vt:lpstr>HSIE – unit 1 syllabus content</vt:lpstr>
      <vt:lpstr>Aboriginal Cultures and Histories content</vt:lpstr>
      <vt:lpstr>HSIE – unit 1 skill development</vt:lpstr>
      <vt:lpstr>HSIE – unit 1 spotlight (1)</vt:lpstr>
      <vt:lpstr>HSIE – unit 1 spotlight (2)</vt:lpstr>
      <vt:lpstr>HSIE – unit 1 spotlight (3)</vt:lpstr>
      <vt:lpstr>HSIE – unit 1 spotlight (4)</vt:lpstr>
      <vt:lpstr>HSIE – unit 1 spotlight (5)</vt:lpstr>
      <vt:lpstr>Human Society and its Environment (HSIE) – unit 5</vt:lpstr>
      <vt:lpstr>HSIE – unit 5 overview</vt:lpstr>
      <vt:lpstr>HSIE – unit 5 syllabus outcomes</vt:lpstr>
      <vt:lpstr>HSIE – unit 5 syllabus content (1)</vt:lpstr>
      <vt:lpstr>HSIE – unit 5 syllabus content (2)</vt:lpstr>
      <vt:lpstr>HSIE – unit 5 skill development</vt:lpstr>
      <vt:lpstr>HSIE – unit 5 spotlight (1)</vt:lpstr>
      <vt:lpstr>HSIE – unit 5 spotlight (2)</vt:lpstr>
      <vt:lpstr>HSIE – unit 5 spotlight (3)</vt:lpstr>
      <vt:lpstr>HSIE unit 5 – spotlight (4)</vt:lpstr>
      <vt:lpstr>HSIE – unit 5 reflection</vt:lpstr>
      <vt:lpstr>Science and technology – unit 1</vt:lpstr>
      <vt:lpstr>Science and technology – unit 1 overview</vt:lpstr>
      <vt:lpstr>Science and technology – unit 1 syllabus outcomes</vt:lpstr>
      <vt:lpstr>Science and technology – unit 1 syllabus content (1)</vt:lpstr>
      <vt:lpstr>Science and technology – unit 1 syllabus content (2)</vt:lpstr>
      <vt:lpstr>Posing Questions (PQU) </vt:lpstr>
      <vt:lpstr>Science and technology – unit 1 spotlight (1)</vt:lpstr>
      <vt:lpstr>Science and technology – unit 1 spotlight (2)</vt:lpstr>
      <vt:lpstr>Science and technology – unit 1 spotlight (3)</vt:lpstr>
      <vt:lpstr>Science and technology – unit 1 misconceptions</vt:lpstr>
      <vt:lpstr>Science and technology – unit 5</vt:lpstr>
      <vt:lpstr>Science and technology – unit 5 overview</vt:lpstr>
      <vt:lpstr>Science and technology – unit 5 syllabus outcomes</vt:lpstr>
      <vt:lpstr>Science and technology – unit 5 syllabus content (1)</vt:lpstr>
      <vt:lpstr>Science and technology – unit 5 syllabus content (2)</vt:lpstr>
      <vt:lpstr>Science and technology – unit 5 spotlight (1)</vt:lpstr>
      <vt:lpstr>Science and technology – unit 5 spotlight (2)</vt:lpstr>
      <vt:lpstr>Science and technology – unit 5 spotlight (3)</vt:lpstr>
      <vt:lpstr>Science and technology – unit 5 misconceptions </vt:lpstr>
      <vt:lpstr>Science and technology – unit 5 reflection</vt:lpstr>
      <vt:lpstr>Creative arts</vt:lpstr>
      <vt:lpstr>Syllabus content </vt:lpstr>
      <vt:lpstr>Key Features  </vt:lpstr>
      <vt:lpstr>Creative arts – unit 1 and 5 syllabus outcomes</vt:lpstr>
      <vt:lpstr>Creative arts – unit 1 and 5 syllabus content</vt:lpstr>
      <vt:lpstr>Creative arts – unit 1</vt:lpstr>
      <vt:lpstr>Creative arts – unit 1 overview</vt:lpstr>
      <vt:lpstr>Creative arts – unit 1 spotlight (1)</vt:lpstr>
      <vt:lpstr>Creative arts – unit 1 spotlight (2)</vt:lpstr>
      <vt:lpstr>Creative arts – unit 1 spotlight (3)</vt:lpstr>
      <vt:lpstr>Creative arts – unit 5</vt:lpstr>
      <vt:lpstr>Creative arts – unit 5 overview</vt:lpstr>
      <vt:lpstr>Creative arts – unit 5 spotlight (1)</vt:lpstr>
      <vt:lpstr>Creative arts – unit 5 spotlight (2)</vt:lpstr>
      <vt:lpstr>Creative arts – unit 5 – mudras</vt:lpstr>
      <vt:lpstr>Creative arts – unit 5 reflection</vt:lpstr>
      <vt:lpstr>Personal Development, Health and Physical Education – unit 1</vt:lpstr>
      <vt:lpstr>PDHPE – unit 1 time allocation (2)</vt:lpstr>
      <vt:lpstr>PDHPE – unit 1 overview</vt:lpstr>
      <vt:lpstr>PDHPE – unit 1 syllabus outcomes</vt:lpstr>
      <vt:lpstr>PDHPE – unit 1 syllabus content (1)</vt:lpstr>
      <vt:lpstr>PDHPE – unit 1 syllabus content (2)</vt:lpstr>
      <vt:lpstr>PDHPE – unit 1 skill development</vt:lpstr>
      <vt:lpstr>PDHPE – unit 1 spotlight (1)</vt:lpstr>
      <vt:lpstr>PDHPE – unit 1 spotlight (2)</vt:lpstr>
      <vt:lpstr>Personal Development, Health and Physical Education – unit 5  </vt:lpstr>
      <vt:lpstr>PDHPE – unit 5 overview</vt:lpstr>
      <vt:lpstr>PDHPE – unit 5 syllabus outcomes</vt:lpstr>
      <vt:lpstr>PDHPE – unit 5 syllabus content</vt:lpstr>
      <vt:lpstr>PDHPE – unit 5 skill development</vt:lpstr>
      <vt:lpstr>PDHPE – unit 5 spotlight (1)</vt:lpstr>
      <vt:lpstr>PDHPE – unit 5 spotlight (2)</vt:lpstr>
      <vt:lpstr>PDHPE – unit 5 reflection</vt:lpstr>
      <vt:lpstr>Gap analysis </vt:lpstr>
      <vt:lpstr>Changes in the CHPS syllabus content (1)</vt:lpstr>
      <vt:lpstr>Changes in the CHPS syllabus content (2)</vt:lpstr>
      <vt:lpstr>Overview of key changes across CHPS (1)</vt:lpstr>
      <vt:lpstr>Overview of key changes across CHPS (2)</vt:lpstr>
      <vt:lpstr>Overview of key changes across CHPS (3)</vt:lpstr>
      <vt:lpstr>Overview of key changes across CHPS (4)</vt:lpstr>
      <vt:lpstr>Introducing the gap analysis tool </vt:lpstr>
      <vt:lpstr>Gap analysis tool – using content points</vt:lpstr>
      <vt:lpstr>Example of the gap analysis tool </vt:lpstr>
      <vt:lpstr>Gap analysis – activity</vt:lpstr>
      <vt:lpstr>Resources </vt:lpstr>
      <vt:lpstr>Resource and  vocabulary toolkit</vt:lpstr>
      <vt:lpstr>Conclusion </vt:lpstr>
      <vt:lpstr>Reflect</vt:lpstr>
      <vt:lpstr>Key takeaways</vt:lpstr>
      <vt:lpstr>Contact us</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CHPS S1 – microlearning module 4 sample units</dc:title>
  <dc:subject>chps</dc:subject>
  <dc:creator>NSW Department of Education</dc:creator>
  <cp:keywords>chps; pl</cp:keywords>
  <dcterms:created xsi:type="dcterms:W3CDTF">2025-09-16T01:04:13Z</dcterms:created>
  <dcterms:modified xsi:type="dcterms:W3CDTF">2026-04-16T04:30:59Z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0x010100C6BC20BCFB223D4189F17F47419ECBA2</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2023-07-07T02:46:40Z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a8bf8051-9d17-4791-8c94-11bc95fd3c4a</vt:lpwstr>
  </property>
  <property fmtid="{D5CDD505-2E9C-101B-9397-08002B2CF9AE}" pid="10" name="MSIP_Label_b603dfd7-d93a-4381-a340-2995d8282205_ContentBits">
    <vt:lpwstr>0</vt:lpwstr>
  </property>
  <property fmtid="{D5CDD505-2E9C-101B-9397-08002B2CF9AE}" pid="11" name="MSIP_Label_b603dfd7-d93a-4381-a340-2995d8282205_Tag">
    <vt:lpwstr>10, 3, 0, 2</vt:lpwstr>
  </property>
</Properties>
</file>