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xml" ContentType="application/vnd.openxmlformats-officedocument.presentationml.tags+xml"/>
  <Override PartName="/ppt/notesSlides/notesSlide59.xml" ContentType="application/vnd.openxmlformats-officedocument.presentationml.notesSlide+xml"/>
  <Override PartName="/ppt/tags/tag6.xml" ContentType="application/vnd.openxmlformats-officedocument.presentationml.tags+xml"/>
  <Override PartName="/ppt/notesSlides/notesSlide60.xml" ContentType="application/vnd.openxmlformats-officedocument.presentationml.notesSlide+xml"/>
  <Override PartName="/ppt/tags/tag7.xml" ContentType="application/vnd.openxmlformats-officedocument.presentationml.tags+xml"/>
  <Override PartName="/ppt/notesSlides/notesSlide61.xml" ContentType="application/vnd.openxmlformats-officedocument.presentationml.notesSlide+xml"/>
  <Override PartName="/ppt/tags/tag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9.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4"/>
  </p:sldMasterIdLst>
  <p:notesMasterIdLst>
    <p:notesMasterId r:id="rId100"/>
  </p:notesMasterIdLst>
  <p:handoutMasterIdLst>
    <p:handoutMasterId r:id="rId101"/>
  </p:handoutMasterIdLst>
  <p:sldIdLst>
    <p:sldId id="363" r:id="rId5"/>
    <p:sldId id="265" r:id="rId6"/>
    <p:sldId id="2147480155" r:id="rId7"/>
    <p:sldId id="2147480233" r:id="rId8"/>
    <p:sldId id="2147480320" r:id="rId9"/>
    <p:sldId id="2147480367" r:id="rId10"/>
    <p:sldId id="2147480368" r:id="rId11"/>
    <p:sldId id="2147480365" r:id="rId12"/>
    <p:sldId id="2147480464" r:id="rId13"/>
    <p:sldId id="2147480369" r:id="rId14"/>
    <p:sldId id="2147480452" r:id="rId15"/>
    <p:sldId id="2147480371" r:id="rId16"/>
    <p:sldId id="2147480434" r:id="rId17"/>
    <p:sldId id="2147480469" r:id="rId18"/>
    <p:sldId id="2147480393" r:id="rId19"/>
    <p:sldId id="2147480366" r:id="rId20"/>
    <p:sldId id="2147480471" r:id="rId21"/>
    <p:sldId id="2147480472" r:id="rId22"/>
    <p:sldId id="2147480380" r:id="rId23"/>
    <p:sldId id="2147480446" r:id="rId24"/>
    <p:sldId id="2147480325" r:id="rId25"/>
    <p:sldId id="2147480440" r:id="rId26"/>
    <p:sldId id="2147480433" r:id="rId27"/>
    <p:sldId id="2147480435" r:id="rId28"/>
    <p:sldId id="2147480467" r:id="rId29"/>
    <p:sldId id="2147480473" r:id="rId30"/>
    <p:sldId id="2147480437" r:id="rId31"/>
    <p:sldId id="2147480424" r:id="rId32"/>
    <p:sldId id="2147480460" r:id="rId33"/>
    <p:sldId id="2147480462" r:id="rId34"/>
    <p:sldId id="2147480406" r:id="rId35"/>
    <p:sldId id="2147480474" r:id="rId36"/>
    <p:sldId id="2147480429" r:id="rId37"/>
    <p:sldId id="2147480356" r:id="rId38"/>
    <p:sldId id="2147480438" r:id="rId39"/>
    <p:sldId id="2147480436" r:id="rId40"/>
    <p:sldId id="2147480399" r:id="rId41"/>
    <p:sldId id="2147480475" r:id="rId42"/>
    <p:sldId id="2147480444" r:id="rId43"/>
    <p:sldId id="2147480476" r:id="rId44"/>
    <p:sldId id="2147480477" r:id="rId45"/>
    <p:sldId id="2147480396" r:id="rId46"/>
    <p:sldId id="2147480478" r:id="rId47"/>
    <p:sldId id="2147480397" r:id="rId48"/>
    <p:sldId id="2147480398" r:id="rId49"/>
    <p:sldId id="2147480479" r:id="rId50"/>
    <p:sldId id="2147480453" r:id="rId51"/>
    <p:sldId id="2147480480" r:id="rId52"/>
    <p:sldId id="2147480439" r:id="rId53"/>
    <p:sldId id="2147480441" r:id="rId54"/>
    <p:sldId id="2147480427" r:id="rId55"/>
    <p:sldId id="2147480442" r:id="rId56"/>
    <p:sldId id="2147480428" r:id="rId57"/>
    <p:sldId id="2147480481" r:id="rId58"/>
    <p:sldId id="2147480419" r:id="rId59"/>
    <p:sldId id="2147480377" r:id="rId60"/>
    <p:sldId id="2147480299" r:id="rId61"/>
    <p:sldId id="2147480236" r:id="rId62"/>
    <p:sldId id="2147480425" r:id="rId63"/>
    <p:sldId id="2147480482" r:id="rId64"/>
    <p:sldId id="2147480401" r:id="rId65"/>
    <p:sldId id="2147480448" r:id="rId66"/>
    <p:sldId id="2147480214" r:id="rId67"/>
    <p:sldId id="2147480390" r:id="rId68"/>
    <p:sldId id="2147480468" r:id="rId69"/>
    <p:sldId id="2147480359" r:id="rId70"/>
    <p:sldId id="2147480463" r:id="rId71"/>
    <p:sldId id="2147480465" r:id="rId72"/>
    <p:sldId id="2147480418" r:id="rId73"/>
    <p:sldId id="2147480423" r:id="rId74"/>
    <p:sldId id="2147480402" r:id="rId75"/>
    <p:sldId id="2147480483" r:id="rId76"/>
    <p:sldId id="2147480403" r:id="rId77"/>
    <p:sldId id="2147480458" r:id="rId78"/>
    <p:sldId id="2147480455" r:id="rId79"/>
    <p:sldId id="2147480484" r:id="rId80"/>
    <p:sldId id="2147480454" r:id="rId81"/>
    <p:sldId id="2147480404" r:id="rId82"/>
    <p:sldId id="2147480339" r:id="rId83"/>
    <p:sldId id="2147480420" r:id="rId84"/>
    <p:sldId id="2147480485" r:id="rId85"/>
    <p:sldId id="2147480486" r:id="rId86"/>
    <p:sldId id="2147480408" r:id="rId87"/>
    <p:sldId id="2147480487" r:id="rId88"/>
    <p:sldId id="2147480407" r:id="rId89"/>
    <p:sldId id="2147480238" r:id="rId90"/>
    <p:sldId id="2147480410" r:id="rId91"/>
    <p:sldId id="2147480466" r:id="rId92"/>
    <p:sldId id="2147480409" r:id="rId93"/>
    <p:sldId id="2147480094" r:id="rId94"/>
    <p:sldId id="2147480303" r:id="rId95"/>
    <p:sldId id="2147480416" r:id="rId96"/>
    <p:sldId id="2147480204" r:id="rId97"/>
    <p:sldId id="2147480205" r:id="rId98"/>
    <p:sldId id="2147480234" r:id="rId99"/>
  </p:sldIdLst>
  <p:sldSz cx="12192000" cy="6858000"/>
  <p:notesSz cx="6858000" cy="9144000"/>
  <p:embeddedFontLst>
    <p:embeddedFont>
      <p:font typeface="Public Sans" pitchFamily="2" charset="0"/>
      <p:regular r:id="rId102"/>
      <p:bold r:id="rId103"/>
      <p:italic r:id="rId104"/>
      <p:boldItalic r:id="rId105"/>
    </p:embeddedFont>
    <p:embeddedFont>
      <p:font typeface="Public Sans Light" pitchFamily="2" charset="0"/>
      <p:regular r:id="rId106"/>
      <p:italic r:id="rId107"/>
    </p:embeddedFont>
    <p:embeddedFont>
      <p:font typeface="Segoe UI" panose="020B0502040204020203" pitchFamily="34" charset="0"/>
      <p:regular r:id="rId108"/>
      <p:bold r:id="rId109"/>
      <p:italic r:id="rId110"/>
      <p:boldItalic r:id="rId111"/>
    </p:embeddedFont>
  </p:embeddedFontLst>
  <p:custDataLst>
    <p:tags r:id="rId112"/>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FBF11FF4-826A-40B3-81D2-513D160A1D2D}">
          <p14:sldIdLst>
            <p14:sldId id="363"/>
            <p14:sldId id="265"/>
            <p14:sldId id="2147480155"/>
            <p14:sldId id="2147480233"/>
          </p14:sldIdLst>
        </p14:section>
        <p14:section name="Introduction to Department S&amp;S" id="{96EDBC0F-B2C9-40CB-ADC6-C5421B2BFC6A}">
          <p14:sldIdLst>
            <p14:sldId id="2147480320"/>
            <p14:sldId id="2147480367"/>
            <p14:sldId id="2147480368"/>
            <p14:sldId id="2147480365"/>
            <p14:sldId id="2147480464"/>
            <p14:sldId id="2147480369"/>
            <p14:sldId id="2147480452"/>
            <p14:sldId id="2147480371"/>
            <p14:sldId id="2147480434"/>
            <p14:sldId id="2147480469"/>
            <p14:sldId id="2147480393"/>
            <p14:sldId id="2147480366"/>
            <p14:sldId id="2147480471"/>
            <p14:sldId id="2147480472"/>
            <p14:sldId id="2147480380"/>
            <p14:sldId id="2147480446"/>
          </p14:sldIdLst>
        </p14:section>
        <p14:section name="Department CHPS’s sample scope and sequences Part A" id="{423A34E6-0F53-4A82-8297-882692347EE9}">
          <p14:sldIdLst>
            <p14:sldId id="2147480325"/>
            <p14:sldId id="2147480440"/>
            <p14:sldId id="2147480433"/>
            <p14:sldId id="2147480435"/>
            <p14:sldId id="2147480467"/>
            <p14:sldId id="2147480473"/>
            <p14:sldId id="2147480437"/>
            <p14:sldId id="2147480424"/>
            <p14:sldId id="2147480460"/>
            <p14:sldId id="2147480462"/>
            <p14:sldId id="2147480406"/>
            <p14:sldId id="2147480474"/>
            <p14:sldId id="2147480429"/>
            <p14:sldId id="2147480356"/>
            <p14:sldId id="2147480438"/>
            <p14:sldId id="2147480436"/>
            <p14:sldId id="2147480399"/>
            <p14:sldId id="2147480475"/>
            <p14:sldId id="2147480444"/>
            <p14:sldId id="2147480476"/>
            <p14:sldId id="2147480477"/>
            <p14:sldId id="2147480396"/>
            <p14:sldId id="2147480478"/>
            <p14:sldId id="2147480397"/>
            <p14:sldId id="2147480398"/>
            <p14:sldId id="2147480479"/>
            <p14:sldId id="2147480453"/>
            <p14:sldId id="2147480480"/>
            <p14:sldId id="2147480439"/>
            <p14:sldId id="2147480441"/>
            <p14:sldId id="2147480427"/>
            <p14:sldId id="2147480442"/>
            <p14:sldId id="2147480428"/>
            <p14:sldId id="2147480481"/>
            <p14:sldId id="2147480419"/>
            <p14:sldId id="2147480377"/>
          </p14:sldIdLst>
        </p14:section>
        <p14:section name="Morning tea" id="{E15E38D9-2BD1-45D8-8CCF-695012EC78F4}">
          <p14:sldIdLst>
            <p14:sldId id="2147480299"/>
          </p14:sldIdLst>
        </p14:section>
        <p14:section name="Connections" id="{AE65D9D7-FA5E-47C8-BA34-F5A0898666BE}">
          <p14:sldIdLst>
            <p14:sldId id="2147480236"/>
            <p14:sldId id="2147480425"/>
            <p14:sldId id="2147480482"/>
            <p14:sldId id="2147480401"/>
            <p14:sldId id="2147480448"/>
            <p14:sldId id="2147480214"/>
            <p14:sldId id="2147480390"/>
            <p14:sldId id="2147480468"/>
            <p14:sldId id="2147480359"/>
            <p14:sldId id="2147480463"/>
            <p14:sldId id="2147480465"/>
            <p14:sldId id="2147480418"/>
            <p14:sldId id="2147480423"/>
            <p14:sldId id="2147480402"/>
            <p14:sldId id="2147480483"/>
            <p14:sldId id="2147480403"/>
            <p14:sldId id="2147480458"/>
            <p14:sldId id="2147480455"/>
            <p14:sldId id="2147480484"/>
            <p14:sldId id="2147480454"/>
            <p14:sldId id="2147480404"/>
          </p14:sldIdLst>
        </p14:section>
        <p14:section name="School Planning Time (1)" id="{5B3587A4-AE33-4AD4-8C2B-571D66552C92}">
          <p14:sldIdLst>
            <p14:sldId id="2147480339"/>
            <p14:sldId id="2147480420"/>
            <p14:sldId id="2147480485"/>
            <p14:sldId id="2147480486"/>
            <p14:sldId id="2147480408"/>
            <p14:sldId id="2147480487"/>
            <p14:sldId id="2147480407"/>
          </p14:sldIdLst>
        </p14:section>
        <p14:section name="Lunch" id="{443E6E1C-D102-4387-8702-7338B9F00FE0}">
          <p14:sldIdLst>
            <p14:sldId id="2147480238"/>
          </p14:sldIdLst>
        </p14:section>
        <p14:section name="School planning time (2)" id="{896536DA-F2BE-4CF8-981E-AD2E5F2660C9}">
          <p14:sldIdLst>
            <p14:sldId id="2147480410"/>
            <p14:sldId id="2147480466"/>
            <p14:sldId id="2147480409"/>
            <p14:sldId id="2147480094"/>
          </p14:sldIdLst>
        </p14:section>
        <p14:section name="Conclusion" id="{1D21AD20-5BF8-4C5E-BBEE-A405E965EF4B}">
          <p14:sldIdLst>
            <p14:sldId id="2147480303"/>
            <p14:sldId id="2147480416"/>
            <p14:sldId id="2147480204"/>
            <p14:sldId id="2147480205"/>
            <p14:sldId id="2147480234"/>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D33A504-3C6A-A801-43CA-FF18440AC509}" name="Andrew Pearson (Andrew Pearson)" initials="AP" userId="S::ANDREW.PEARSON1@det.nsw.edu.au::56f0cd36-a443-4078-a064-48f3634e5b4f" providerId="AD"/>
  <p188:author id="{07C14007-AE11-F641-7AC3-7C89C0B87637}" name="Katrina Cameron" initials="KC" userId="S::KATRINA.JILL.Cameron@det.nsw.edu.au::ba46e6d8-4e04-4a84-a5fa-dc637d332472" providerId="AD"/>
  <p188:author id="{0CD30D0E-D29F-D756-A7A3-C91F17207C2A}" name="Andrew Pearson (Andrew Pearson)" initials="AP" userId="S::andrew.pearson1@det.nsw.edu.au::56f0cd36-a443-4078-a064-48f3634e5b4f" providerId="AD"/>
  <p188:author id="{BFC5A10E-56CD-D17D-847A-D115C9B08416}" name="Sara Lind" initials="SL" userId="S::sara.green4@det.nsw.edu.au::289492d0-6f96-4879-81ba-e5f0582a6ed2" providerId="AD"/>
  <p188:author id="{74BF1017-8242-CD54-2F22-F11AB580CA97}" name="Megan Druitt" initials="MD" userId="S::megan.druitt@det.nsw.edu.au::244896a6-d16e-4140-85e7-734e52fda6c7" providerId="AD"/>
  <p188:author id="{972A2628-46AD-5580-4AA2-31465C9B3ED2}" name="Sarah Young" initials="SY" userId="S::Sarah.Allen17@det.nsw.edu.au::8b12af28-de41-486e-8b9b-3fb29fa3a5cc" providerId="AD"/>
  <p188:author id="{0461DA37-F36D-89F3-FC3B-40A29462BBAD}" name="Cindy Waldock" initials="CW" userId="S::elaine.waldock@det.nsw.edu.au::a1b361a9-5b18-4cd4-8b1e-09b16f3a200e" providerId="AD"/>
  <p188:author id="{9A885B3E-F854-A6BC-A3D7-D9857F76E11F}" name="Unity Taylor-Hill" initials="UT" userId="S::unity.taylor@det.nsw.edu.au::4f121ed2-f323-41ac-9561-b177bf3134a2" providerId="AD"/>
  <p188:author id="{A3C30247-7A03-3DEB-9382-E563AE83D493}" name="Jessica Townsing" initials="JT" userId="S::Jessica.Townsing@det.nsw.edu.au::0268cdba-c04a-4c2a-977f-708f602f219a" providerId="AD"/>
  <p188:author id="{4B508A65-1127-90B5-3374-5F4A9AEC3BFF}" name="Rod Cheal (Rod Cheal)" initials="RC" userId="S::rodney.cheal@det.nsw.edu.au::590d99fa-36b2-4cff-8ec2-6917c524ac9c" providerId="AD"/>
  <p188:author id="{782B686A-B87E-F193-466D-2E33CB185DA3}" name="Lacy Sampson" initials="LS" userId="S::Lacy.Sampson2@det.nsw.edu.au::7529923d-1f45-47aa-b91d-e074a0ecbb3e" providerId="AD"/>
  <p188:author id="{5CFB0C70-1D38-CA2B-099B-6E9843579502}" name="David Opie" initials="DO" userId="S::David.Opie1@det.nsw.edu.au::90cec8b4-8165-46fb-b7c7-51929ee40cfd" providerId="AD"/>
  <p188:author id="{AC3DB579-9A60-3C36-FF4D-EF84A9046194}" name="Megan Druitt" initials="MD" userId="S::Megan.Druitt@det.nsw.edu.au::244896a6-d16e-4140-85e7-734e52fda6c7" providerId="AD"/>
  <p188:author id="{24A8467C-757A-5F56-7BAB-DEF795E548B4}" name="Kellie Stone" initials="KS" userId="S::KELLIE.STONE@det.nsw.edu.au::255e2e15-ae70-4106-ad48-c64d464b670d" providerId="AD"/>
  <p188:author id="{CC299289-D9ED-11DE-1373-21C5E9B1E4E1}" name="Matt Hill (Matt Hill)" initials="MH" userId="S::matt.hill@det.nsw.edu.au::21fce8c2-1479-4366-959f-c55b132280fa" providerId="AD"/>
  <p188:author id="{D7717F8B-572C-71E8-B422-F2DA33700712}" name="Easter Carmeli" initials="EC" userId="S::easter.carmeli@det.nsw.edu.au::ba8d3078-1e0c-486b-a8bb-489542d2f92d" providerId="AD"/>
  <p188:author id="{7F0EAB8C-4328-6A45-A864-3CD604CAE50B}" name="Genevieve Hogg" initials="GH" userId="S::GENEVIEVE.HOGG@det.nsw.edu.au::93264e31-146c-4329-811c-9f54a8333e0c" providerId="AD"/>
  <p188:author id="{4D595C93-44BA-F6BC-AEE7-9E924FA62F03}" name="Nicole Laauw" initials="NL" userId="S::nicole.laauw@det.nsw.edu.au::e61739e4-d7b2-4610-825c-b679f97087a8" providerId="AD"/>
  <p188:author id="{B5973796-DE4B-80E8-8ECA-2A0C96D10817}" name="Lacy Sampson" initials="LS" userId="S::lacy.sampson2@det.nsw.edu.au::7529923d-1f45-47aa-b91d-e074a0ecbb3e" providerId="AD"/>
  <p188:author id="{0CC0C4A0-5BD5-0A19-7C54-C8E5B18EF27B}" name="Megan Baker" initials="MB" userId="S::megan.baker15@det.nsw.edu.au::78a75e2c-c31f-4fb4-bae1-b53074d570c2" providerId="AD"/>
  <p188:author id="{0E14B6A2-D504-052B-DE98-EB0664FB2682}" name="Rod Cheal (Rod Cheal)" initials="RC" userId="S::RODNEY.CHEAL@det.nsw.edu.au::590d99fa-36b2-4cff-8ec2-6917c524ac9c" providerId="AD"/>
  <p188:author id="{DD88A7A9-2865-3558-A853-D85B392A425C}" name="Kate Slack-Smith" initials="KS" userId="S::KATE.SLACK-SMITH@det.nsw.edu.au::3e88f19a-1a89-4354-98d6-272f09c6536c" providerId="AD"/>
  <p188:author id="{A78889AF-E0FE-17FD-893C-C036613A7ACB}" name="Easter Carmeli" initials="EC" userId="S::Easter.Carmeli@det.nsw.edu.au::ba8d3078-1e0c-486b-a8bb-489542d2f92d" providerId="AD"/>
  <p188:author id="{D4FF44B1-952D-2283-86A0-D54E5EEA0762}" name="Kylie Sutherland" initials="KS" userId="S::Kylie.Sutherland10@det.nsw.edu.au::4de7e557-3d9c-4828-aa24-033bb31c5001" providerId="AD"/>
  <p188:author id="{3C6B0DB5-E693-FC4C-1CE9-2E8FEC3BF2A3}" name="Courtney Frost" initials="CF" userId="S::courtney.frost1@det.nsw.edu.au::d44d0c7e-204d-41c2-9afd-373d3d6f2c0e" providerId="AD"/>
  <p188:author id="{4E142FB8-E19A-30C4-BAEE-682F14A3366C}" name="Natalie Callan" initials="NC" userId="S::Natalie.Callan@det.nsw.edu.au::6258334d-3249-4312-88fd-84499771206e" providerId="AD"/>
  <p188:author id="{696DC6D4-7F6F-0C81-66A9-420D6EE24C30}" name="Megan Baker" initials="MB" userId="S::Megan.Baker15@det.nsw.edu.au::78a75e2c-c31f-4fb4-bae1-b53074d570c2" providerId="AD"/>
  <p188:author id="{7E7E01DF-55F2-CE97-2860-065EBF949298}" name="Melissa Tracy" initials="MT" userId="S::MELISSA.STRONG1@det.nsw.edu.au::77fa2414-7f69-4bb9-993e-af372d49d095" providerId="AD"/>
  <p188:author id="{B9C5C4E6-F056-6823-C429-02F91502FC1D}" name="Kylie Sutherland" initials="KS" userId="S::kylie.sutherland10@det.nsw.edu.au::4de7e557-3d9c-4828-aa24-033bb31c5001"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C1"/>
    <a:srgbClr val="CDD3D6"/>
    <a:srgbClr val="CBEDFD"/>
    <a:srgbClr val="00296C"/>
    <a:srgbClr val="FF5D78"/>
    <a:srgbClr val="F2F2F2"/>
    <a:srgbClr val="1F4489"/>
    <a:srgbClr val="002664"/>
    <a:srgbClr val="EBEB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E2690-6126-4C96-BCC1-EE594018FEAB}" v="4" dt="2025-09-30T06:55:32.349"/>
    <p1510:client id="{51797F56-5FC0-45DD-BEE7-F050DB3B3571}" v="3" dt="2025-10-01T03:00:56.281"/>
    <p1510:client id="{A9927CF9-0F80-4851-B5E5-6D4B4414A65C}" v="11" dt="2025-09-30T06:51:59.96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349" autoAdjust="0"/>
  </p:normalViewPr>
  <p:slideViewPr>
    <p:cSldViewPr snapToGrid="0">
      <p:cViewPr varScale="1">
        <p:scale>
          <a:sx n="52" d="100"/>
          <a:sy n="52" d="100"/>
        </p:scale>
        <p:origin x="2124" y="60"/>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gs" Target="tags/tag1.xml"/><Relationship Id="rId16" Type="http://schemas.openxmlformats.org/officeDocument/2006/relationships/slide" Target="slides/slide12.xml"/><Relationship Id="rId107" Type="http://schemas.openxmlformats.org/officeDocument/2006/relationships/font" Target="fonts/font6.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8.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9.fntdata"/><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0.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1/10/2025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1/10/2025</a:t>
            </a:fld>
            <a:endParaRPr lang="en-AU"/>
          </a:p>
        </p:txBody>
      </p:sp>
      <p:sp>
        <p:nvSpPr>
          <p:cNvPr id="4" name="Slide Image Placeholder 3"/>
          <p:cNvSpPr>
            <a:spLocks noGrp="1" noRot="1" noChangeAspect="1"/>
          </p:cNvSpPr>
          <p:nvPr>
            <p:ph type="sldImg" idx="2"/>
          </p:nvPr>
        </p:nvSpPr>
        <p:spPr>
          <a:xfrm>
            <a:off x="1617518" y="582829"/>
            <a:ext cx="3622964" cy="203791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547254" y="2771775"/>
            <a:ext cx="5811981" cy="59134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200" kern="1200">
        <a:solidFill>
          <a:schemeClr val="tx1"/>
        </a:solidFill>
        <a:latin typeface="Public Sans" pitchFamily="2" charset="0"/>
        <a:ea typeface="+mn-ea"/>
        <a:cs typeface="+mn-cs"/>
      </a:defRPr>
    </a:lvl1pPr>
    <a:lvl2pPr marL="609585" algn="l" defTabSz="1219170" rtl="0" eaLnBrk="1" latinLnBrk="0" hangingPunct="1">
      <a:defRPr sz="1200" kern="1200">
        <a:solidFill>
          <a:schemeClr val="tx1"/>
        </a:solidFill>
        <a:latin typeface="Public Sans" pitchFamily="2" charset="0"/>
        <a:ea typeface="+mn-ea"/>
        <a:cs typeface="+mn-cs"/>
      </a:defRPr>
    </a:lvl2pPr>
    <a:lvl3pPr marL="1219170" algn="l" defTabSz="1219170" rtl="0" eaLnBrk="1" latinLnBrk="0" hangingPunct="1">
      <a:defRPr sz="1200" kern="1200">
        <a:solidFill>
          <a:schemeClr val="tx1"/>
        </a:solidFill>
        <a:latin typeface="Public Sans" pitchFamily="2" charset="0"/>
        <a:ea typeface="+mn-ea"/>
        <a:cs typeface="+mn-cs"/>
      </a:defRPr>
    </a:lvl3pPr>
    <a:lvl4pPr marL="1828754" algn="l" defTabSz="1219170" rtl="0" eaLnBrk="1" latinLnBrk="0" hangingPunct="1">
      <a:defRPr sz="1200" kern="1200">
        <a:solidFill>
          <a:schemeClr val="tx1"/>
        </a:solidFill>
        <a:latin typeface="Public Sans" pitchFamily="2" charset="0"/>
        <a:ea typeface="+mn-ea"/>
        <a:cs typeface="+mn-cs"/>
      </a:defRPr>
    </a:lvl4pPr>
    <a:lvl5pPr marL="2438339" algn="l" defTabSz="1219170" rtl="0" eaLnBrk="1" latinLnBrk="0" hangingPunct="1">
      <a:defRPr sz="12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rattan.edu.au/wp-content/uploads/2023/03/How-to-implement-a-whole-school-curriculum-approach-A-guide-for-principal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us01.safelinks.protection.outlook.com/?url=https%3A%2F%2Fcurriculum.nsw.edu.au%2Fresources%2Fteaching-resources&amp;data=05%7C02%7CMegan.Baker15%40det.nsw.edu.au%7Cde6196d4bb1048bfb8c408ddcd8e72e7%7C05a0e69a418a47c19c259387261bf991%7C0%7C0%7C638892733905617537%7CUnknown%7CTWFpbGZsb3d8eyJFbXB0eU1hcGkiOnRydWUsIlYiOiIwLjAuMDAwMCIsIlAiOiJXaW4zMiIsIkFOIjoiTWFpbCIsIldUIjoyfQ%3D%3D%7C0%7C%7C%7C&amp;sdata=pB1K82cdVYUq39UR%2BsZlEDmw7xKATwp2x3IKomlWv%2Bk%3D&amp;reserved=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sz="1600" b="1" kern="1200" dirty="0">
                <a:solidFill>
                  <a:schemeClr val="tx1"/>
                </a:solidFill>
                <a:effectLst/>
                <a:latin typeface="Public Sans"/>
              </a:rPr>
              <a:t>1. Purpose:</a:t>
            </a:r>
            <a:r>
              <a:rPr lang="en-AU" sz="1600" kern="1200" dirty="0">
                <a:solidFill>
                  <a:schemeClr val="tx1"/>
                </a:solidFill>
                <a:effectLst/>
                <a:latin typeface="Public Sans"/>
              </a:rPr>
              <a:t> to introduce the workshop and </a:t>
            </a:r>
            <a:r>
              <a:rPr lang="en-AU" dirty="0">
                <a:latin typeface="Public Sans"/>
              </a:rPr>
              <a:t>presenters</a:t>
            </a:r>
            <a:r>
              <a:rPr lang="en-AU" sz="1600" kern="1200" dirty="0">
                <a:solidFill>
                  <a:schemeClr val="tx1"/>
                </a:solidFill>
                <a:effectLst/>
                <a:latin typeface="Public Sans"/>
              </a:rPr>
              <a:t>.</a:t>
            </a:r>
          </a:p>
          <a:p>
            <a:endParaRPr lang="en-AU" sz="1600" b="1"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a:rPr>
              <a:t>Time</a:t>
            </a:r>
            <a:r>
              <a:rPr lang="en-AU" sz="1600" kern="1200" dirty="0">
                <a:solidFill>
                  <a:schemeClr val="tx1"/>
                </a:solidFill>
                <a:effectLst/>
                <a:latin typeface="Public Sans"/>
              </a:rPr>
              <a:t>: 15 secs</a:t>
            </a:r>
          </a:p>
          <a:p>
            <a:endParaRPr lang="en-AU" sz="1600" kern="1200" dirty="0">
              <a:solidFill>
                <a:schemeClr val="tx1"/>
              </a:solidFill>
              <a:effectLst/>
              <a:latin typeface="Public Sans" pitchFamily="2" charset="0"/>
              <a:ea typeface="+mn-ea"/>
              <a:cs typeface="+mn-cs"/>
            </a:endParaRPr>
          </a:p>
          <a:p>
            <a:r>
              <a:rPr lang="en-AU" sz="1600" b="1" kern="1200" dirty="0">
                <a:solidFill>
                  <a:schemeClr val="tx1"/>
                </a:solidFill>
                <a:effectLst/>
                <a:latin typeface="Public Sans"/>
              </a:rPr>
              <a:t>Presenter notes: </a:t>
            </a: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a:rPr>
              <a:t>Welcome to our Term 3 professional learning module 3. </a:t>
            </a:r>
          </a:p>
          <a:p>
            <a:endParaRPr lang="en-AU" sz="1600" kern="1200" dirty="0">
              <a:solidFill>
                <a:schemeClr val="tx1"/>
              </a:solidFill>
              <a:effectLs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a:rPr>
              <a:t>Looking forward to working with you today to build knowledge and understanding of the NSW creative arts, HSIE, PDHPE and science and technology K-6 sample scope and sequences. </a:t>
            </a: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a:rPr>
              <a:t>Throughout the presentation you will hear the term CHPS – this is the acronym for the key learning areas you see on your screen.</a:t>
            </a:r>
          </a:p>
          <a:p>
            <a:endParaRPr lang="en-AU" sz="1600" b="0" i="0" u="none" strike="noStrike" kern="1200" cap="none" spc="0" normalizeH="0" baseline="0" noProof="0" dirty="0">
              <a:ln>
                <a:noFill/>
              </a:ln>
              <a:solidFill>
                <a:schemeClr val="tx1"/>
              </a:solidFill>
              <a:effectLst/>
              <a:uLnTx/>
              <a:uFillTx/>
              <a:latin typeface="Public Sans" pitchFamily="2" charset="0"/>
              <a:ea typeface="+mn-ea"/>
              <a:cs typeface="+mn-cs"/>
            </a:endParaRPr>
          </a:p>
          <a:p>
            <a:r>
              <a:rPr lang="en-AU" b="0" i="0" u="none" strike="noStrike" kern="1200" cap="none" spc="0" normalizeH="0" baseline="0" noProof="0" dirty="0">
                <a:ln>
                  <a:noFill/>
                </a:ln>
                <a:solidFill>
                  <a:prstClr val="black"/>
                </a:solidFill>
                <a:effectLst/>
                <a:uLnTx/>
                <a:uFillTx/>
                <a:latin typeface="Public Sans"/>
                <a:cs typeface="Calibri"/>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8187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AB28-046B-CCD2-D0FA-1EEC3C837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B5F20-0829-B428-140A-BD519B79AFC3}"/>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8893F8AF-CEAF-8A88-9476-00F1FCC5DF78}"/>
              </a:ext>
            </a:extLst>
          </p:cNvPr>
          <p:cNvSpPr>
            <a:spLocks noGrp="1"/>
          </p:cNvSpPr>
          <p:nvPr>
            <p:ph type="body" idx="1"/>
          </p:nvPr>
        </p:nvSpPr>
        <p:spPr/>
        <p:txBody>
          <a:bodyPr/>
          <a:lstStyle/>
          <a:p>
            <a:r>
              <a:rPr lang="en-AU" sz="1200" b="1" dirty="0">
                <a:latin typeface="Public Sans"/>
              </a:rPr>
              <a:t>11. Purpose</a:t>
            </a:r>
            <a:r>
              <a:rPr lang="en-AU" sz="1200" dirty="0">
                <a:effectLst/>
                <a:latin typeface="Public Sans"/>
              </a:rPr>
              <a:t>: </a:t>
            </a:r>
            <a:r>
              <a:rPr lang="en-AU" sz="1200" kern="1200" dirty="0">
                <a:solidFill>
                  <a:schemeClr val="tx1"/>
                </a:solidFill>
                <a:effectLst/>
                <a:latin typeface="Public Sans"/>
              </a:rPr>
              <a:t>to identify the alignment between NESA’s sample whole-school curriculum plan and the CHPS sample scope and sequences.</a:t>
            </a:r>
            <a:endParaRPr lang="en-AU" sz="1200" dirty="0">
              <a:effectLst/>
              <a:latin typeface="Public Sans"/>
            </a:endParaRPr>
          </a:p>
          <a:p>
            <a:endParaRPr lang="en-AU" sz="1200" b="1" dirty="0">
              <a:effectLst/>
              <a:latin typeface="Public Sans" pitchFamily="2" charset="0"/>
            </a:endParaRPr>
          </a:p>
          <a:p>
            <a:r>
              <a:rPr lang="en-AU" sz="1200" b="1" dirty="0">
                <a:effectLst/>
                <a:latin typeface="Public Sans"/>
              </a:rPr>
              <a:t>Time: </a:t>
            </a:r>
            <a:r>
              <a:rPr lang="en-AU" sz="1200" b="0" dirty="0">
                <a:effectLst/>
                <a:latin typeface="Public Sans"/>
              </a:rPr>
              <a:t>1 min</a:t>
            </a:r>
            <a:endParaRPr lang="en-AU" sz="1200" dirty="0">
              <a:effectLst/>
              <a:latin typeface="Public Sans"/>
            </a:endParaRPr>
          </a:p>
          <a:p>
            <a:endParaRPr lang="en-AU" sz="1200" dirty="0">
              <a:effectLst/>
              <a:latin typeface="Public Sans" pitchFamily="2" charset="0"/>
            </a:endParaRPr>
          </a:p>
          <a:p>
            <a:r>
              <a:rPr lang="en-AU" sz="1200" b="1" dirty="0">
                <a:effectLst/>
                <a:latin typeface="Public Sans"/>
              </a:rPr>
              <a:t>Presenter notes:</a:t>
            </a:r>
            <a:r>
              <a:rPr lang="en-AU" sz="1200" b="1" dirty="0">
                <a:latin typeface="Public Sans"/>
              </a:rPr>
              <a:t> </a:t>
            </a:r>
          </a:p>
          <a:p>
            <a:endParaRPr lang="en-AU" sz="1200" b="0" i="0" kern="1200" dirty="0">
              <a:solidFill>
                <a:schemeClr val="tx1"/>
              </a:solidFill>
              <a:effectLst/>
              <a:latin typeface="Public Sans" pitchFamily="2" charset="0"/>
              <a:ea typeface="+mn-ea"/>
              <a:cs typeface="+mn-cs"/>
            </a:endParaRPr>
          </a:p>
          <a:p>
            <a:pPr>
              <a:defRPr/>
            </a:pPr>
            <a:r>
              <a:rPr lang="en-AU" sz="1200" b="0" i="0" kern="1200" dirty="0">
                <a:solidFill>
                  <a:schemeClr val="tx1"/>
                </a:solidFill>
                <a:effectLst/>
                <a:latin typeface="Public Sans"/>
              </a:rPr>
              <a:t>The Primary Curriculum team have worked in partnership with NESA to develop the CHPS sample scope and sequences. This reflects </a:t>
            </a:r>
            <a:r>
              <a:rPr lang="en-AU" dirty="0">
                <a:latin typeface="Public Sans"/>
              </a:rPr>
              <a:t>the </a:t>
            </a:r>
            <a:r>
              <a:rPr lang="en-AU" sz="1200" b="0" i="0" kern="1200" dirty="0">
                <a:solidFill>
                  <a:schemeClr val="tx1"/>
                </a:solidFill>
                <a:effectLst/>
                <a:latin typeface="Public Sans"/>
              </a:rPr>
              <a:t>commitment to the NSW Primary Principals' Association</a:t>
            </a:r>
            <a:r>
              <a:rPr lang="en-AU" dirty="0">
                <a:latin typeface="Public Sans"/>
              </a:rPr>
              <a:t> for the department and NESA to work together to ensure consistency for schools</a:t>
            </a:r>
            <a:r>
              <a:rPr lang="en-AU" sz="1200" b="0" i="0" kern="1200" dirty="0">
                <a:solidFill>
                  <a:schemeClr val="tx1"/>
                </a:solidFill>
                <a:effectLst/>
                <a:latin typeface="Public Sans"/>
              </a:rPr>
              <a:t>. The department sample scope and sequences are aligned with the NESA sample whole-school curriculum plan, reflecting the principles of a knowledge-rich curriculum. </a:t>
            </a:r>
            <a:r>
              <a:rPr lang="en-AU" sz="1200" b="0" dirty="0">
                <a:latin typeface="Public Sans"/>
              </a:rPr>
              <a:t>A knowledge-rich syllabus prioritises the explicit teaching of essential content that is selective, coherent, carefully sequenced, specific and clear.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Public Sans" pitchFamily="2" charset="0"/>
              <a:ea typeface="+mn-ea"/>
              <a:cs typeface="+mn-cs"/>
            </a:endParaRPr>
          </a:p>
          <a:p>
            <a:r>
              <a:rPr lang="en-AU" sz="1200" b="0" dirty="0">
                <a:latin typeface="Public Sans"/>
              </a:rPr>
              <a:t>A well-designed whole school plan helps students build mental frameworks or schemas for deeper understanding and retention. Schema-building refers to how students organise and store information in long-term memory by connecting new knowledge to prior knowledge. </a:t>
            </a:r>
          </a:p>
          <a:p>
            <a:endParaRPr lang="en-AU" sz="1200" b="0" dirty="0">
              <a:latin typeface="Public Sans" pitchFamily="2" charset="0"/>
            </a:endParaRPr>
          </a:p>
          <a:p>
            <a:r>
              <a:rPr lang="en-AU" sz="1200" b="0" dirty="0">
                <a:latin typeface="Public Sans"/>
              </a:rPr>
              <a:t>The AERO paper from 2024 ‘A knowledge-rich approach to curriculum design’, informed the development of the scope and sequences. The quote to the right of the slide comes from this paper. I will give you a moment to read the quote.</a:t>
            </a:r>
          </a:p>
          <a:p>
            <a:endParaRPr lang="en-AU" sz="1200" b="0" dirty="0">
              <a:latin typeface="Public Sans"/>
            </a:endParaRPr>
          </a:p>
          <a:p>
            <a:r>
              <a:rPr lang="en-AU" sz="1200" b="0" i="1" dirty="0">
                <a:latin typeface="Public Sans"/>
              </a:rPr>
              <a:t>Pause 15 sec for participants to read quote</a:t>
            </a:r>
          </a:p>
          <a:p>
            <a:pPr>
              <a:buFont typeface="Arial" panose="020B0604020202020204" pitchFamily="34" charset="0"/>
            </a:pPr>
            <a:endParaRPr lang="en-AU" sz="1200" dirty="0">
              <a:latin typeface="Public Sans" pitchFamily="2" charset="0"/>
              <a:ea typeface="Times New Roman" panose="02020603050405020304" pitchFamily="18" charset="0"/>
              <a:cs typeface="Arial"/>
            </a:endParaRPr>
          </a:p>
          <a:p>
            <a:pPr>
              <a:buFont typeface="Arial" panose="020B0604020202020204" pitchFamily="34" charset="0"/>
            </a:pPr>
            <a:r>
              <a:rPr lang="en-AU" sz="1200" dirty="0">
                <a:latin typeface="Public Sans"/>
                <a:ea typeface="Times New Roman" panose="02020603050405020304" pitchFamily="18" charset="0"/>
                <a:cs typeface="Arial"/>
              </a:rPr>
              <a:t>[NEXT SLIDE]</a:t>
            </a:r>
          </a:p>
          <a:p>
            <a:pPr>
              <a:buFont typeface="Arial" panose="020B0604020202020204" pitchFamily="34" charset="0"/>
            </a:pPr>
            <a:endParaRPr lang="en-AU" sz="1200" dirty="0">
              <a:latin typeface="Public Sans"/>
              <a:ea typeface="Times New Roman" panose="02020603050405020304" pitchFamily="18" charset="0"/>
              <a:cs typeface="Arial"/>
            </a:endParaRPr>
          </a:p>
        </p:txBody>
      </p:sp>
      <p:sp>
        <p:nvSpPr>
          <p:cNvPr id="4" name="Slide Number Placeholder 3">
            <a:extLst>
              <a:ext uri="{FF2B5EF4-FFF2-40B4-BE49-F238E27FC236}">
                <a16:creationId xmlns:a16="http://schemas.microsoft.com/office/drawing/2014/main" id="{427B79BC-2B9C-044C-E3D2-FC9965F834A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07392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E7CAE-20BF-BC8E-3C79-BCA5C8157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95A485-C9A2-6EA2-A325-97522520221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D15365D0-0E22-C29F-B277-BA5E0F57B373}"/>
              </a:ext>
            </a:extLst>
          </p:cNvPr>
          <p:cNvSpPr>
            <a:spLocks noGrp="1"/>
          </p:cNvSpPr>
          <p:nvPr>
            <p:ph type="body" idx="1"/>
          </p:nvPr>
        </p:nvSpPr>
        <p:spPr/>
        <p:txBody>
          <a:bodyPr/>
          <a:lstStyle/>
          <a:p>
            <a:r>
              <a:rPr lang="en-AU" sz="1200" b="1">
                <a:latin typeface="Public Sans"/>
              </a:rPr>
              <a:t>12. Purpose</a:t>
            </a:r>
            <a:r>
              <a:rPr lang="en-AU" sz="1200">
                <a:effectLst/>
                <a:latin typeface="Public Sans"/>
              </a:rPr>
              <a:t>: </a:t>
            </a:r>
            <a:r>
              <a:rPr lang="en-AU" sz="1200" kern="1200">
                <a:solidFill>
                  <a:schemeClr val="tx1"/>
                </a:solidFill>
                <a:effectLst/>
                <a:latin typeface="Public Sans"/>
              </a:rPr>
              <a:t>to identify the importance of a whole school curriculum approach. </a:t>
            </a:r>
          </a:p>
          <a:p>
            <a:endParaRPr lang="en-AU" sz="1200" b="1">
              <a:effectLst/>
              <a:latin typeface="Public Sans"/>
            </a:endParaRPr>
          </a:p>
          <a:p>
            <a:r>
              <a:rPr lang="en-AU" sz="1200" b="1">
                <a:effectLst/>
                <a:latin typeface="Public Sans"/>
              </a:rPr>
              <a:t>Time: </a:t>
            </a:r>
            <a:r>
              <a:rPr lang="en-AU" sz="1200" b="0">
                <a:effectLst/>
                <a:latin typeface="Public Sans"/>
              </a:rPr>
              <a:t>1 min</a:t>
            </a:r>
            <a:endParaRPr lang="en-AU" sz="1200">
              <a:effectLst/>
              <a:latin typeface="Public Sans"/>
            </a:endParaRPr>
          </a:p>
          <a:p>
            <a:endParaRPr lang="en-AU" sz="1200">
              <a:effectLst/>
              <a:latin typeface="Public Sans" pitchFamily="2" charset="0"/>
            </a:endParaRPr>
          </a:p>
          <a:p>
            <a:r>
              <a:rPr lang="en-AU" sz="1200" b="1">
                <a:effectLst/>
                <a:latin typeface="Public Sans"/>
              </a:rPr>
              <a:t>Presenter notes:</a:t>
            </a:r>
            <a:r>
              <a:rPr lang="en-AU" sz="1200" b="1">
                <a:latin typeface="Public Sans"/>
              </a:rPr>
              <a:t> </a:t>
            </a: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As we look at why connecting key learning areas when creating scope and sequences is so critical, there are several key benefits to keep in mind: </a:t>
            </a:r>
          </a:p>
          <a:p>
            <a:endParaRPr lang="en-AU" sz="1600" kern="1200">
              <a:solidFill>
                <a:schemeClr val="tx1"/>
              </a:solidFill>
              <a:effectLst/>
              <a:latin typeface="Public Sans" pitchFamily="2" charset="0"/>
              <a:ea typeface="+mn-ea"/>
              <a:cs typeface="+mn-cs"/>
            </a:endParaRPr>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supporting students to build mental frameworks, or schemas, enables them to develop a deeper understanding of concepts. When students make connections across subjects, they retain information more effectively because it's anchored to broader, more meaningful ideas.</a:t>
            </a:r>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secondly, this approach reduces content gaps and duplication. By aligning and connecting curriculum areas, we ensure that students aren't missing essential content — and we're also not repeating the same content unnecessarily across different key learning areas</a:t>
            </a:r>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thirdly, it helps optimise teacher collaboration and planning time. When teams work together to integrate their teaching, planning becomes more efficient and purposeful. Teachers can share teaching strategies, align objectives, and create more cohesive learning experiences.</a:t>
            </a:r>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Finally, it reduces cognitive load for students. When students can connect new learning to what they already know from other areas, they're better able to process and apply that knowledge.</a:t>
            </a:r>
            <a:endParaRPr lang="en-AU" sz="1200" b="0" kern="1200">
              <a:solidFill>
                <a:schemeClr val="tx1"/>
              </a:solidFill>
              <a:effectLst/>
              <a:latin typeface="Public Sans"/>
              <a:ea typeface="+mn-ea"/>
              <a:cs typeface="+mn-cs"/>
            </a:endParaRPr>
          </a:p>
          <a:p>
            <a:r>
              <a:rPr lang="en-AU" sz="1200">
                <a:hlinkClick r:id="rId3"/>
              </a:rPr>
              <a:t> How to implement a whole-school curriculum approach: A guide for principals</a:t>
            </a:r>
            <a:endParaRPr lang="en-AU" sz="1200" b="0">
              <a:latin typeface="Public Sans"/>
            </a:endParaRPr>
          </a:p>
          <a:p>
            <a:pPr>
              <a:buFont typeface="Arial" panose="020B0604020202020204" pitchFamily="34" charset="0"/>
            </a:pPr>
            <a:endParaRPr lang="en-AU" sz="1200">
              <a:latin typeface="Public Sans" pitchFamily="2" charset="0"/>
              <a:ea typeface="Times New Roman" panose="02020603050405020304" pitchFamily="18" charset="0"/>
              <a:cs typeface="Arial"/>
            </a:endParaRPr>
          </a:p>
          <a:p>
            <a:pPr>
              <a:buFont typeface="Arial" panose="020B0604020202020204" pitchFamily="34" charset="0"/>
            </a:pPr>
            <a:r>
              <a:rPr lang="en-AU" sz="1200">
                <a:latin typeface="Public Sans"/>
                <a:ea typeface="Times New Roman" panose="02020603050405020304" pitchFamily="18" charset="0"/>
                <a:cs typeface="Arial"/>
              </a:rPr>
              <a:t>[NEXT SLIDE]</a:t>
            </a:r>
          </a:p>
        </p:txBody>
      </p:sp>
      <p:sp>
        <p:nvSpPr>
          <p:cNvPr id="4" name="Slide Number Placeholder 3">
            <a:extLst>
              <a:ext uri="{FF2B5EF4-FFF2-40B4-BE49-F238E27FC236}">
                <a16:creationId xmlns:a16="http://schemas.microsoft.com/office/drawing/2014/main" id="{F595ACF6-7C76-F1D4-0460-B24C423F311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6534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3174-AAFC-BCC0-6C95-81D87F321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FEC02-3F5D-85E8-5DA3-1D5440ECE18D}"/>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CF8C5973-1E5F-FF8B-EE91-6BA095202735}"/>
              </a:ext>
            </a:extLst>
          </p:cNvPr>
          <p:cNvSpPr>
            <a:spLocks noGrp="1"/>
          </p:cNvSpPr>
          <p:nvPr>
            <p:ph type="body" idx="1"/>
          </p:nvPr>
        </p:nvSpPr>
        <p:spPr/>
        <p:txBody>
          <a:bodyPr/>
          <a:lstStyle/>
          <a:p>
            <a:r>
              <a:rPr lang="en-AU" sz="1200" b="1" dirty="0">
                <a:latin typeface="Public Sans"/>
              </a:rPr>
              <a:t>13. Purpose</a:t>
            </a:r>
            <a:r>
              <a:rPr lang="en-AU" sz="1200" dirty="0">
                <a:latin typeface="Public Sans"/>
              </a:rPr>
              <a:t>: to revisit the importance of a knowledge-rich curriculum when creating scope and sequences.</a:t>
            </a:r>
            <a:endParaRPr lang="en-US" sz="1200" dirty="0">
              <a:latin typeface="Public Sans"/>
            </a:endParaRPr>
          </a:p>
          <a:p>
            <a:endParaRPr lang="en-AU" sz="1200" dirty="0"/>
          </a:p>
          <a:p>
            <a:r>
              <a:rPr lang="en-AU" sz="1200" b="1" dirty="0">
                <a:latin typeface="Public Sans"/>
              </a:rPr>
              <a:t>Time</a:t>
            </a:r>
            <a:r>
              <a:rPr lang="en-AU" sz="1200" dirty="0">
                <a:latin typeface="Public Sans"/>
              </a:rPr>
              <a:t>: 1 min 30 sec</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chemeClr val="tx1"/>
              </a:solidFill>
              <a:effectLst/>
              <a:uLnTx/>
              <a:uFillTx/>
              <a:latin typeface="Public Sans"/>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rPr>
              <a:t>Presenter notes:</a:t>
            </a: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endParaRPr lang="en-AU" sz="1200" dirty="0">
              <a:latin typeface="Public Sans"/>
            </a:endParaRPr>
          </a:p>
          <a:p>
            <a:r>
              <a:rPr lang="en-AU" sz="1200" dirty="0"/>
              <a:t>What makes a scope and sequence effective? According to the Australian Education Research Organisation, a knowledge-rich curriculum isn’t just about covering content—it's about </a:t>
            </a:r>
            <a:r>
              <a:rPr lang="en-AU" sz="1200" i="1" dirty="0"/>
              <a:t>how</a:t>
            </a:r>
            <a:r>
              <a:rPr lang="en-AU" sz="1200" dirty="0"/>
              <a:t> that content is selected, structured, and taught.</a:t>
            </a:r>
          </a:p>
          <a:p>
            <a:endParaRPr lang="en-US" sz="1200" dirty="0"/>
          </a:p>
          <a:p>
            <a:r>
              <a:rPr lang="en-AU" sz="1200" dirty="0">
                <a:latin typeface="Public Sans"/>
              </a:rPr>
              <a:t>A knowledge-rich curriculum is designed in line with the cognitive science evidence for how students learn best. AERO’s review identified the 4 key features of a knowledge-rich curriculum that enable students to progressively build and master essential subject-specific knowledge and skills: </a:t>
            </a:r>
          </a:p>
          <a:p>
            <a:endParaRPr lang="en-AU" sz="1200" dirty="0">
              <a:latin typeface="Public Sans"/>
            </a:endParaRPr>
          </a:p>
          <a:p>
            <a:r>
              <a:rPr lang="en-AU" sz="1200" b="1" dirty="0">
                <a:latin typeface="Public Sans"/>
              </a:rPr>
              <a:t>1. Selective </a:t>
            </a:r>
            <a:r>
              <a:rPr lang="en-AU" sz="1200" dirty="0">
                <a:latin typeface="Public Sans"/>
              </a:rPr>
              <a:t>– Content is chosen purposefully for each subject, in alignment with a vision of education. </a:t>
            </a:r>
          </a:p>
          <a:p>
            <a:r>
              <a:rPr lang="en-AU" sz="1200" b="1" dirty="0">
                <a:latin typeface="Public Sans"/>
              </a:rPr>
              <a:t>2. Coherent</a:t>
            </a:r>
            <a:r>
              <a:rPr lang="en-AU" sz="1200" dirty="0">
                <a:latin typeface="Public Sans"/>
              </a:rPr>
              <a:t> – The curriculum ensures content is interconnected across topics, subjects and stages. A structured, coherent curriculum design can reduce cognitive overload and minimise both gaps and duplication in content. Curriculum design that reflects the links within and across subjects can also support teachers and students to understand how the curriculum builds cumulative learning and knowledge (Niemelä, 2021)</a:t>
            </a:r>
          </a:p>
          <a:p>
            <a:r>
              <a:rPr lang="en-AU" sz="1200" b="1" dirty="0">
                <a:latin typeface="Public Sans"/>
              </a:rPr>
              <a:t>3. Carefully sequenced </a:t>
            </a:r>
            <a:r>
              <a:rPr lang="en-AU" sz="1200" dirty="0">
                <a:latin typeface="Public Sans"/>
              </a:rPr>
              <a:t>– The curriculum is designed to develop deep and broad knowledge over time by building on prior content and gradually increasing complexity. The curriculum should establish a strong foundation in the early years (Ashbee, 2021) and build complexity over time through sequencing and pacing content, in line with the evidence for how students learn.</a:t>
            </a:r>
          </a:p>
          <a:p>
            <a:r>
              <a:rPr lang="en-AU" sz="1200" b="1" dirty="0">
                <a:latin typeface="Public Sans"/>
              </a:rPr>
              <a:t>4. Specific and clear -</a:t>
            </a:r>
            <a:r>
              <a:rPr lang="en-AU" sz="1200" dirty="0">
                <a:latin typeface="Public Sans"/>
              </a:rPr>
              <a:t> The curriculum explicitly outlines what students are expected to know, understand and be able to do for subjects and topics across all stages.</a:t>
            </a:r>
          </a:p>
          <a:p>
            <a:endParaRPr lang="en-AU" sz="1200" dirty="0">
              <a:latin typeface="Public Sans"/>
            </a:endParaRPr>
          </a:p>
          <a:p>
            <a:r>
              <a:rPr lang="en-AU" sz="1200" dirty="0">
                <a:latin typeface="Public Sans"/>
              </a:rPr>
              <a:t>[NEXT SLIDE]</a:t>
            </a:r>
          </a:p>
        </p:txBody>
      </p:sp>
      <p:sp>
        <p:nvSpPr>
          <p:cNvPr id="4" name="Slide Number Placeholder 3">
            <a:extLst>
              <a:ext uri="{FF2B5EF4-FFF2-40B4-BE49-F238E27FC236}">
                <a16:creationId xmlns:a16="http://schemas.microsoft.com/office/drawing/2014/main" id="{C35746CF-FA4B-A4C6-0CE4-3A9520771C39}"/>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895107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48B4D-13CA-FD12-4494-759298BE7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BDF04-7618-7478-874E-60E3FCE3CB21}"/>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E3E770D9-B64C-1FEE-C66D-F599065C4D13}"/>
              </a:ext>
            </a:extLst>
          </p:cNvPr>
          <p:cNvSpPr>
            <a:spLocks noGrp="1"/>
          </p:cNvSpPr>
          <p:nvPr>
            <p:ph type="body" idx="1"/>
          </p:nvPr>
        </p:nvSpPr>
        <p:spPr/>
        <p:txBody>
          <a:bodyPr/>
          <a:lstStyle/>
          <a:p>
            <a:r>
              <a:rPr lang="en-AU" sz="1200" b="1">
                <a:latin typeface="Public Sans"/>
              </a:rPr>
              <a:t>14. Purpose</a:t>
            </a:r>
            <a:r>
              <a:rPr lang="en-AU" sz="1200">
                <a:latin typeface="Public Sans"/>
              </a:rPr>
              <a:t>: to explore a sample scope and sequence.</a:t>
            </a:r>
          </a:p>
          <a:p>
            <a:endParaRPr lang="en-AU" sz="1200" b="1">
              <a:latin typeface="Public Sans"/>
            </a:endParaRPr>
          </a:p>
          <a:p>
            <a:r>
              <a:rPr lang="en-AU" sz="1200" b="1">
                <a:latin typeface="Public Sans"/>
              </a:rPr>
              <a:t>Time</a:t>
            </a:r>
            <a:r>
              <a:rPr lang="en-AU" sz="1200">
                <a:latin typeface="Public Sans"/>
              </a:rPr>
              <a:t>: 2 min 30 sec (30 secs notes, 2 mins to open S&amp;S)</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latin typeface="Public Sans"/>
              </a:rPr>
              <a:t>Presenter notes:</a:t>
            </a:r>
            <a:endParaRPr lang="en-AU" sz="1200" b="1">
              <a:solidFill>
                <a:schemeClr val="tx1"/>
              </a:solidFill>
              <a:latin typeface="Public Sans"/>
              <a:ea typeface="Calibri"/>
              <a:cs typeface="Calibri"/>
            </a:endParaRPr>
          </a:p>
          <a:p>
            <a:endParaRPr lang="en-AU" sz="1200"/>
          </a:p>
          <a:p>
            <a:r>
              <a:rPr lang="en-AU" sz="1200"/>
              <a:t>We will now briefly review the steps of where to access the CHPS sample scope and sequences, using all four key learning areas as an example. </a:t>
            </a:r>
          </a:p>
          <a:p>
            <a:endParaRPr lang="en-AU" sz="1200"/>
          </a:p>
          <a:p>
            <a:r>
              <a:rPr lang="en-AU" sz="1200"/>
              <a:t>1. Open the Navigate to the ‘Teaching and Learning’ tab</a:t>
            </a:r>
          </a:p>
          <a:p>
            <a:r>
              <a:rPr lang="en-AU" sz="1200"/>
              <a:t>2. Select ‘Curriculum’</a:t>
            </a:r>
          </a:p>
          <a:p>
            <a:r>
              <a:rPr lang="en-AU" sz="1200"/>
              <a:t>3. Scroll down to ‘Key Learning Areas’</a:t>
            </a:r>
          </a:p>
          <a:p>
            <a:r>
              <a:rPr lang="en-AU" sz="1200"/>
              <a:t>4. Choose the key learning area you would like to explore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Public Sans" pitchFamily="2" charset="0"/>
                <a:ea typeface="+mn-ea"/>
                <a:cs typeface="+mn-cs"/>
              </a:rPr>
              <a:t>[CLICK] </a:t>
            </a:r>
            <a:r>
              <a:rPr lang="en-AU" sz="1200"/>
              <a:t>The breadcrumbs at the top of the image on the slide are the steps to locate</a:t>
            </a:r>
            <a:r>
              <a:rPr lang="en-AU" sz="1200" dirty="0"/>
              <a:t> </a:t>
            </a:r>
            <a:r>
              <a:rPr lang="en-AU" sz="1200" b="0" i="0" u="none" strike="noStrike" kern="1200" dirty="0">
                <a:solidFill>
                  <a:schemeClr val="tx1"/>
                </a:solidFill>
                <a:effectLst/>
                <a:latin typeface="Public Sans" pitchFamily="2" charset="0"/>
                <a:ea typeface="+mn-ea"/>
                <a:cs typeface="+mn-cs"/>
              </a:rPr>
              <a:t>[CLICK] </a:t>
            </a:r>
            <a:r>
              <a:rPr lang="en-AU" sz="1200"/>
              <a:t>the sample scope and sequences.</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endParaRPr lang="en-AU"/>
          </a:p>
          <a:p>
            <a:endParaRPr lang="en-AU"/>
          </a:p>
        </p:txBody>
      </p:sp>
      <p:sp>
        <p:nvSpPr>
          <p:cNvPr id="4" name="Slide Number Placeholder 3">
            <a:extLst>
              <a:ext uri="{FF2B5EF4-FFF2-40B4-BE49-F238E27FC236}">
                <a16:creationId xmlns:a16="http://schemas.microsoft.com/office/drawing/2014/main" id="{4AE36CA0-8703-3A77-9AAF-6DF0C526518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77905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E6C13-AE42-D3C1-FD0B-27EB8DFD2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F4F6-F1C6-0895-5F04-C6B86B2C39C4}"/>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6E96F403-B856-38E9-E4FF-21B4D32860EC}"/>
              </a:ext>
            </a:extLst>
          </p:cNvPr>
          <p:cNvSpPr>
            <a:spLocks noGrp="1"/>
          </p:cNvSpPr>
          <p:nvPr>
            <p:ph type="body" idx="1"/>
          </p:nvPr>
        </p:nvSpPr>
        <p:spPr/>
        <p:txBody>
          <a:bodyPr/>
          <a:lstStyle/>
          <a:p>
            <a:r>
              <a:rPr lang="en-AU" sz="1200" b="1" dirty="0">
                <a:latin typeface="Public Sans"/>
              </a:rPr>
              <a:t>15. Purpose</a:t>
            </a:r>
            <a:r>
              <a:rPr lang="en-AU" sz="1200" dirty="0">
                <a:latin typeface="Public Sans"/>
              </a:rPr>
              <a:t>: to explore a sample scope and sequence.</a:t>
            </a:r>
          </a:p>
          <a:p>
            <a:endParaRPr lang="en-AU" sz="1200" b="1" dirty="0">
              <a:latin typeface="Public Sans"/>
            </a:endParaRPr>
          </a:p>
          <a:p>
            <a:r>
              <a:rPr lang="en-AU" sz="1200" b="1" dirty="0">
                <a:latin typeface="Public Sans"/>
              </a:rPr>
              <a:t>Time</a:t>
            </a:r>
            <a:r>
              <a:rPr lang="en-AU" sz="1200" dirty="0">
                <a:latin typeface="Public Sans"/>
              </a:rPr>
              <a:t>: 2 min 30 sec (30 secs notes, 2 mins to open S&amp;S)</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endParaRPr lang="en-AU" sz="1200" b="1" dirty="0">
              <a:solidFill>
                <a:schemeClr val="tx1"/>
              </a:solidFill>
              <a:latin typeface="Public Sans"/>
              <a:ea typeface="Calibri"/>
              <a:cs typeface="Calibri"/>
            </a:endParaRPr>
          </a:p>
          <a:p>
            <a:endParaRPr lang="en-AU" sz="1200" dirty="0"/>
          </a:p>
          <a:p>
            <a:r>
              <a:rPr lang="en-AU" sz="1200" dirty="0"/>
              <a:t>Then click on sample scope and sequence to download the excel document.</a:t>
            </a:r>
          </a:p>
          <a:p>
            <a:endParaRPr lang="en-AU" sz="1200" dirty="0"/>
          </a:p>
          <a:p>
            <a:r>
              <a:rPr lang="en-AU" sz="1200" dirty="0"/>
              <a:t>Please take time now to access a sample scope and sequence of your choice. Follow along over the next few slides as we explore the organisation and structure of the sample scope and sequences.</a:t>
            </a:r>
          </a:p>
          <a:p>
            <a:endParaRPr lang="en-AU" sz="1200" dirty="0"/>
          </a:p>
          <a:p>
            <a:r>
              <a:rPr lang="en-AU" sz="1200" b="1" i="1" dirty="0"/>
              <a:t>PAUSE 2 mins to allow participants to open a scope and sequence of their choice. You may need to go back to first image to show the breadcrumbs.</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US" sz="1200" dirty="0">
              <a:latin typeface="Public Sans"/>
            </a:endParaRPr>
          </a:p>
          <a:p>
            <a:endParaRPr lang="en-AU" dirty="0"/>
          </a:p>
          <a:p>
            <a:endParaRPr lang="en-AU" dirty="0"/>
          </a:p>
        </p:txBody>
      </p:sp>
      <p:sp>
        <p:nvSpPr>
          <p:cNvPr id="4" name="Slide Number Placeholder 3">
            <a:extLst>
              <a:ext uri="{FF2B5EF4-FFF2-40B4-BE49-F238E27FC236}">
                <a16:creationId xmlns:a16="http://schemas.microsoft.com/office/drawing/2014/main" id="{7DEC5DB7-74DA-48A0-F511-F7C80862CA8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3621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4E382-3C56-93FB-B8C9-7117B30F3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06C08-3328-2BF4-09AD-EADF7C22E714}"/>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74BD91DB-0C1F-0F5F-B3A7-0341A93918A0}"/>
              </a:ext>
            </a:extLst>
          </p:cNvPr>
          <p:cNvSpPr>
            <a:spLocks noGrp="1"/>
          </p:cNvSpPr>
          <p:nvPr>
            <p:ph type="body" idx="1"/>
          </p:nvPr>
        </p:nvSpPr>
        <p:spPr/>
        <p:txBody>
          <a:bodyPr/>
          <a:lstStyle/>
          <a:p>
            <a:r>
              <a:rPr lang="en-AU" sz="1200" b="1" dirty="0">
                <a:latin typeface="Public Sans"/>
              </a:rPr>
              <a:t>16. Purpose</a:t>
            </a:r>
            <a:r>
              <a:rPr lang="en-AU" sz="1200" dirty="0">
                <a:latin typeface="Public Sans"/>
              </a:rPr>
              <a:t>: to unpack the introduction tab using HSIE sample scope and sequence as an example and allow time for participant exploration.</a:t>
            </a: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3 min</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endParaRPr lang="en-AU" sz="1200" b="1"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strike="sngStrike"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dirty="0">
                <a:latin typeface="Public Sans"/>
              </a:rPr>
              <a:t>All CHPS sample scope and sequences have an introduction tab that has</a:t>
            </a:r>
            <a:r>
              <a:rPr lang="en-AU" sz="1200" dirty="0">
                <a:latin typeface="Public Sans"/>
              </a:rPr>
              <a:t> </a:t>
            </a:r>
            <a:r>
              <a:rPr lang="en-AU" sz="1200" strike="noStrike" dirty="0">
                <a:latin typeface="Public Sans"/>
              </a:rPr>
              <a:t>hyperlinks to the relevant syllabus and to each term for every stage, allowing for ease of navigation.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strike="noStrike"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dirty="0">
                <a:latin typeface="Public Sans"/>
              </a:rPr>
              <a:t>On the slide you will see an example of the HSIE sample scope and sequence and </a:t>
            </a:r>
            <a:r>
              <a:rPr lang="en-AU" sz="1200" b="0" i="0" u="none" strike="noStrike" kern="1200" dirty="0">
                <a:solidFill>
                  <a:schemeClr val="tx1"/>
                </a:solidFill>
                <a:effectLst/>
                <a:latin typeface="Public Sans" pitchFamily="2" charset="0"/>
                <a:ea typeface="+mn-ea"/>
                <a:cs typeface="+mn-cs"/>
              </a:rPr>
              <a:t>[CLICK] </a:t>
            </a:r>
            <a:r>
              <a:rPr lang="en-AU" sz="1200" strike="noStrike" dirty="0">
                <a:latin typeface="Public Sans"/>
              </a:rPr>
              <a:t>the link to the </a:t>
            </a:r>
            <a:r>
              <a:rPr lang="en-AU" sz="1200" strike="noStrike" dirty="0">
                <a:highlight>
                  <a:srgbClr val="FFFF00"/>
                </a:highlight>
                <a:latin typeface="Public Sans"/>
              </a:rPr>
              <a:t>HSIE K-6 Syllabus. </a:t>
            </a:r>
            <a:endParaRPr lang="en-AU" sz="1200" i="1" strike="noStrike" dirty="0">
              <a:highlight>
                <a:srgbClr val="FFFF00"/>
              </a:highlight>
              <a:latin typeface="Public Sans"/>
            </a:endParaRPr>
          </a:p>
          <a:p>
            <a:endParaRPr lang="en-AU" sz="1200" b="1" dirty="0">
              <a:solidFill>
                <a:schemeClr val="tx1"/>
              </a:solidFill>
              <a:latin typeface="Public Sans" pitchFamily="2" charset="0"/>
            </a:endParaRPr>
          </a:p>
          <a:p>
            <a:pPr>
              <a:defRPr/>
            </a:pPr>
            <a:r>
              <a:rPr lang="en-AU" sz="1200" b="0" i="0" u="none" strike="noStrike" kern="1200" dirty="0">
                <a:solidFill>
                  <a:schemeClr val="tx1"/>
                </a:solidFill>
                <a:effectLst/>
                <a:latin typeface="Public Sans" pitchFamily="2" charset="0"/>
                <a:ea typeface="+mn-ea"/>
                <a:cs typeface="+mn-cs"/>
              </a:rPr>
              <a:t>[CLICK] </a:t>
            </a:r>
            <a:r>
              <a:rPr lang="en-AU" sz="1200" strike="noStrike" dirty="0">
                <a:latin typeface="Public Sans"/>
              </a:rPr>
              <a:t>Here we can see the 8-term approach for stages 1, 2 and 3 to represent the two years of learning. This term-by-term organisation supports the explicit teaching and assessment of concepts and skills. </a:t>
            </a:r>
          </a:p>
          <a:p>
            <a:pPr>
              <a:defRPr/>
            </a:pPr>
            <a:endParaRPr lang="en-AU" sz="1200" strike="noStrike" dirty="0">
              <a:latin typeface="Public Sans"/>
            </a:endParaRPr>
          </a:p>
          <a:p>
            <a:pPr>
              <a:defRPr/>
            </a:pPr>
            <a:r>
              <a:rPr lang="en-AU" sz="1600" b="1" strike="noStrike" dirty="0">
                <a:highlight>
                  <a:srgbClr val="FFFF00"/>
                </a:highlight>
                <a:latin typeface="Public Sans"/>
              </a:rPr>
              <a:t>Please take 2 mins to explore this tab in your chosen sample scope and sequence.</a:t>
            </a:r>
          </a:p>
          <a:p>
            <a:pPr>
              <a:defRPr/>
            </a:pPr>
            <a:endParaRPr lang="en-AU" sz="1200" strike="noStrike"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1" strike="noStrike" dirty="0">
                <a:highlight>
                  <a:srgbClr val="FFFF00"/>
                </a:highlight>
                <a:latin typeface="Public Sans"/>
              </a:rPr>
              <a:t>PAUSE for 2 mins for exploration</a:t>
            </a:r>
            <a:endParaRPr lang="en-AU" sz="1200" strike="noStrike" dirty="0">
              <a:latin typeface="Public Sans"/>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US" sz="1200" dirty="0">
              <a:latin typeface="Public Sans"/>
            </a:endParaRPr>
          </a:p>
          <a:p>
            <a:endParaRPr lang="en-AU" dirty="0"/>
          </a:p>
        </p:txBody>
      </p:sp>
      <p:sp>
        <p:nvSpPr>
          <p:cNvPr id="4" name="Slide Number Placeholder 3">
            <a:extLst>
              <a:ext uri="{FF2B5EF4-FFF2-40B4-BE49-F238E27FC236}">
                <a16:creationId xmlns:a16="http://schemas.microsoft.com/office/drawing/2014/main" id="{02116B61-89E5-020A-168E-5ADEFDC7BF24}"/>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818443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E86CA-F9A0-5A59-2B32-591EB507E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C6009-57B3-23AA-1A42-70FEC7E12267}"/>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523BBAB-668D-BA86-DD20-DCFF35F33BCD}"/>
              </a:ext>
            </a:extLst>
          </p:cNvPr>
          <p:cNvSpPr>
            <a:spLocks noGrp="1"/>
          </p:cNvSpPr>
          <p:nvPr>
            <p:ph type="body" idx="1"/>
          </p:nvPr>
        </p:nvSpPr>
        <p:spPr/>
        <p:txBody>
          <a:bodyPr/>
          <a:lstStyle/>
          <a:p>
            <a:r>
              <a:rPr lang="en-AU" sz="1200" b="1">
                <a:latin typeface="Public Sans"/>
              </a:rPr>
              <a:t>17. Purpose</a:t>
            </a:r>
            <a:r>
              <a:rPr lang="en-AU" sz="1200">
                <a:latin typeface="Public Sans"/>
              </a:rPr>
              <a:t>: to model the organisation and structure of the CHPS sample scope and sequences 8 term approach and allow time for participant exploration.</a:t>
            </a:r>
          </a:p>
          <a:p>
            <a:endParaRPr lang="en-AU" sz="1200" b="1">
              <a:latin typeface="Public Sans"/>
            </a:endParaRPr>
          </a:p>
          <a:p>
            <a:r>
              <a:rPr lang="en-AU" sz="1200" b="1">
                <a:latin typeface="Public Sans"/>
              </a:rPr>
              <a:t>Time</a:t>
            </a:r>
            <a:r>
              <a:rPr lang="en-AU" sz="1200">
                <a:latin typeface="Public Sans"/>
              </a:rPr>
              <a:t>: 10 sec</a:t>
            </a:r>
            <a:endParaRPr lang="en-US" sz="1200"/>
          </a:p>
          <a:p>
            <a:endParaRPr lang="en-AU" sz="1200"/>
          </a:p>
          <a:p>
            <a:r>
              <a:rPr lang="en-AU" sz="1200" b="1">
                <a:latin typeface="Public Sans"/>
              </a:rPr>
              <a:t>Presenter notes:</a:t>
            </a:r>
          </a:p>
          <a:p>
            <a:endParaRPr lang="en-AU" sz="1200" b="1">
              <a:latin typeface="Public Sans"/>
            </a:endParaRPr>
          </a:p>
          <a:p>
            <a:r>
              <a:rPr lang="en-AU" sz="1200">
                <a:latin typeface="Public Sans"/>
              </a:rPr>
              <a:t>CHPS sample scope and sequences are organised on an 8-term per stage basis, except for Early Stage 1, which comprises of 4 terms. </a:t>
            </a:r>
          </a:p>
          <a:p>
            <a:endParaRPr lang="en-AU" sz="1200">
              <a:latin typeface="Public Sans"/>
            </a:endParaRPr>
          </a:p>
          <a:p>
            <a:r>
              <a:rPr lang="en-AU" sz="1200">
                <a:latin typeface="Public Sans"/>
              </a:rPr>
              <a:t>[NEXT SLIDE]</a:t>
            </a:r>
          </a:p>
          <a:p>
            <a:endParaRPr lang="en-AU" sz="1200">
              <a:latin typeface="Public Sans"/>
            </a:endParaRPr>
          </a:p>
        </p:txBody>
      </p:sp>
      <p:sp>
        <p:nvSpPr>
          <p:cNvPr id="4" name="Slide Number Placeholder 3">
            <a:extLst>
              <a:ext uri="{FF2B5EF4-FFF2-40B4-BE49-F238E27FC236}">
                <a16:creationId xmlns:a16="http://schemas.microsoft.com/office/drawing/2014/main" id="{1CA49EC5-C418-CF4F-93A9-F68E3F07EB5A}"/>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43197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3D67F-407F-8D46-BD7D-2FFC6C798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3AD7A-5D45-6767-0263-6DCE9553D851}"/>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5022BBEC-348F-5BAF-1ABE-DB7593FAC480}"/>
              </a:ext>
            </a:extLst>
          </p:cNvPr>
          <p:cNvSpPr>
            <a:spLocks noGrp="1"/>
          </p:cNvSpPr>
          <p:nvPr>
            <p:ph type="body" idx="1"/>
          </p:nvPr>
        </p:nvSpPr>
        <p:spPr/>
        <p:txBody>
          <a:bodyPr/>
          <a:lstStyle/>
          <a:p>
            <a:r>
              <a:rPr lang="en-AU" sz="1200" b="1">
                <a:latin typeface="Public Sans"/>
              </a:rPr>
              <a:t>18. Purpose</a:t>
            </a:r>
            <a:r>
              <a:rPr lang="en-AU" sz="1200">
                <a:latin typeface="Public Sans"/>
              </a:rPr>
              <a:t>: to model the organisation and structure of the CHPS sample scope and sequences 8 term approach and allow time for participant exploration.</a:t>
            </a:r>
          </a:p>
          <a:p>
            <a:endParaRPr lang="en-AU" sz="1200" b="1">
              <a:latin typeface="Public Sans"/>
            </a:endParaRPr>
          </a:p>
          <a:p>
            <a:r>
              <a:rPr lang="en-AU" sz="1200" b="1">
                <a:latin typeface="Public Sans"/>
              </a:rPr>
              <a:t>Time</a:t>
            </a:r>
            <a:r>
              <a:rPr lang="en-AU" sz="1200">
                <a:latin typeface="Public Sans"/>
              </a:rPr>
              <a:t>: 10 sec</a:t>
            </a:r>
            <a:endParaRPr lang="en-US" sz="1200"/>
          </a:p>
          <a:p>
            <a:endParaRPr lang="en-AU" sz="1200"/>
          </a:p>
          <a:p>
            <a:r>
              <a:rPr lang="en-AU" sz="1200" b="1">
                <a:latin typeface="Public Sans"/>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t>Syllabus content is organised by term under the relevant focus area, outcome, content groups and content points.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a:endParaRPr>
          </a:p>
          <a:p>
            <a:r>
              <a:rPr lang="en-AU" sz="1200">
                <a:latin typeface="Public Sans"/>
              </a:rPr>
              <a:t>[NEXT SLIDE]</a:t>
            </a:r>
          </a:p>
          <a:p>
            <a:endParaRPr lang="en-AU" sz="1200">
              <a:latin typeface="Public Sans"/>
            </a:endParaRPr>
          </a:p>
        </p:txBody>
      </p:sp>
      <p:sp>
        <p:nvSpPr>
          <p:cNvPr id="4" name="Slide Number Placeholder 3">
            <a:extLst>
              <a:ext uri="{FF2B5EF4-FFF2-40B4-BE49-F238E27FC236}">
                <a16:creationId xmlns:a16="http://schemas.microsoft.com/office/drawing/2014/main" id="{EF4AA05C-8EAB-6D4E-B72E-D65C2659263B}"/>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75449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D77D-E42E-8D47-6AAF-61736261F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0B8AC-9CFC-979A-17E1-8A8E0BB43EA3}"/>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5C9F4DAF-9563-2CF8-7491-64EC57737406}"/>
              </a:ext>
            </a:extLst>
          </p:cNvPr>
          <p:cNvSpPr>
            <a:spLocks noGrp="1"/>
          </p:cNvSpPr>
          <p:nvPr>
            <p:ph type="body" idx="1"/>
          </p:nvPr>
        </p:nvSpPr>
        <p:spPr/>
        <p:txBody>
          <a:bodyPr/>
          <a:lstStyle/>
          <a:p>
            <a:r>
              <a:rPr lang="en-AU" sz="1200" b="1">
                <a:latin typeface="Public Sans"/>
              </a:rPr>
              <a:t>19. Purpose</a:t>
            </a:r>
            <a:r>
              <a:rPr lang="en-AU" sz="1200">
                <a:latin typeface="Public Sans"/>
              </a:rPr>
              <a:t>: to model the organisation and structure of the CHPS sample scope and sequences 8 term approach and allow time for participant exploration.</a:t>
            </a:r>
          </a:p>
          <a:p>
            <a:endParaRPr lang="en-AU" sz="1200" b="1">
              <a:latin typeface="Public Sans"/>
            </a:endParaRPr>
          </a:p>
          <a:p>
            <a:r>
              <a:rPr lang="en-AU" sz="1200" b="1">
                <a:latin typeface="Public Sans"/>
              </a:rPr>
              <a:t>Time</a:t>
            </a:r>
            <a:r>
              <a:rPr lang="en-AU" sz="1200">
                <a:latin typeface="Public Sans"/>
              </a:rPr>
              <a:t>: 2 mins</a:t>
            </a:r>
            <a:endParaRPr lang="en-US" sz="1200"/>
          </a:p>
          <a:p>
            <a:endParaRPr lang="en-AU" sz="1200"/>
          </a:p>
          <a:p>
            <a:r>
              <a:rPr lang="en-AU" sz="1200" b="1">
                <a:latin typeface="Public Sans"/>
              </a:rPr>
              <a:t>Presenter notes:</a:t>
            </a:r>
          </a:p>
          <a:p>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Sequencing learning across 8 terms, </a:t>
            </a:r>
            <a:r>
              <a:rPr lang="en-AU" sz="1200" b="0"/>
              <a:t>allows teachers to identify how knowledge and skills</a:t>
            </a:r>
            <a:r>
              <a:rPr lang="en-AU" sz="1200">
                <a:latin typeface="Public Sans"/>
              </a:rPr>
              <a:t> are introduced, revisited and built upon, to support students to make connections between ideas and retain learning over time. Each term block represents approximately 10 weeks of learning. The time allocation established by NESA is 8% for each CHPS key learning area per week.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The scope and sequence is a flexible planning tool that schools can adapt to their local context, to support school-based curriculum decisions.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strike="noStrike">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Public Sans"/>
              </a:rPr>
              <a:t>Please take 2 mins to explore this tab in your chosen sample scope and sequence.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1">
                <a:latin typeface="Public Sans"/>
              </a:rPr>
              <a:t>PAUSE for 2 mins for exploration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r>
              <a:rPr lang="en-AU" sz="1200">
                <a:latin typeface="Public Sans"/>
              </a:rPr>
              <a:t>[NEXT SLIDE]</a:t>
            </a:r>
          </a:p>
          <a:p>
            <a:endParaRPr lang="en-AU" sz="1200">
              <a:latin typeface="Public Sans"/>
            </a:endParaRPr>
          </a:p>
        </p:txBody>
      </p:sp>
      <p:sp>
        <p:nvSpPr>
          <p:cNvPr id="4" name="Slide Number Placeholder 3">
            <a:extLst>
              <a:ext uri="{FF2B5EF4-FFF2-40B4-BE49-F238E27FC236}">
                <a16:creationId xmlns:a16="http://schemas.microsoft.com/office/drawing/2014/main" id="{11D71D3E-59A7-48B5-B45C-8CB063BD8B2D}"/>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13890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0B99-4048-87F4-6052-A41DDBEB5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25586-77DA-01A8-B102-1C3F0769A58E}"/>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5F3DB23E-7C20-5CC9-FA55-7BAB457E82B9}"/>
              </a:ext>
            </a:extLst>
          </p:cNvPr>
          <p:cNvSpPr>
            <a:spLocks noGrp="1"/>
          </p:cNvSpPr>
          <p:nvPr>
            <p:ph type="body" idx="1"/>
          </p:nvPr>
        </p:nvSpPr>
        <p:spPr/>
        <p:txBody>
          <a:bodyPr/>
          <a:lstStyle/>
          <a:p>
            <a:r>
              <a:rPr lang="en-AU" sz="1200" b="1">
                <a:latin typeface="Public Sans"/>
              </a:rPr>
              <a:t>20. Purpose</a:t>
            </a:r>
            <a:r>
              <a:rPr lang="en-AU" sz="1200">
                <a:latin typeface="Public Sans"/>
              </a:rPr>
              <a:t>: to unpack features of the CHPS sample scope and sequences using PDHPE as an example and allow time for participant exploration.</a:t>
            </a:r>
            <a:endParaRPr lang="en-AU" sz="120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3 mins</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latin typeface="Public Sans"/>
              </a:rPr>
              <a:t>Presenter notes:</a:t>
            </a:r>
            <a:endParaRPr lang="en-AU" sz="1200" b="1">
              <a:solidFill>
                <a:schemeClr val="tx1"/>
              </a:solidFill>
              <a:latin typeface="Public Sans"/>
              <a:ea typeface="Calibri"/>
              <a:cs typeface="Calibri"/>
            </a:endParaRPr>
          </a:p>
          <a:p>
            <a:endParaRPr lang="en-AU" sz="1200" b="1">
              <a:solidFill>
                <a:schemeClr val="tx1"/>
              </a:solidFill>
              <a:latin typeface="Public Sans" pitchFamily="2" charset="0"/>
            </a:endParaRPr>
          </a:p>
          <a:p>
            <a:r>
              <a:rPr lang="en-AU" sz="1200" b="0">
                <a:solidFill>
                  <a:schemeClr val="tx1"/>
                </a:solidFill>
                <a:latin typeface="Public Sans" pitchFamily="2" charset="0"/>
              </a:rPr>
              <a:t>Let’s briefly revisit some features of the CHPS sample scope and sequences using PDHPE as an example. </a:t>
            </a:r>
          </a:p>
          <a:p>
            <a:endParaRPr lang="en-AU" sz="1200" b="0">
              <a:solidFill>
                <a:schemeClr val="tx1"/>
              </a:solidFill>
              <a:latin typeface="Public Sans" pitchFamily="2" charset="0"/>
            </a:endParaRPr>
          </a:p>
          <a:p>
            <a:r>
              <a:rPr lang="en-AU" sz="1200" b="0">
                <a:solidFill>
                  <a:schemeClr val="tx1"/>
                </a:solidFill>
                <a:latin typeface="Public Sans" pitchFamily="2" charset="0"/>
              </a:rPr>
              <a:t>At the top of the document, you will see the </a:t>
            </a:r>
            <a:r>
              <a:rPr lang="en-AU" sz="1200" b="0">
                <a:solidFill>
                  <a:schemeClr val="tx1"/>
                </a:solidFill>
                <a:latin typeface="Public Sans"/>
              </a:rPr>
              <a:t>k</a:t>
            </a:r>
            <a:r>
              <a:rPr lang="en-AU" sz="1200">
                <a:latin typeface="Public Sans"/>
              </a:rPr>
              <a:t>ey learning area</a:t>
            </a:r>
            <a:r>
              <a:rPr lang="en-AU" sz="1200" b="0">
                <a:solidFill>
                  <a:schemeClr val="tx1"/>
                </a:solidFill>
                <a:latin typeface="Public Sans" pitchFamily="2" charset="0"/>
              </a:rPr>
              <a:t> and stage, you can navigate between stages by using the tabs at the bottom of the spreadsheets.</a:t>
            </a:r>
          </a:p>
          <a:p>
            <a:endParaRPr lang="en-AU" sz="1200" b="0">
              <a:solidFill>
                <a:schemeClr val="tx1"/>
              </a:solidFill>
              <a:latin typeface="Public Sans" pitchFamily="2" charset="0"/>
            </a:endParaRPr>
          </a:p>
          <a:p>
            <a:r>
              <a:rPr lang="en-AU" sz="1200" b="0" i="0" u="none" strike="noStrike" kern="1200" dirty="0">
                <a:solidFill>
                  <a:schemeClr val="tx1"/>
                </a:solidFill>
                <a:effectLst/>
                <a:latin typeface="Public Sans" pitchFamily="2" charset="0"/>
                <a:ea typeface="+mn-ea"/>
                <a:cs typeface="+mn-cs"/>
              </a:rPr>
              <a:t>[CLICK] </a:t>
            </a:r>
            <a:r>
              <a:rPr lang="en-AU" sz="1200" b="0">
                <a:solidFill>
                  <a:schemeClr val="tx1"/>
                </a:solidFill>
                <a:latin typeface="Public Sans" pitchFamily="2" charset="0"/>
              </a:rPr>
              <a:t>As highlighted in the earlier navigation walkthrough, some content points within a stage have been labelled with bracketed information for further detail including:</a:t>
            </a:r>
          </a:p>
          <a:p>
            <a:pPr marL="171450" indent="-171450">
              <a:buFont typeface="Arial" panose="020B0604020202020204" pitchFamily="34" charset="0"/>
              <a:buChar char="•"/>
            </a:pPr>
            <a:r>
              <a:rPr lang="en-AU" sz="1200" b="0">
                <a:solidFill>
                  <a:schemeClr val="tx1"/>
                </a:solidFill>
                <a:latin typeface="Public Sans" pitchFamily="2" charset="0"/>
              </a:rPr>
              <a:t>[each year] </a:t>
            </a:r>
          </a:p>
          <a:p>
            <a:pPr marL="171450" indent="-171450">
              <a:buFont typeface="Arial" panose="020B0604020202020204" pitchFamily="34" charset="0"/>
              <a:buChar char="•"/>
            </a:pPr>
            <a:r>
              <a:rPr lang="en-AU" sz="1200" b="0">
                <a:solidFill>
                  <a:schemeClr val="tx1"/>
                </a:solidFill>
                <a:latin typeface="Public Sans" pitchFamily="2" charset="0"/>
              </a:rPr>
              <a:t>[each term]</a:t>
            </a:r>
          </a:p>
          <a:p>
            <a:pPr marL="171450" indent="-171450">
              <a:buFont typeface="Arial" panose="020B0604020202020204" pitchFamily="34" charset="0"/>
              <a:buChar char="•"/>
            </a:pPr>
            <a:r>
              <a:rPr lang="en-AU" sz="1200" b="0">
                <a:solidFill>
                  <a:schemeClr val="tx1"/>
                </a:solidFill>
                <a:latin typeface="Public Sans" pitchFamily="2" charset="0"/>
              </a:rPr>
              <a:t>[each semester], and</a:t>
            </a:r>
          </a:p>
          <a:p>
            <a:pPr marL="171450" indent="-171450">
              <a:buFont typeface="Arial" panose="020B0604020202020204" pitchFamily="34" charset="0"/>
              <a:buChar char="•"/>
            </a:pPr>
            <a:r>
              <a:rPr lang="en-AU" sz="1200" b="0">
                <a:solidFill>
                  <a:schemeClr val="tx1"/>
                </a:solidFill>
                <a:latin typeface="Public Sans" pitchFamily="2" charset="0"/>
              </a:rPr>
              <a:t>[not planned for his term].</a:t>
            </a:r>
          </a:p>
          <a:p>
            <a:pPr marL="171450" indent="-171450">
              <a:buFont typeface="Arial" panose="020B0604020202020204" pitchFamily="34" charset="0"/>
              <a:buChar char="•"/>
            </a:pPr>
            <a:endParaRPr lang="en-AU" sz="1200" b="0">
              <a:solidFill>
                <a:schemeClr val="tx1"/>
              </a:solidFill>
              <a:latin typeface="Public Sans" pitchFamily="2" charset="0"/>
            </a:endParaRPr>
          </a:p>
          <a:p>
            <a:pPr marL="0" indent="0">
              <a:buFont typeface="Arial" panose="020B0604020202020204" pitchFamily="34" charset="0"/>
              <a:buNone/>
            </a:pPr>
            <a:r>
              <a:rPr lang="en-AU" sz="1200" b="1" dirty="0"/>
              <a:t>Please take 2 mins to explore this feature in your chosen sample scope and sequence.</a:t>
            </a:r>
          </a:p>
          <a:p>
            <a:pPr marL="171450" indent="-171450">
              <a:buFont typeface="Arial" panose="020B0604020202020204" pitchFamily="34" charset="0"/>
              <a:buChar char="•"/>
            </a:pPr>
            <a:endParaRPr lang="en-AU" sz="1200"/>
          </a:p>
          <a:p>
            <a:pPr marL="0" indent="0">
              <a:buFont typeface="Arial" panose="020B0604020202020204" pitchFamily="34" charset="0"/>
              <a:buNone/>
            </a:pPr>
            <a:r>
              <a:rPr lang="en-AU" sz="1200" i="1"/>
              <a:t>PAUSE for 2 mins for exploration</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endParaRPr lang="en-AU"/>
          </a:p>
        </p:txBody>
      </p:sp>
      <p:sp>
        <p:nvSpPr>
          <p:cNvPr id="4" name="Slide Number Placeholder 3">
            <a:extLst>
              <a:ext uri="{FF2B5EF4-FFF2-40B4-BE49-F238E27FC236}">
                <a16:creationId xmlns:a16="http://schemas.microsoft.com/office/drawing/2014/main" id="{6665587E-EB6E-D1B8-E9BC-320F130A74F0}"/>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167727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dirty="0">
                <a:ln>
                  <a:noFill/>
                </a:ln>
                <a:solidFill>
                  <a:prstClr val="black"/>
                </a:solidFill>
                <a:effectLst/>
                <a:uLnTx/>
                <a:uFillTx/>
                <a:latin typeface="Public Sans"/>
                <a:cs typeface="Calibri"/>
              </a:rPr>
              <a:t>2. Purpose: </a:t>
            </a:r>
            <a:r>
              <a:rPr lang="en-AU" b="0" i="0" u="none" strike="noStrike" kern="1200" cap="none" spc="0" normalizeH="0" baseline="0" noProof="0" dirty="0">
                <a:ln>
                  <a:noFill/>
                </a:ln>
                <a:solidFill>
                  <a:prstClr val="black"/>
                </a:solidFill>
                <a:effectLst/>
                <a:uLnTx/>
                <a:uFillTx/>
                <a:latin typeface="Public Sans"/>
                <a:cs typeface="Calibri"/>
              </a:rPr>
              <a:t>Acknowledgement of Country</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b="0" i="0" u="none" strike="noStrike" kern="1200" cap="none" spc="0" normalizeH="0" baseline="0" noProof="0" dirty="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dirty="0">
                <a:ln>
                  <a:noFill/>
                </a:ln>
                <a:solidFill>
                  <a:prstClr val="black"/>
                </a:solidFill>
                <a:effectLst/>
                <a:uLnTx/>
                <a:uFillTx/>
                <a:latin typeface="Public Sans"/>
                <a:cs typeface="Calibri"/>
              </a:rPr>
              <a:t>Time: </a:t>
            </a:r>
            <a:r>
              <a:rPr lang="en-AU" b="0" i="0" u="none" strike="noStrike" kern="1200" cap="none" spc="0" normalizeH="0" baseline="0" noProof="0" dirty="0">
                <a:ln>
                  <a:noFill/>
                </a:ln>
                <a:solidFill>
                  <a:prstClr val="black"/>
                </a:solidFill>
                <a:effectLst/>
                <a:uLnTx/>
                <a:uFillTx/>
                <a:latin typeface="Public Sans"/>
                <a:cs typeface="Calibri"/>
              </a:rPr>
              <a:t>30 sec</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u="none" strike="noStrike" kern="1200" cap="none" spc="0" normalizeH="0" baseline="0" noProof="0" dirty="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dirty="0">
                <a:ln>
                  <a:noFill/>
                </a:ln>
                <a:solidFill>
                  <a:prstClr val="black"/>
                </a:solidFill>
                <a:effectLst/>
                <a:uLnTx/>
                <a:uFillTx/>
                <a:latin typeface="Public Sans"/>
                <a:cs typeface="Calibri"/>
              </a:rPr>
              <a:t>Presenter notes:</a:t>
            </a:r>
            <a:endParaRPr lang="en-AU" b="0" i="0" u="none" strike="noStrike" kern="1200" cap="none" spc="0" normalizeH="0" baseline="0" noProof="0" dirty="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u="none" strike="noStrike" kern="1200" cap="none" spc="0" normalizeH="0" baseline="0" noProof="0" dirty="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1" u="none" strike="noStrike" kern="1200" cap="none" spc="0" normalizeH="0" baseline="0" noProof="0" dirty="0">
                <a:ln>
                  <a:noFill/>
                </a:ln>
                <a:solidFill>
                  <a:prstClr val="black"/>
                </a:solidFill>
                <a:effectLst/>
                <a:uLnTx/>
                <a:uFillTx/>
                <a:latin typeface="Public Sans"/>
                <a:cs typeface="Calibri"/>
              </a:rPr>
              <a:t>Insert local acknowledgement of Country.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1" u="none" strike="noStrike" kern="1200" cap="none" spc="0" normalizeH="0" baseline="0" noProof="0" dirty="0">
              <a:ln>
                <a:noFill/>
              </a:ln>
              <a:solidFill>
                <a:prstClr val="black"/>
              </a:solidFill>
              <a:effectLst/>
              <a:uLnTx/>
              <a:uFillTx/>
              <a:latin typeface="Public Sans"/>
              <a:cs typeface="Calibri"/>
            </a:endParaRPr>
          </a:p>
          <a:p>
            <a:pPr marL="0" marR="0">
              <a:buNone/>
            </a:pPr>
            <a:r>
              <a:rPr lang="en-AU" dirty="0">
                <a:effectLst/>
              </a:rPr>
              <a:t>I would like to start by acknowledging the traditional custodians of the various lands on which our meeting is taking place. </a:t>
            </a:r>
          </a:p>
          <a:p>
            <a:pPr marL="0" marR="0">
              <a:buNone/>
            </a:pPr>
            <a:r>
              <a:rPr lang="en-AU" dirty="0">
                <a:effectLst/>
              </a:rPr>
              <a:t>Land that always was, is and will be Aboriginal land. Land that forms part of the oldest, continuous living culture in the world.</a:t>
            </a:r>
          </a:p>
          <a:p>
            <a:pPr marL="0" marR="0">
              <a:buNone/>
            </a:pPr>
            <a:r>
              <a:rPr lang="en-AU" dirty="0">
                <a:effectLst/>
              </a:rPr>
              <a:t> </a:t>
            </a:r>
          </a:p>
          <a:p>
            <a:pPr marL="0" marR="0"/>
            <a:r>
              <a:rPr lang="en-AU" dirty="0">
                <a:effectLst/>
              </a:rPr>
              <a:t>I am joining you from … country. I pay respect to Elders, past and present, and extend that respect to any Aboriginal and Torres Strait Islander people joining us today.</a:t>
            </a:r>
          </a:p>
          <a:p>
            <a:endParaRPr lang="en-AU" dirty="0"/>
          </a:p>
          <a:p>
            <a:pPr>
              <a:defRPr/>
            </a:pPr>
            <a:r>
              <a:rPr lang="en-AU" sz="1600" dirty="0">
                <a:latin typeface="Public Sans"/>
              </a:rPr>
              <a:t>[NEXT SLIDE]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081783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C8150-8BE0-12F1-DB2F-6EB2B5820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0B77B-EA2B-57E0-7DB5-A1EF071B041D}"/>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06D7CD77-F99D-FFF2-3C6D-BB8D0C8156B9}"/>
              </a:ext>
            </a:extLst>
          </p:cNvPr>
          <p:cNvSpPr>
            <a:spLocks noGrp="1"/>
          </p:cNvSpPr>
          <p:nvPr>
            <p:ph type="body" idx="1"/>
          </p:nvPr>
        </p:nvSpPr>
        <p:spPr/>
        <p:txBody>
          <a:bodyPr/>
          <a:lstStyle/>
          <a:p>
            <a:r>
              <a:rPr lang="en-AU" sz="1200" b="1" dirty="0">
                <a:latin typeface="Public Sans"/>
              </a:rPr>
              <a:t>21. Purpose</a:t>
            </a:r>
            <a:r>
              <a:rPr lang="en-AU" sz="1200" dirty="0">
                <a:latin typeface="Public Sans"/>
              </a:rPr>
              <a:t>: to unpack the content structure of the CHPS sample scope and sequences using Science and technology as an example and allow time for participant exploration.</a:t>
            </a:r>
          </a:p>
          <a:p>
            <a:pPr>
              <a:defRPr/>
            </a:pPr>
            <a:endParaRPr lang="en-AU" sz="1200" b="1" dirty="0">
              <a:latin typeface="Public Sans"/>
            </a:endParaRPr>
          </a:p>
          <a:p>
            <a:pPr marL="0" marR="0" lvl="0" indent="0" algn="l" defTabSz="1219170">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5 mins</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p>
          <a:p>
            <a:endParaRPr lang="en-AU" sz="1200" b="1" dirty="0">
              <a:solidFill>
                <a:schemeClr val="tx1"/>
              </a:solidFill>
              <a:latin typeface="Public Sans"/>
              <a:ea typeface="Calibri"/>
              <a:cs typeface="Calibri"/>
            </a:endParaRPr>
          </a:p>
          <a:p>
            <a:r>
              <a:rPr lang="en-AU" sz="1200" b="0" dirty="0">
                <a:solidFill>
                  <a:schemeClr val="tx1"/>
                </a:solidFill>
                <a:latin typeface="Public Sans" pitchFamily="2" charset="0"/>
              </a:rPr>
              <a:t>Syllabus content is displayed consistently in all CHPS sample scope and sequences; here is an example from the Science and technology scope and sequence.</a:t>
            </a:r>
          </a:p>
          <a:p>
            <a:endParaRPr lang="en-AU" sz="1200" b="0" dirty="0">
              <a:solidFill>
                <a:schemeClr val="tx1"/>
              </a:solidFill>
              <a:latin typeface="Public Sans" pitchFamily="2" charset="0"/>
            </a:endParaRPr>
          </a:p>
          <a:p>
            <a:r>
              <a:rPr lang="en-AU" sz="1200" b="0" dirty="0">
                <a:solidFill>
                  <a:schemeClr val="tx1"/>
                </a:solidFill>
                <a:latin typeface="Public Sans" pitchFamily="2" charset="0"/>
              </a:rPr>
              <a:t>The left-hand column contains how the content is structured for all stages: this example shows Term 1 Stage 2. Noting the:</a:t>
            </a:r>
          </a:p>
          <a:p>
            <a:endParaRPr lang="en-AU" sz="1200" b="0" dirty="0">
              <a:solidFill>
                <a:schemeClr val="tx1"/>
              </a:solidFill>
              <a:latin typeface="Public Sans" pitchFamily="2" charset="0"/>
            </a:endParaRPr>
          </a:p>
          <a:p>
            <a:r>
              <a:rPr lang="en-AU" sz="1200" b="0" i="0" u="none" strike="noStrike" kern="1200" dirty="0">
                <a:solidFill>
                  <a:schemeClr val="tx1"/>
                </a:solidFill>
                <a:effectLst/>
                <a:latin typeface="Public Sans" pitchFamily="2" charset="0"/>
                <a:ea typeface="+mn-ea"/>
                <a:cs typeface="+mn-cs"/>
              </a:rPr>
              <a:t>[CLICK] </a:t>
            </a:r>
            <a:r>
              <a:rPr lang="en-AU" sz="1200" b="0" dirty="0">
                <a:solidFill>
                  <a:schemeClr val="tx1"/>
                </a:solidFill>
                <a:latin typeface="Public Sans" pitchFamily="2" charset="0"/>
              </a:rPr>
              <a:t>Focus area – for example Physical and living systems depend on energy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Public Sans" pitchFamily="2" charset="0"/>
                <a:ea typeface="+mn-ea"/>
                <a:cs typeface="+mn-cs"/>
              </a:rPr>
              <a:t>[CLICK] </a:t>
            </a:r>
            <a:r>
              <a:rPr lang="en-AU" sz="1200" b="0" dirty="0">
                <a:solidFill>
                  <a:schemeClr val="tx1"/>
                </a:solidFill>
                <a:latin typeface="Public Sans" pitchFamily="2" charset="0"/>
              </a:rPr>
              <a:t>Outcomes – there are three Science outcomes in this example; ST2-SCI-01, ST2-PQU-01 and ST2-DAT-01</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Public Sans" pitchFamily="2" charset="0"/>
                <a:ea typeface="+mn-ea"/>
                <a:cs typeface="+mn-cs"/>
              </a:rPr>
              <a:t>[CLICK] </a:t>
            </a:r>
            <a:r>
              <a:rPr lang="en-AU" sz="1200" b="0" dirty="0">
                <a:solidFill>
                  <a:schemeClr val="tx1"/>
                </a:solidFill>
                <a:latin typeface="Public Sans" pitchFamily="2" charset="0"/>
              </a:rPr>
              <a:t>Content group – the content group example is Living things depend on energy and materials to survive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Public Sans" pitchFamily="2" charset="0"/>
                <a:ea typeface="+mn-ea"/>
                <a:cs typeface="+mn-cs"/>
              </a:rPr>
              <a:t>[CLICK] </a:t>
            </a:r>
            <a:r>
              <a:rPr lang="en-AU" sz="1200" b="0" dirty="0">
                <a:solidFill>
                  <a:schemeClr val="tx1"/>
                </a:solidFill>
                <a:latin typeface="Public Sans" pitchFamily="2" charset="0"/>
              </a:rPr>
              <a:t>Content points – Content points for each content group sit below the content group </a:t>
            </a:r>
          </a:p>
          <a:p>
            <a:endParaRPr lang="en-AU" sz="1200" b="0" dirty="0">
              <a:solidFill>
                <a:schemeClr val="tx1"/>
              </a:solidFill>
              <a:latin typeface="Public Sans" pitchFamily="2" charset="0"/>
            </a:endParaRPr>
          </a:p>
          <a:p>
            <a:pPr marL="0" indent="0">
              <a:buFont typeface="Arial" panose="020B0604020202020204" pitchFamily="34" charset="0"/>
              <a:buNone/>
            </a:pPr>
            <a:r>
              <a:rPr lang="en-AU" sz="1200" b="1" dirty="0"/>
              <a:t>Please take 4 mins to explore the content in your chosen sample scope and sequence.</a:t>
            </a:r>
          </a:p>
          <a:p>
            <a:pPr marL="171450" indent="-171450">
              <a:buFont typeface="Arial" panose="020B0604020202020204" pitchFamily="34" charset="0"/>
              <a:buChar char="•"/>
            </a:pPr>
            <a:endParaRPr lang="en-AU" sz="1200" dirty="0"/>
          </a:p>
          <a:p>
            <a:pPr marL="0" indent="0">
              <a:buFont typeface="Arial" panose="020B0604020202020204" pitchFamily="34" charset="0"/>
              <a:buNone/>
            </a:pPr>
            <a:r>
              <a:rPr lang="en-AU" sz="1200" i="1" dirty="0"/>
              <a:t>PAUSE for 4 mins for exploration</a:t>
            </a:r>
            <a:endParaRPr lang="en-AU" sz="1200" b="0" dirty="0">
              <a:solidFill>
                <a:schemeClr val="tx1"/>
              </a:solidFill>
              <a:latin typeface="Public Sans" pitchFamily="2" charset="0"/>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US" sz="1200" dirty="0">
              <a:latin typeface="Public Sans"/>
            </a:endParaRPr>
          </a:p>
          <a:p>
            <a:endParaRPr lang="en-AU" dirty="0"/>
          </a:p>
        </p:txBody>
      </p:sp>
      <p:sp>
        <p:nvSpPr>
          <p:cNvPr id="4" name="Slide Number Placeholder 3">
            <a:extLst>
              <a:ext uri="{FF2B5EF4-FFF2-40B4-BE49-F238E27FC236}">
                <a16:creationId xmlns:a16="http://schemas.microsoft.com/office/drawing/2014/main" id="{3C3DC445-F3B1-F8BC-B7AF-A789D5CBA313}"/>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89554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b="1">
                <a:latin typeface="Public Sans"/>
              </a:rPr>
              <a:t>22. Purpose</a:t>
            </a:r>
            <a:r>
              <a:rPr lang="en-AU">
                <a:latin typeface="Public Sans"/>
              </a:rPr>
              <a:t>: to unpack the CHPS sample scope and sequences.</a:t>
            </a:r>
            <a:endParaRPr lang="en-US">
              <a:latin typeface="Public Sans"/>
            </a:endParaRPr>
          </a:p>
          <a:p>
            <a:endParaRPr lang="en-AU"/>
          </a:p>
          <a:p>
            <a:r>
              <a:rPr lang="en-AU" b="1">
                <a:latin typeface="Public Sans"/>
              </a:rPr>
              <a:t>Time</a:t>
            </a:r>
            <a:r>
              <a:rPr lang="en-AU">
                <a:latin typeface="Public Sans"/>
              </a:rPr>
              <a:t>: 10 sec</a:t>
            </a:r>
            <a:endParaRPr lang="en-US">
              <a:latin typeface="Public Sans"/>
            </a:endParaRPr>
          </a:p>
          <a:p>
            <a:endParaRPr lang="en-AU"/>
          </a:p>
          <a:p>
            <a:r>
              <a:rPr lang="en-AU" b="1">
                <a:latin typeface="Public Sans"/>
              </a:rPr>
              <a:t>Presenter notes:</a:t>
            </a:r>
            <a:endParaRPr lang="en-US">
              <a:latin typeface="Public Sans"/>
            </a:endParaRPr>
          </a:p>
          <a:p>
            <a:endParaRPr lang="en-AU"/>
          </a:p>
          <a:p>
            <a:r>
              <a:rPr lang="en-AU">
                <a:latin typeface="Public Sans"/>
              </a:rPr>
              <a:t>We will now explore all four of the CHPS sample scope and sequences. Let’s begin with Creative arts.</a:t>
            </a:r>
          </a:p>
          <a:p>
            <a:endParaRPr lang="en-AU"/>
          </a:p>
          <a:p>
            <a:r>
              <a:rPr lang="en-AU">
                <a:latin typeface="Public Sans"/>
              </a:rPr>
              <a:t>[NEXT SLIDE]</a:t>
            </a:r>
            <a:endParaRPr lang="en-GB">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434777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B7EA3-3BBA-6E59-A557-E5B9B7097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090EE-D2FE-EA6F-7B75-8A6EFEDA2AF5}"/>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514ED0D0-19DA-1D14-DF5D-9F7E8847C811}"/>
              </a:ext>
            </a:extLst>
          </p:cNvPr>
          <p:cNvSpPr>
            <a:spLocks noGrp="1"/>
          </p:cNvSpPr>
          <p:nvPr>
            <p:ph type="body" idx="1"/>
          </p:nvPr>
        </p:nvSpPr>
        <p:spPr/>
        <p:txBody>
          <a:bodyPr/>
          <a:lstStyle/>
          <a:p>
            <a:r>
              <a:rPr lang="en-AU" b="1">
                <a:latin typeface="Public Sans"/>
              </a:rPr>
              <a:t>23</a:t>
            </a:r>
            <a:r>
              <a:rPr lang="en-AU" sz="1200" b="1">
                <a:latin typeface="Public Sans"/>
              </a:rPr>
              <a:t>. Purpose</a:t>
            </a:r>
            <a:r>
              <a:rPr lang="en-AU" sz="1200">
                <a:latin typeface="Public Sans"/>
              </a:rPr>
              <a:t>: to introduce the key learning area of Creative arts.</a:t>
            </a:r>
          </a:p>
          <a:p>
            <a:endParaRPr lang="en-AU" sz="120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10 secs</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latin typeface="Public Sans"/>
              </a:rPr>
              <a:t>Presenter notes:</a:t>
            </a:r>
          </a:p>
          <a:p>
            <a:endParaRPr lang="en-AU" sz="1200" b="1">
              <a:solidFill>
                <a:schemeClr val="tx1"/>
              </a:solidFill>
              <a:latin typeface="Public Sans"/>
              <a:ea typeface="Calibri"/>
              <a:cs typeface="Calibri"/>
            </a:endParaRPr>
          </a:p>
          <a:p>
            <a:r>
              <a:rPr lang="en-AU" sz="1200" b="0">
                <a:solidFill>
                  <a:schemeClr val="tx1"/>
                </a:solidFill>
                <a:latin typeface="Public Sans"/>
              </a:rPr>
              <a:t>The Creative arts syllabus encompasses learning in the focus areas of dance, drama, music and visual arts. </a:t>
            </a:r>
          </a:p>
          <a:p>
            <a:endParaRPr lang="en-AU" sz="1200" b="0" i="0">
              <a:solidFill>
                <a:schemeClr val="tx1"/>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endParaRPr lang="en-AU" b="0" i="0">
              <a:solidFill>
                <a:schemeClr val="tx1"/>
              </a:solidFill>
              <a:effectLst/>
              <a:latin typeface="Public Sans"/>
            </a:endParaRPr>
          </a:p>
          <a:p>
            <a:endParaRPr lang="en-AU" b="0" i="0">
              <a:solidFill>
                <a:schemeClr val="tx1"/>
              </a:solidFill>
              <a:effectLst/>
              <a:latin typeface="Public Sans" pitchFamily="2" charset="0"/>
            </a:endParaRPr>
          </a:p>
        </p:txBody>
      </p:sp>
      <p:sp>
        <p:nvSpPr>
          <p:cNvPr id="4" name="Slide Number Placeholder 3">
            <a:extLst>
              <a:ext uri="{FF2B5EF4-FFF2-40B4-BE49-F238E27FC236}">
                <a16:creationId xmlns:a16="http://schemas.microsoft.com/office/drawing/2014/main" id="{9992660B-A18B-E613-9E23-9ABF70B4E62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63958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24</a:t>
            </a:r>
            <a:r>
              <a:rPr lang="en-AU" sz="1200" b="1">
                <a:solidFill>
                  <a:schemeClr val="tx1"/>
                </a:solidFill>
                <a:latin typeface="Public Sans"/>
              </a:rPr>
              <a:t>. Purpose: </a:t>
            </a:r>
            <a:r>
              <a:rPr lang="en-AU" sz="1200">
                <a:latin typeface="Public Sans"/>
              </a:rPr>
              <a:t>to unpack the balance of content reflected in the Creative arts sample scope and sequence.</a:t>
            </a:r>
            <a:endParaRPr lang="en-AU" sz="1200" b="1">
              <a:solidFill>
                <a:schemeClr val="tx1"/>
              </a:solidFill>
              <a:latin typeface="Public Sans" pitchFamily="2" charset="0"/>
            </a:endParaRPr>
          </a:p>
          <a:p>
            <a:endParaRPr lang="en-AU" sz="1200" b="1">
              <a:solidFill>
                <a:schemeClr val="tx1"/>
              </a:solidFill>
              <a:latin typeface="Public Sans" pitchFamily="2" charset="0"/>
            </a:endParaRPr>
          </a:p>
          <a:p>
            <a:r>
              <a:rPr lang="en-AU" sz="1200" b="1">
                <a:solidFill>
                  <a:schemeClr val="tx1"/>
                </a:solidFill>
                <a:latin typeface="Public Sans"/>
              </a:rPr>
              <a:t>Time</a:t>
            </a:r>
            <a:r>
              <a:rPr lang="en-AU" sz="1200" b="0">
                <a:solidFill>
                  <a:schemeClr val="tx1"/>
                </a:solidFill>
                <a:latin typeface="Public Sans"/>
              </a:rPr>
              <a:t>: 1 min 30 sec</a:t>
            </a:r>
          </a:p>
          <a:p>
            <a:endParaRPr lang="en-AU" sz="1200" b="1">
              <a:solidFill>
                <a:schemeClr val="tx1"/>
              </a:solidFill>
              <a:latin typeface="Public Sans" pitchFamily="2" charset="0"/>
            </a:endParaRPr>
          </a:p>
          <a:p>
            <a:r>
              <a:rPr lang="en-AU" sz="1200" b="1">
                <a:solidFill>
                  <a:schemeClr val="tx1"/>
                </a:solidFill>
                <a:latin typeface="Public Sans"/>
              </a:rPr>
              <a:t>Presenter notes:</a:t>
            </a:r>
          </a:p>
          <a:p>
            <a:endParaRPr lang="en-AU" sz="1200" b="0">
              <a:solidFill>
                <a:schemeClr val="tx1"/>
              </a:solidFill>
              <a:latin typeface="Public Sans" pitchFamily="2" charset="0"/>
            </a:endParaRPr>
          </a:p>
          <a:p>
            <a:r>
              <a:rPr lang="en-AU" sz="1200" b="0">
                <a:solidFill>
                  <a:schemeClr val="tx1"/>
                </a:solidFill>
                <a:latin typeface="Public Sans"/>
              </a:rPr>
              <a:t>The Creative Arts K–6 syllabus focuses on the essential knowledge and skills needed to develop understanding and practices in Dance, Drama, Music, and Visual Arts</a:t>
            </a:r>
            <a:r>
              <a:rPr lang="en-AU" sz="1200">
                <a:latin typeface="Public Sans"/>
              </a:rPr>
              <a:t>.</a:t>
            </a:r>
            <a:r>
              <a:rPr lang="en-AU" sz="1200" b="0">
                <a:solidFill>
                  <a:schemeClr val="tx1"/>
                </a:solidFill>
                <a:latin typeface="Public Sans"/>
              </a:rPr>
              <a:t> </a:t>
            </a:r>
            <a:r>
              <a:rPr lang="en-AU" sz="1200">
                <a:latin typeface="Public Sans"/>
              </a:rPr>
              <a:t>These</a:t>
            </a:r>
            <a:r>
              <a:rPr lang="en-AU" sz="1200" b="0">
                <a:solidFill>
                  <a:schemeClr val="tx1"/>
                </a:solidFill>
                <a:latin typeface="Public Sans"/>
              </a:rPr>
              <a:t> focus areas each have a distinct body of knowledge, with connections across the focus areas.</a:t>
            </a:r>
          </a:p>
          <a:p>
            <a:endParaRPr lang="en-AU" sz="1200" b="1">
              <a:solidFill>
                <a:schemeClr val="tx1"/>
              </a:solidFill>
              <a:latin typeface="Public Sans" pitchFamily="2" charset="0"/>
            </a:endParaRPr>
          </a:p>
          <a:p>
            <a:r>
              <a:rPr lang="en-AU" sz="1200" b="0">
                <a:solidFill>
                  <a:schemeClr val="tx1"/>
                </a:solidFill>
                <a:latin typeface="Public Sans"/>
              </a:rPr>
              <a:t>There is a balance of syllabus content across each focus area. This means that all focus areas should be given approximately equal teaching time to support students in achieving syllabus outcomes. Schools can determine how to achieve this balance in a way that suits their unique context.</a:t>
            </a:r>
          </a:p>
          <a:p>
            <a:endParaRPr lang="en-AU" sz="1200" b="0">
              <a:solidFill>
                <a:schemeClr val="tx1"/>
              </a:solidFill>
              <a:latin typeface="Public Sans" pitchFamily="2" charset="0"/>
            </a:endParaRPr>
          </a:p>
          <a:p>
            <a:r>
              <a:rPr lang="en-AU" sz="1200" b="0">
                <a:solidFill>
                  <a:schemeClr val="tx1"/>
                </a:solidFill>
                <a:latin typeface="Public Sans"/>
              </a:rPr>
              <a:t>This sample scope and sequence divides learning time equally amongst the focus areas. In the sample scope and sequence, Music and Dance are scoped for Terms 1 and 2 and Terms 5 and 6, while Drama and Visual Arts are scoped for Terms 3 and 4 and Terms 7 and 8.</a:t>
            </a:r>
          </a:p>
          <a:p>
            <a:endParaRPr lang="en-AU" sz="1200" b="0">
              <a:solidFill>
                <a:schemeClr val="tx1"/>
              </a:solidFill>
              <a:latin typeface="Public Sans" pitchFamily="2" charset="0"/>
            </a:endParaRPr>
          </a:p>
          <a:p>
            <a:r>
              <a:rPr lang="en-AU" sz="1200" b="0">
                <a:solidFill>
                  <a:schemeClr val="tx1"/>
                </a:solidFill>
                <a:latin typeface="Public Sans"/>
              </a:rPr>
              <a:t>Content is repeated across the 8 terms, however, there are slight differences </a:t>
            </a:r>
            <a:r>
              <a:rPr lang="en-AU" sz="1200">
                <a:latin typeface="Public Sans"/>
              </a:rPr>
              <a:t>between terms</a:t>
            </a:r>
            <a:r>
              <a:rPr lang="en-AU" sz="1200" b="0">
                <a:solidFill>
                  <a:schemeClr val="tx1"/>
                </a:solidFill>
                <a:latin typeface="Public Sans"/>
              </a:rPr>
              <a:t> 1 to 4 </a:t>
            </a:r>
            <a:r>
              <a:rPr lang="en-AU" sz="1200">
                <a:latin typeface="Public Sans"/>
              </a:rPr>
              <a:t>and </a:t>
            </a:r>
            <a:r>
              <a:rPr lang="en-AU" sz="1200" b="0">
                <a:solidFill>
                  <a:schemeClr val="tx1"/>
                </a:solidFill>
                <a:latin typeface="Public Sans"/>
              </a:rPr>
              <a:t>5 to 8, for example safe arts practices threads of content are introduced in the first term of each semester within a stage. Another example is, content related to reflecting on personal experiences of creative production is only included in the last term </a:t>
            </a:r>
            <a:r>
              <a:rPr lang="en-AU" sz="1200">
                <a:latin typeface="Public Sans"/>
              </a:rPr>
              <a:t>that a focus area is addressed in each</a:t>
            </a:r>
            <a:r>
              <a:rPr lang="en-AU" sz="1200" b="0">
                <a:solidFill>
                  <a:schemeClr val="tx1"/>
                </a:solidFill>
                <a:latin typeface="Public Sans"/>
              </a:rPr>
              <a:t> </a:t>
            </a:r>
            <a:r>
              <a:rPr lang="en-AU" sz="1200">
                <a:latin typeface="Public Sans"/>
              </a:rPr>
              <a:t>stage</a:t>
            </a:r>
            <a:r>
              <a:rPr lang="en-AU" sz="1200" b="0">
                <a:solidFill>
                  <a:schemeClr val="tx1"/>
                </a:solidFill>
                <a:latin typeface="Public Sans"/>
              </a:rPr>
              <a:t>.</a:t>
            </a:r>
          </a:p>
          <a:p>
            <a:endParaRPr lang="en-AU" sz="1200" b="0">
              <a:solidFill>
                <a:schemeClr val="tx1"/>
              </a:solidFill>
              <a:latin typeface="Public Sans" pitchFamily="2" charset="0"/>
            </a:endParaRPr>
          </a:p>
          <a:p>
            <a:r>
              <a:rPr lang="en-AU" sz="1200" b="0">
                <a:solidFill>
                  <a:schemeClr val="tx1"/>
                </a:solidFill>
                <a:latin typeface="Public Sans"/>
              </a:rPr>
              <a:t>[NEXT SLIDE]</a:t>
            </a:r>
          </a:p>
          <a:p>
            <a:endParaRPr lang="en-AU" sz="1200" b="0">
              <a:solidFill>
                <a:schemeClr val="tx1"/>
              </a:solidFill>
              <a:latin typeface="Public Sans" pitchFamily="2"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526825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DA15C-6A1D-DEB3-DDB2-88E3ACAFC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BC576-885A-5E93-104E-86BD7D156AAB}"/>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357ECC0B-BBFA-5C35-A14F-58E0FBC800D1}"/>
              </a:ext>
            </a:extLst>
          </p:cNvPr>
          <p:cNvSpPr>
            <a:spLocks noGrp="1"/>
          </p:cNvSpPr>
          <p:nvPr>
            <p:ph type="body" idx="1"/>
          </p:nvPr>
        </p:nvSpPr>
        <p:spPr/>
        <p:txBody>
          <a:bodyPr/>
          <a:lstStyle/>
          <a:p>
            <a:r>
              <a:rPr lang="en-AU" b="1">
                <a:solidFill>
                  <a:srgbClr val="22272B"/>
                </a:solidFill>
                <a:latin typeface="Public Sans"/>
              </a:rPr>
              <a:t>25. Purpose: </a:t>
            </a:r>
            <a:r>
              <a:rPr lang="en-AU" b="0">
                <a:solidFill>
                  <a:srgbClr val="22272B"/>
                </a:solidFill>
                <a:latin typeface="Public Sans"/>
              </a:rPr>
              <a:t>t</a:t>
            </a:r>
            <a:r>
              <a:rPr lang="en-AU">
                <a:solidFill>
                  <a:srgbClr val="22272B"/>
                </a:solidFill>
                <a:latin typeface="Public Sans"/>
              </a:rPr>
              <a:t>o highlight carefully sequenced content using the elements of music as an example thread of learning within the Creative arts sample scope and sequence.</a:t>
            </a:r>
            <a:endParaRPr lang="en-US">
              <a:solidFill>
                <a:srgbClr val="444444"/>
              </a:solidFill>
              <a:latin typeface="Public Sans"/>
            </a:endParaRPr>
          </a:p>
          <a:p>
            <a:endParaRPr lang="en-AU">
              <a:solidFill>
                <a:srgbClr val="444444"/>
              </a:solidFill>
            </a:endParaRPr>
          </a:p>
          <a:p>
            <a:r>
              <a:rPr lang="en-AU" b="1">
                <a:solidFill>
                  <a:srgbClr val="22272B"/>
                </a:solidFill>
                <a:latin typeface="Public Sans"/>
              </a:rPr>
              <a:t>Timing: </a:t>
            </a:r>
            <a:r>
              <a:rPr lang="en-AU" b="0">
                <a:solidFill>
                  <a:srgbClr val="22272B"/>
                </a:solidFill>
                <a:latin typeface="Public Sans"/>
              </a:rPr>
              <a:t>1</a:t>
            </a:r>
            <a:r>
              <a:rPr lang="en-AU">
                <a:solidFill>
                  <a:srgbClr val="22272B"/>
                </a:solidFill>
                <a:latin typeface="Public Sans"/>
              </a:rPr>
              <a:t> min</a:t>
            </a:r>
            <a:endParaRPr lang="en-AU">
              <a:solidFill>
                <a:srgbClr val="444444"/>
              </a:solidFill>
              <a:latin typeface="Public Sans"/>
            </a:endParaRPr>
          </a:p>
          <a:p>
            <a:endParaRPr lang="en-AU">
              <a:solidFill>
                <a:srgbClr val="444444"/>
              </a:solidFill>
            </a:endParaRPr>
          </a:p>
          <a:p>
            <a:r>
              <a:rPr lang="en-AU" b="1">
                <a:solidFill>
                  <a:srgbClr val="22272B"/>
                </a:solidFill>
                <a:latin typeface="Public Sans"/>
              </a:rPr>
              <a:t>Presenter notes:</a:t>
            </a:r>
          </a:p>
          <a:p>
            <a:endParaRPr lang="en-AU" b="1">
              <a:solidFill>
                <a:srgbClr val="22272B"/>
              </a:solidFill>
              <a:latin typeface="Public San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a:solidFill>
                  <a:srgbClr val="22272B"/>
                </a:solidFill>
                <a:latin typeface="Public Sans"/>
              </a:rPr>
              <a:t>The Creative arts sample scope and sequence supports a whole school planning approach by carefully sequencing content across the stages.</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a:solidFill>
                <a:srgbClr val="22272B"/>
              </a:solidFill>
              <a:latin typeface="Public San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a:solidFill>
                  <a:srgbClr val="22272B"/>
                </a:solidFill>
                <a:latin typeface="Public Sans"/>
              </a:rPr>
              <a:t>This approach supports students in developing the required knowledge, understanding and skills in the earlier years to successfully access content in later years. </a:t>
            </a:r>
          </a:p>
          <a:p>
            <a:pPr>
              <a:defRPr/>
            </a:pPr>
            <a:r>
              <a:rPr lang="en-AU">
                <a:solidFill>
                  <a:srgbClr val="444444"/>
                </a:solidFill>
                <a:latin typeface="Public Sans"/>
              </a:rPr>
              <a:t> </a:t>
            </a:r>
            <a:endParaRPr lang="en-US">
              <a:solidFill>
                <a:srgbClr val="444444"/>
              </a:solidFill>
              <a:latin typeface="Public San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a:solidFill>
                  <a:srgbClr val="22272B"/>
                </a:solidFill>
                <a:latin typeface="Public Sans"/>
              </a:rPr>
              <a:t>The content points from the music focus area on the slide are an example of how content has been carefully sequenced to show a clear progression of learning. We have highlighted where these content points have been included in the Creative arts sample scope and sequence. This strategic design includes time for repetition, practice and the application of knowledge. </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a:solidFill>
                <a:srgbClr val="22272B"/>
              </a:solidFill>
              <a:latin typeface="Public San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a:solidFill>
                  <a:srgbClr val="22272B"/>
                </a:solidFill>
                <a:latin typeface="Public Sans"/>
              </a:rPr>
              <a:t>This is just one example and is mirrored throughout the Creative arts sample scope and sequence across all four focus areas.</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a:solidFill>
                <a:srgbClr val="22272B"/>
              </a:solidFill>
              <a:latin typeface="Public Sans"/>
            </a:endParaRPr>
          </a:p>
          <a:p>
            <a:pPr marL="0" marR="0" lvl="0" indent="0" algn="l" defTabSz="1219170">
              <a:lnSpc>
                <a:spcPct val="100000"/>
              </a:lnSpc>
              <a:spcBef>
                <a:spcPts val="0"/>
              </a:spcBef>
              <a:spcAft>
                <a:spcPts val="0"/>
              </a:spcAft>
              <a:buNone/>
              <a:tabLst/>
              <a:defRPr/>
            </a:pPr>
            <a:r>
              <a:rPr lang="en-AU">
                <a:latin typeface="Public Sans"/>
              </a:rPr>
              <a:t>[NEXT SLIDE]</a:t>
            </a:r>
          </a:p>
          <a:p>
            <a:pPr marL="285750" indent="-285750">
              <a:buFont typeface="Arial" panose="020B0604020202020204" pitchFamily="34" charset="0"/>
              <a:buChar char="•"/>
              <a:defRPr/>
            </a:pPr>
            <a:endParaRPr lang="en-AU" sz="1200"/>
          </a:p>
          <a:p>
            <a:endParaRPr lang="en-AU" kern="100">
              <a:latin typeface="Public Sans"/>
              <a:ea typeface="Calibri"/>
            </a:endParaRPr>
          </a:p>
        </p:txBody>
      </p:sp>
      <p:sp>
        <p:nvSpPr>
          <p:cNvPr id="4" name="Slide Number Placeholder 3">
            <a:extLst>
              <a:ext uri="{FF2B5EF4-FFF2-40B4-BE49-F238E27FC236}">
                <a16:creationId xmlns:a16="http://schemas.microsoft.com/office/drawing/2014/main" id="{59EC46FE-F593-81A3-2848-3E1642B19A2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31909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9F22A-74C0-4251-9F67-43636489C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C9EB5-24C9-7A3E-DF58-E5AD5C720EEE}"/>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AD5907FE-6212-0E08-C809-6E9AB5AA5119}"/>
              </a:ext>
            </a:extLst>
          </p:cNvPr>
          <p:cNvSpPr>
            <a:spLocks noGrp="1"/>
          </p:cNvSpPr>
          <p:nvPr>
            <p:ph type="body" idx="1"/>
          </p:nvPr>
        </p:nvSpPr>
        <p:spPr/>
        <p:txBody>
          <a:bodyPr/>
          <a:lstStyle/>
          <a:p>
            <a:r>
              <a:rPr lang="en-AU" b="1">
                <a:solidFill>
                  <a:srgbClr val="22272B"/>
                </a:solidFill>
                <a:latin typeface="Public Sans"/>
              </a:rPr>
              <a:t>26. </a:t>
            </a:r>
            <a:r>
              <a:rPr lang="en-AU" b="1" dirty="0">
                <a:solidFill>
                  <a:srgbClr val="22272B"/>
                </a:solidFill>
                <a:latin typeface="Public Sans"/>
              </a:rPr>
              <a:t>Purpose: </a:t>
            </a:r>
            <a:r>
              <a:rPr lang="en-AU" b="0" dirty="0">
                <a:solidFill>
                  <a:srgbClr val="22272B"/>
                </a:solidFill>
                <a:latin typeface="Public Sans"/>
              </a:rPr>
              <a:t>to demonstrate the connections between content groups in the creative arts sample scope and sequence.</a:t>
            </a:r>
            <a:endParaRPr lang="en-AU" dirty="0">
              <a:solidFill>
                <a:srgbClr val="22272B"/>
              </a:solidFill>
            </a:endParaRPr>
          </a:p>
          <a:p>
            <a:endParaRPr lang="en-AU" b="1" dirty="0">
              <a:solidFill>
                <a:srgbClr val="22272B"/>
              </a:solidFill>
              <a:latin typeface="Public Sans"/>
            </a:endParaRPr>
          </a:p>
          <a:p>
            <a:r>
              <a:rPr lang="en-AU" b="1" dirty="0">
                <a:solidFill>
                  <a:srgbClr val="22272B"/>
                </a:solidFill>
                <a:latin typeface="Public Sans"/>
              </a:rPr>
              <a:t>Timing: </a:t>
            </a:r>
            <a:r>
              <a:rPr lang="en-AU" b="0" dirty="0">
                <a:solidFill>
                  <a:srgbClr val="22272B"/>
                </a:solidFill>
                <a:latin typeface="Public Sans"/>
              </a:rPr>
              <a:t>30 sec</a:t>
            </a:r>
          </a:p>
          <a:p>
            <a:endParaRPr lang="en-AU" dirty="0">
              <a:solidFill>
                <a:srgbClr val="444444"/>
              </a:solidFill>
            </a:endParaRPr>
          </a:p>
          <a:p>
            <a:r>
              <a:rPr lang="en-AU" b="1" dirty="0">
                <a:solidFill>
                  <a:srgbClr val="22272B"/>
                </a:solidFill>
                <a:latin typeface="Public Sans"/>
              </a:rPr>
              <a:t>Presenter notes:</a:t>
            </a:r>
          </a:p>
          <a:p>
            <a:endParaRPr lang="en-AU" b="1" dirty="0">
              <a:solidFill>
                <a:srgbClr val="22272B"/>
              </a:solidFill>
              <a:latin typeface="Public San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dirty="0">
                <a:solidFill>
                  <a:srgbClr val="22272B"/>
                </a:solidFill>
                <a:latin typeface="Public Sans"/>
              </a:rPr>
              <a:t>The content groups in creative arts highlight the interrelated practices of each focus area. </a:t>
            </a:r>
            <a:r>
              <a:rPr lang="en-AU" sz="1600" b="0" i="0" u="none" strike="noStrike" kern="1200" dirty="0">
                <a:solidFill>
                  <a:schemeClr val="tx1"/>
                </a:solidFill>
                <a:effectLst/>
                <a:latin typeface="Public Sans"/>
              </a:rPr>
              <a:t>These are not meant to be taught in a linear, sequential way. Learning experiences should support students to </a:t>
            </a:r>
            <a:r>
              <a:rPr lang="en-AU" sz="1600" b="1" i="0" u="none" strike="noStrike" kern="1200" dirty="0">
                <a:solidFill>
                  <a:schemeClr val="tx1"/>
                </a:solidFill>
                <a:effectLst/>
                <a:latin typeface="Public Sans"/>
              </a:rPr>
              <a:t>make connections</a:t>
            </a:r>
            <a:r>
              <a:rPr lang="en-AU" sz="1600" b="0" i="0" u="none" strike="noStrike" kern="1200" dirty="0">
                <a:solidFill>
                  <a:schemeClr val="tx1"/>
                </a:solidFill>
                <a:effectLst/>
                <a:latin typeface="Public Sans"/>
              </a:rPr>
              <a:t> between content groups within each focus area. This will assist students to </a:t>
            </a:r>
            <a:r>
              <a:rPr lang="en-AU" sz="1600" b="1" i="0" u="none" strike="noStrike" kern="1200" dirty="0">
                <a:solidFill>
                  <a:schemeClr val="tx1"/>
                </a:solidFill>
                <a:effectLst/>
                <a:latin typeface="Public Sans"/>
              </a:rPr>
              <a:t>apply their learning</a:t>
            </a:r>
            <a:r>
              <a:rPr lang="en-AU" sz="1600" b="0" i="0" u="none" strike="noStrike" kern="1200" dirty="0">
                <a:solidFill>
                  <a:schemeClr val="tx1"/>
                </a:solidFill>
                <a:effectLst/>
                <a:latin typeface="Public Sans"/>
              </a:rPr>
              <a:t> in meaningful and creative ways.</a:t>
            </a:r>
            <a:r>
              <a:rPr lang="en-AU" sz="1600" b="0" i="0" kern="1200" dirty="0">
                <a:solidFill>
                  <a:schemeClr val="tx1"/>
                </a:solidFill>
                <a:effectLst/>
                <a:latin typeface="Public Sans"/>
              </a:rPr>
              <a:t>​ The sample scope and sequences support these connections across content groups.</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600" b="0" i="0" kern="1200" dirty="0">
              <a:solidFill>
                <a:schemeClr val="tx1"/>
              </a:solidFill>
              <a:effectLst/>
              <a:latin typeface="Public Sans" pitchFamily="2" charset="0"/>
              <a:ea typeface="+mn-ea"/>
              <a:cs typeface="+mn-cs"/>
            </a:endParaRPr>
          </a:p>
          <a:p>
            <a:pPr marL="0" marR="0" lvl="0" indent="0" algn="l" defTabSz="1219170">
              <a:lnSpc>
                <a:spcPct val="100000"/>
              </a:lnSpc>
              <a:spcBef>
                <a:spcPts val="0"/>
              </a:spcBef>
              <a:spcAft>
                <a:spcPts val="0"/>
              </a:spcAft>
              <a:buNone/>
              <a:tabLst/>
              <a:defRPr/>
            </a:pPr>
            <a:r>
              <a:rPr lang="en-AU" dirty="0">
                <a:latin typeface="Public Sans"/>
              </a:rPr>
              <a:t>[NEXT SLIDE]</a:t>
            </a:r>
          </a:p>
          <a:p>
            <a:pPr marL="285750" indent="-285750">
              <a:buFont typeface="Arial" panose="020B0604020202020204" pitchFamily="34" charset="0"/>
              <a:buChar char="•"/>
              <a:defRPr/>
            </a:pPr>
            <a:endParaRPr lang="en-AU" sz="1200" dirty="0"/>
          </a:p>
          <a:p>
            <a:endParaRPr lang="en-AU" kern="100" dirty="0">
              <a:latin typeface="Public Sans"/>
              <a:ea typeface="Calibri"/>
            </a:endParaRPr>
          </a:p>
        </p:txBody>
      </p:sp>
      <p:sp>
        <p:nvSpPr>
          <p:cNvPr id="4" name="Slide Number Placeholder 3">
            <a:extLst>
              <a:ext uri="{FF2B5EF4-FFF2-40B4-BE49-F238E27FC236}">
                <a16:creationId xmlns:a16="http://schemas.microsoft.com/office/drawing/2014/main" id="{8B61BF0D-5B5B-8F1B-2A12-2BFE0EDD605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463623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70203-BFF9-FDFF-AE12-CE1B4F439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8EEAB-E61B-89AB-16BD-03C8841EBF00}"/>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05CD3C06-4838-2247-26AF-B82907C1AF6F}"/>
              </a:ext>
            </a:extLst>
          </p:cNvPr>
          <p:cNvSpPr>
            <a:spLocks noGrp="1"/>
          </p:cNvSpPr>
          <p:nvPr>
            <p:ph type="body" idx="1"/>
          </p:nvPr>
        </p:nvSpPr>
        <p:spPr/>
        <p:txBody>
          <a:bodyPr/>
          <a:lstStyle/>
          <a:p>
            <a:r>
              <a:rPr lang="en-AU" b="1">
                <a:solidFill>
                  <a:srgbClr val="22272B"/>
                </a:solidFill>
                <a:latin typeface="Public Sans"/>
              </a:rPr>
              <a:t>27. Purpose: </a:t>
            </a:r>
            <a:r>
              <a:rPr lang="en-AU" b="0">
                <a:solidFill>
                  <a:srgbClr val="22272B"/>
                </a:solidFill>
                <a:latin typeface="Public Sans"/>
              </a:rPr>
              <a:t>to demonstrate the connections between content groups in the creative arts sample scope and sequence.</a:t>
            </a:r>
            <a:endParaRPr lang="en-AU">
              <a:solidFill>
                <a:srgbClr val="22272B"/>
              </a:solidFill>
            </a:endParaRPr>
          </a:p>
          <a:p>
            <a:endParaRPr lang="en-AU" b="1">
              <a:solidFill>
                <a:srgbClr val="22272B"/>
              </a:solidFill>
              <a:latin typeface="Public Sans"/>
            </a:endParaRPr>
          </a:p>
          <a:p>
            <a:r>
              <a:rPr lang="en-AU" b="1">
                <a:solidFill>
                  <a:srgbClr val="22272B"/>
                </a:solidFill>
                <a:latin typeface="Public Sans"/>
              </a:rPr>
              <a:t>Timing: </a:t>
            </a:r>
            <a:r>
              <a:rPr lang="en-AU" b="0">
                <a:solidFill>
                  <a:srgbClr val="22272B"/>
                </a:solidFill>
                <a:latin typeface="Public Sans"/>
              </a:rPr>
              <a:t>2 mins</a:t>
            </a:r>
          </a:p>
          <a:p>
            <a:endParaRPr lang="en-AU">
              <a:solidFill>
                <a:srgbClr val="444444"/>
              </a:solidFill>
            </a:endParaRPr>
          </a:p>
          <a:p>
            <a:r>
              <a:rPr lang="en-AU" b="1">
                <a:solidFill>
                  <a:srgbClr val="22272B"/>
                </a:solidFill>
                <a:latin typeface="Public Sans"/>
              </a:rPr>
              <a:t>Presenter notes:</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6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600" b="0" i="0" kern="1200">
                <a:solidFill>
                  <a:schemeClr val="tx1"/>
                </a:solidFill>
                <a:effectLst/>
                <a:latin typeface="Public Sans"/>
              </a:rPr>
              <a:t>Let’s look at an example of connected content from Stage 1 Drama. </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600" b="0" i="0" kern="1200">
                <a:solidFill>
                  <a:schemeClr val="tx1"/>
                </a:solidFill>
                <a:effectLst/>
                <a:latin typeface="Public Sans"/>
              </a:rPr>
              <a:t>The ‘making’ content group contains content related to embodying a role or character and interacting with other characters while in a role.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6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600" b="0" i="0" kern="1200">
                <a:solidFill>
                  <a:schemeClr val="tx1"/>
                </a:solidFill>
                <a:effectLst/>
                <a:latin typeface="Public Sans"/>
              </a:rPr>
              <a:t>The ‘performing’ content group involves opportunities for students to develop characters and roles as they improvise, rehearse and perform Drama.</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6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600" b="0" i="0" kern="1200">
                <a:solidFill>
                  <a:schemeClr val="tx1"/>
                </a:solidFill>
                <a:effectLst/>
                <a:latin typeface="Public Sans"/>
              </a:rPr>
              <a:t>In the ‘appreciating’ content group, students use Tier 2 and 3 vocabulary to describe how role and character are used in drama.</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6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600" b="0" i="0" kern="1200">
                <a:solidFill>
                  <a:schemeClr val="tx1"/>
                </a:solidFill>
                <a:effectLst/>
                <a:latin typeface="Public Sans"/>
              </a:rPr>
              <a:t>By connecting this learning, students develop knowledge, understanding and skills relating to the dramatic elements as they explore the various ways they can interact with drama as a creator, performer and audience member. This supports students to achieve the aim of the syllabus, by developing curiosity, creativity and imagination as they express themselves and develop an understanding of how creative works convey meaning.</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6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600" b="0" i="0" kern="1200">
                <a:solidFill>
                  <a:schemeClr val="tx1"/>
                </a:solidFill>
                <a:effectLst/>
                <a:latin typeface="Public Sans"/>
              </a:rPr>
              <a:t>This content is scoped in Terms 3 and 7 of the sample scope and sequence.</a:t>
            </a:r>
            <a:endParaRPr lang="en-AU">
              <a:solidFill>
                <a:srgbClr val="22272B"/>
              </a:solidFill>
              <a:latin typeface="Public Sans"/>
            </a:endParaRPr>
          </a:p>
          <a:p>
            <a:pPr>
              <a:buFont typeface="Public Sans"/>
              <a:defRPr/>
            </a:pPr>
            <a:endParaRPr lang="en-AU">
              <a:solidFill>
                <a:srgbClr val="22272B"/>
              </a:solidFill>
              <a:latin typeface="Public Sans"/>
            </a:endParaRPr>
          </a:p>
          <a:p>
            <a:pPr marL="0" marR="0" lvl="0" indent="0" algn="l" defTabSz="1219170">
              <a:lnSpc>
                <a:spcPct val="100000"/>
              </a:lnSpc>
              <a:spcBef>
                <a:spcPts val="0"/>
              </a:spcBef>
              <a:spcAft>
                <a:spcPts val="0"/>
              </a:spcAft>
              <a:buNone/>
              <a:tabLst/>
              <a:defRPr/>
            </a:pPr>
            <a:r>
              <a:rPr lang="en-AU">
                <a:latin typeface="Public Sans"/>
              </a:rPr>
              <a:t>[NEXT SLIDE]</a:t>
            </a:r>
          </a:p>
          <a:p>
            <a:pPr marL="285750" indent="-285750">
              <a:buFont typeface="Arial" panose="020B0604020202020204" pitchFamily="34" charset="0"/>
              <a:buChar char="•"/>
              <a:defRPr/>
            </a:pPr>
            <a:endParaRPr lang="en-AU" sz="1200"/>
          </a:p>
          <a:p>
            <a:endParaRPr lang="en-AU" kern="100">
              <a:latin typeface="Public Sans"/>
              <a:ea typeface="Calibri"/>
            </a:endParaRPr>
          </a:p>
        </p:txBody>
      </p:sp>
      <p:sp>
        <p:nvSpPr>
          <p:cNvPr id="4" name="Slide Number Placeholder 3">
            <a:extLst>
              <a:ext uri="{FF2B5EF4-FFF2-40B4-BE49-F238E27FC236}">
                <a16:creationId xmlns:a16="http://schemas.microsoft.com/office/drawing/2014/main" id="{3B8BA092-37D7-4BDE-6169-98334D7583F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94395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5191B-9C56-FD9E-884A-5508A0D06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9D4F7-E369-61D2-A904-65D9F7FB4D00}"/>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60D56885-54B1-154A-40B7-AB2ED9454E95}"/>
              </a:ext>
            </a:extLst>
          </p:cNvPr>
          <p:cNvSpPr>
            <a:spLocks noGrp="1"/>
          </p:cNvSpPr>
          <p:nvPr>
            <p:ph type="body" idx="1"/>
          </p:nvPr>
        </p:nvSpPr>
        <p:spPr/>
        <p:txBody>
          <a:bodyPr/>
          <a:lstStyle/>
          <a:p>
            <a:r>
              <a:rPr lang="en-AU" b="1">
                <a:latin typeface="Public Sans"/>
              </a:rPr>
              <a:t>28</a:t>
            </a:r>
            <a:r>
              <a:rPr lang="en-AU" sz="1200" b="1">
                <a:latin typeface="Public Sans"/>
              </a:rPr>
              <a:t>. Purpose</a:t>
            </a:r>
            <a:r>
              <a:rPr lang="en-AU" sz="1200">
                <a:latin typeface="Public Sans"/>
              </a:rPr>
              <a:t>: to introduce the key learning area of Personal Development Health and Physical Education.</a:t>
            </a:r>
          </a:p>
          <a:p>
            <a:endParaRPr lang="en-AU" sz="120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15 secs</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latin typeface="Public Sans"/>
              </a:rPr>
              <a:t>Presenter notes:</a:t>
            </a:r>
            <a:endParaRPr lang="en-AU" sz="1200" b="1">
              <a:solidFill>
                <a:schemeClr val="tx1"/>
              </a:solidFill>
              <a:latin typeface="Public Sans"/>
              <a:ea typeface="Calibri"/>
              <a:cs typeface="Calibri"/>
            </a:endParaRPr>
          </a:p>
          <a:p>
            <a:endParaRPr lang="en-AU" sz="1200" b="1">
              <a:solidFill>
                <a:schemeClr val="tx1"/>
              </a:solidFill>
              <a:latin typeface="Public Sans" pitchFamily="2" charset="0"/>
            </a:endParaRPr>
          </a:p>
          <a:p>
            <a:r>
              <a:rPr lang="en-AU" sz="1200" b="0">
                <a:solidFill>
                  <a:schemeClr val="tx1"/>
                </a:solidFill>
                <a:latin typeface="Public Sans"/>
              </a:rPr>
              <a:t>We will now turn our attention to PDHPE. </a:t>
            </a:r>
          </a:p>
          <a:p>
            <a:endParaRPr lang="en-AU" sz="1200" b="0">
              <a:solidFill>
                <a:schemeClr val="tx1"/>
              </a:solidFill>
              <a:latin typeface="Public Sans" pitchFamily="2" charset="0"/>
            </a:endParaRPr>
          </a:p>
          <a:p>
            <a:r>
              <a:rPr lang="en-AU" sz="1200" b="0">
                <a:solidFill>
                  <a:schemeClr val="tx1"/>
                </a:solidFill>
                <a:latin typeface="Public Sans"/>
              </a:rPr>
              <a:t>Learning in PDHPE is the foundation for lifelong engagement in physical activity. Through studying PDHPE, students develop, evaluate and apply a broad range of skills to build and maintain a sense of connection, identity, resilience and respectful relationships.</a:t>
            </a:r>
          </a:p>
          <a:p>
            <a:endParaRPr lang="en-AU" sz="1200" b="0" i="0">
              <a:solidFill>
                <a:schemeClr val="tx1"/>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endParaRPr lang="en-AU" sz="1200" b="0" i="0">
              <a:solidFill>
                <a:schemeClr val="tx1"/>
              </a:solidFill>
              <a:effectLst/>
              <a:latin typeface="Public Sans"/>
            </a:endParaRPr>
          </a:p>
          <a:p>
            <a:endParaRPr lang="en-AU" b="0" i="0">
              <a:solidFill>
                <a:schemeClr val="tx1"/>
              </a:solidFill>
              <a:effectLst/>
              <a:latin typeface="Public Sans" pitchFamily="2" charset="0"/>
            </a:endParaRPr>
          </a:p>
        </p:txBody>
      </p:sp>
      <p:sp>
        <p:nvSpPr>
          <p:cNvPr id="4" name="Slide Number Placeholder 3">
            <a:extLst>
              <a:ext uri="{FF2B5EF4-FFF2-40B4-BE49-F238E27FC236}">
                <a16:creationId xmlns:a16="http://schemas.microsoft.com/office/drawing/2014/main" id="{E865D282-A5CB-1D2A-9A6F-1F14E1EC73B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4399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b="1" dirty="0">
                <a:latin typeface="Public Sans"/>
              </a:rPr>
              <a:t>29</a:t>
            </a:r>
            <a:r>
              <a:rPr lang="en-AU" sz="1200" b="1" dirty="0">
                <a:latin typeface="Public Sans"/>
              </a:rPr>
              <a:t>. Purpose</a:t>
            </a:r>
            <a:r>
              <a:rPr lang="en-AU" sz="1200" dirty="0">
                <a:latin typeface="Public Sans"/>
              </a:rPr>
              <a:t>: to unpack the balance of content reflected in the PDHPE sample scope and sequence.</a:t>
            </a: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1 min</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p>
          <a:p>
            <a:endParaRPr lang="en-AU" sz="1200" b="1" dirty="0">
              <a:solidFill>
                <a:schemeClr val="tx1"/>
              </a:solidFill>
              <a:latin typeface="Public Sans"/>
              <a:ea typeface="Calibri"/>
              <a:cs typeface="Calibri"/>
            </a:endParaRPr>
          </a:p>
          <a:p>
            <a:r>
              <a:rPr lang="en-AU" sz="1200" dirty="0">
                <a:latin typeface="Public Sans"/>
              </a:rPr>
              <a:t>This diagram shows the organisation of PDHPE K-6 Syllabus under 4 focus areas. Each of the focus areas provides essential content for both the Personal Development and Health (PDH) and the Physical Education (PE) elements of the syllabus.</a:t>
            </a:r>
          </a:p>
          <a:p>
            <a:endParaRPr lang="en-AU" sz="1200" dirty="0"/>
          </a:p>
          <a:p>
            <a:r>
              <a:rPr lang="en-AU" sz="1200" dirty="0">
                <a:latin typeface="Public Sans"/>
              </a:rPr>
              <a:t>The PDHPE sample scope and sequence, balances learning time equally between PDH and PE. </a:t>
            </a:r>
          </a:p>
          <a:p>
            <a:endParaRPr lang="en-AU" sz="1200" dirty="0"/>
          </a:p>
          <a:p>
            <a:r>
              <a:rPr lang="en-AU" sz="1200" dirty="0">
                <a:latin typeface="Public Sans"/>
              </a:rPr>
              <a:t>60 minutes of Physical Education counts towards the department’s sport and physical activity procedures which require 150 minutes of planned moderate to vigorous physical activity across the school week. PDH does not contribute to the 150 minutes unless it contains regular, planned moderate to vigorous physical activity.</a:t>
            </a:r>
          </a:p>
          <a:p>
            <a:endParaRPr lang="en-AU" sz="1200" dirty="0"/>
          </a:p>
          <a:p>
            <a:r>
              <a:rPr lang="en-AU" sz="1200" dirty="0">
                <a:latin typeface="Public Sans"/>
              </a:rPr>
              <a:t>[NEXT SLIDE]</a:t>
            </a:r>
          </a:p>
          <a:p>
            <a:endParaRPr lang="en-AU" sz="1200" dirty="0"/>
          </a:p>
          <a:p>
            <a:r>
              <a:rPr lang="en-AU" sz="1200" b="1" dirty="0">
                <a:latin typeface="Public Sans"/>
              </a:rPr>
              <a:t>Additional information for presenters: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Public Sans"/>
              </a:rPr>
              <a:t>This information is available in the </a:t>
            </a:r>
            <a:r>
              <a:rPr lang="en-US" sz="1200" b="0" dirty="0">
                <a:latin typeface="Public Sans"/>
              </a:rPr>
              <a:t>FAQs of the PDHPE channel </a:t>
            </a:r>
            <a:r>
              <a:rPr lang="en-US" sz="1200" dirty="0">
                <a:latin typeface="Public Sans"/>
              </a:rPr>
              <a:t>in the Primary curriculum Statewide staffroom. </a:t>
            </a:r>
          </a:p>
          <a:p>
            <a:endParaRPr lang="en-AU" sz="120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676183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FC535-1DCA-EB23-318E-FBC5941B8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B20F7-1F44-99E7-971E-B1CA0BEFFD92}"/>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91D21A95-E1E0-CBA6-91E7-5D7256A11FF0}"/>
              </a:ext>
            </a:extLst>
          </p:cNvPr>
          <p:cNvSpPr>
            <a:spLocks noGrp="1"/>
          </p:cNvSpPr>
          <p:nvPr>
            <p:ph type="body" idx="1"/>
          </p:nvPr>
        </p:nvSpPr>
        <p:spPr/>
        <p:txBody>
          <a:bodyPr/>
          <a:lstStyle/>
          <a:p>
            <a:r>
              <a:rPr lang="en-AU" sz="1600" b="1" dirty="0">
                <a:latin typeface="Public Sans"/>
              </a:rPr>
              <a:t>30. Purpose</a:t>
            </a:r>
            <a:r>
              <a:rPr lang="en-AU" sz="1600" dirty="0">
                <a:latin typeface="Public Sans"/>
              </a:rPr>
              <a:t>: to unpack the consent content in the PDHPE sample scope and sequence.</a:t>
            </a:r>
            <a:endParaRPr lang="en-AU" sz="16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Public Sans"/>
              </a:rPr>
              <a:t>Time</a:t>
            </a:r>
            <a:r>
              <a:rPr lang="en-AU" sz="1600" dirty="0">
                <a:latin typeface="Public Sans"/>
              </a:rPr>
              <a:t>: 1 min 30 sec</a:t>
            </a:r>
            <a:endParaRPr lang="en-AU" sz="16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latin typeface="Public Sans" pitchFamily="2" charset="0"/>
            </a:endParaRPr>
          </a:p>
          <a:p>
            <a:r>
              <a:rPr lang="en-AU" sz="1600" b="1" dirty="0">
                <a:solidFill>
                  <a:schemeClr val="tx1"/>
                </a:solidFill>
                <a:latin typeface="Public Sans"/>
              </a:rPr>
              <a:t>Presenter notes:</a:t>
            </a:r>
          </a:p>
          <a:p>
            <a:endParaRPr lang="en-AU" sz="1600" b="1" dirty="0">
              <a:solidFill>
                <a:schemeClr val="tx1"/>
              </a:solidFill>
              <a:latin typeface="Public Sans"/>
              <a:ea typeface="Calibri"/>
              <a:cs typeface="Calibri"/>
            </a:endParaRPr>
          </a:p>
          <a:p>
            <a:r>
              <a:rPr lang="en-AU" sz="1600" b="0" dirty="0">
                <a:solidFill>
                  <a:schemeClr val="tx1"/>
                </a:solidFill>
                <a:latin typeface="Public Sans"/>
                <a:ea typeface="Calibri"/>
                <a:cs typeface="Calibri"/>
              </a:rPr>
              <a:t>Consent is taught from Early Stage 1 through to Stage 3 through the Respectful relationships and safety focus area.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Public Sans"/>
                <a:ea typeface="Calibri"/>
                <a:cs typeface="Calibri"/>
              </a:rPr>
              <a:t>Personal safety education, including child protection, must be taught in every stage of learning. In the PDHPE sample scope and sequence this is in Terms 3 and 7 across every stage each year. </a:t>
            </a:r>
          </a:p>
          <a:p>
            <a:endParaRPr lang="en-AU" sz="1600" b="0" dirty="0">
              <a:solidFill>
                <a:schemeClr val="tx1"/>
              </a:solidFill>
              <a:latin typeface="Public Sans"/>
              <a:ea typeface="Calibri"/>
              <a:cs typeface="Calibri"/>
            </a:endParaRPr>
          </a:p>
          <a:p>
            <a:r>
              <a:rPr lang="en-AU" sz="1600" b="0" dirty="0">
                <a:solidFill>
                  <a:schemeClr val="tx1"/>
                </a:solidFill>
                <a:latin typeface="Public Sans"/>
                <a:ea typeface="Calibri"/>
                <a:cs typeface="Calibri"/>
              </a:rPr>
              <a:t>In ES1 the consent content is in the content groups of ‘Respectful relationships contribute to personal safety’ and ‘Personal actions support safety’. Here we can see examples of content points.</a:t>
            </a:r>
          </a:p>
          <a:p>
            <a:endParaRPr lang="en-AU" sz="1600" b="0"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Public Sans"/>
                <a:ea typeface="Calibri"/>
                <a:cs typeface="Calibri"/>
              </a:rPr>
              <a:t>In Stage 1 consent content is in the content groups of ‘Respectful relationships enhance personal safety’ and ‘Responsible choices promote online safety’. Here we can see examples of content points.</a:t>
            </a:r>
            <a:endParaRPr lang="en-AU" sz="1600" b="1" dirty="0">
              <a:solidFill>
                <a:schemeClr val="tx1"/>
              </a:solidFill>
              <a:latin typeface="Public Sans" pitchFamily="2" charset="0"/>
            </a:endParaRPr>
          </a:p>
          <a:p>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Public Sans"/>
                <a:ea typeface="+mn-ea"/>
                <a:cs typeface="+mn-cs"/>
              </a:rPr>
              <a:t>Additional notes for presenters only:</a:t>
            </a:r>
            <a:r>
              <a:rPr kumimoji="0" lang="en-AU" sz="1600" b="0" i="0" u="none" strike="noStrike" kern="1200" cap="none" spc="0" normalizeH="0" baseline="0" noProof="0" dirty="0">
                <a:ln>
                  <a:noFill/>
                </a:ln>
                <a:solidFill>
                  <a:prstClr val="black"/>
                </a:solidFill>
                <a:effectLst/>
                <a:uLnTx/>
                <a:uFillTx/>
                <a:latin typeface="Public Sans"/>
                <a:ea typeface="+mn-ea"/>
                <a:cs typeface="+mn-cs"/>
              </a:rPr>
              <a:t> </a:t>
            </a:r>
            <a:endParaRPr kumimoji="0" lang="en-US" sz="1600" b="0" i="0" u="none" strike="noStrike" kern="1200" cap="none" spc="0" normalizeH="0" baseline="0" noProof="0" dirty="0">
              <a:ln>
                <a:noFill/>
              </a:ln>
              <a:solidFill>
                <a:prstClr val="black"/>
              </a:solidFill>
              <a:effectLst/>
              <a:uLnTx/>
              <a:uFillTx/>
              <a:latin typeface="Public Sans"/>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1" u="none" strike="noStrike" kern="1200" cap="none" spc="0" normalizeH="0" baseline="0" noProof="0" dirty="0">
              <a:ln>
                <a:noFill/>
              </a:ln>
              <a:solidFill>
                <a:prstClr val="black"/>
              </a:solidFill>
              <a:effectLst/>
              <a:uLnTx/>
              <a:uFillTx/>
              <a:latin typeface="Public Sans"/>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dirty="0">
                <a:ln>
                  <a:noFill/>
                </a:ln>
                <a:solidFill>
                  <a:prstClr val="black"/>
                </a:solidFill>
                <a:effectLst/>
                <a:uLnTx/>
                <a:uFillTx/>
                <a:latin typeface="Public Sans"/>
                <a:ea typeface="+mn-ea"/>
                <a:cs typeface="+mn-cs"/>
              </a:rPr>
              <a:t>This information does not need to be shared however, if presenters are questioned about child protection, possible questions and responses include: </a:t>
            </a:r>
            <a:endParaRPr kumimoji="0" lang="en-US" sz="1600" b="0" i="0" u="none" strike="noStrike" kern="1200" cap="none" spc="0" normalizeH="0" baseline="0" noProof="0" dirty="0">
              <a:ln>
                <a:noFill/>
              </a:ln>
              <a:solidFill>
                <a:prstClr val="black"/>
              </a:solidFill>
              <a:effectLst/>
              <a:uLnTx/>
              <a:uFillTx/>
              <a:latin typeface="Public Sans"/>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Public Sans"/>
                <a:ea typeface="+mn-ea"/>
                <a:cs typeface="+mn-cs"/>
              </a:rPr>
              <a:t>-</a:t>
            </a:r>
            <a:r>
              <a:rPr kumimoji="0" lang="en-AU" sz="1600" b="1" i="0" u="none" strike="noStrike" kern="1200" cap="none" spc="0" normalizeH="0" baseline="0" noProof="0" dirty="0">
                <a:ln>
                  <a:noFill/>
                </a:ln>
                <a:solidFill>
                  <a:prstClr val="black"/>
                </a:solidFill>
                <a:effectLst/>
                <a:uLnTx/>
                <a:uFillTx/>
                <a:latin typeface="Public Sans"/>
                <a:ea typeface="+mn-ea"/>
                <a:cs typeface="+mn-cs"/>
              </a:rPr>
              <a:t>Can schools still use the existing child protection units?</a:t>
            </a:r>
            <a:r>
              <a:rPr kumimoji="0" lang="en-AU" sz="1600" b="0" i="0" u="none" strike="noStrike" kern="1200" cap="none" spc="0" normalizeH="0" baseline="0" noProof="0" dirty="0">
                <a:ln>
                  <a:noFill/>
                </a:ln>
                <a:solidFill>
                  <a:prstClr val="black"/>
                </a:solidFill>
                <a:effectLst/>
                <a:uLnTx/>
                <a:uFillTx/>
                <a:latin typeface="Public Sans"/>
                <a:ea typeface="+mn-ea"/>
                <a:cs typeface="+mn-cs"/>
              </a:rPr>
              <a:t> Existing child protection units align with the PDHPE K-10 Syllabus (2018). Each unit of work is designed as a sequence of learning which can be used in their entirety, or sections of the unit inserted into existing units to complement learning. It is recommended that learning is of adequate duration to allow students the opportunity to build in-depth knowledge, understanding, and skills. </a:t>
            </a:r>
            <a:endParaRPr kumimoji="0" lang="en-US" sz="1600" b="0" i="0" u="none" strike="noStrike" kern="1200" cap="none" spc="0" normalizeH="0" baseline="0" noProof="0" dirty="0">
              <a:ln>
                <a:noFill/>
              </a:ln>
              <a:solidFill>
                <a:prstClr val="black"/>
              </a:solidFill>
              <a:effectLst/>
              <a:uLnTx/>
              <a:uFillTx/>
              <a:latin typeface="Public Sans"/>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Public Sans"/>
                <a:ea typeface="+mn-ea"/>
                <a:cs typeface="+mn-cs"/>
              </a:rPr>
              <a:t>-</a:t>
            </a:r>
            <a:r>
              <a:rPr kumimoji="0" lang="en-AU" sz="1600" b="1" i="0" u="none" strike="noStrike" kern="1200" cap="none" spc="0" normalizeH="0" baseline="0" noProof="0" dirty="0">
                <a:ln>
                  <a:noFill/>
                </a:ln>
                <a:solidFill>
                  <a:prstClr val="black"/>
                </a:solidFill>
                <a:effectLst/>
                <a:uLnTx/>
                <a:uFillTx/>
                <a:latin typeface="Public Sans"/>
                <a:ea typeface="+mn-ea"/>
                <a:cs typeface="+mn-cs"/>
              </a:rPr>
              <a:t>Are there new child protection units being developed to align with new syllabus?</a:t>
            </a:r>
            <a:r>
              <a:rPr kumimoji="0" lang="en-AU" sz="1600" b="0" i="0" u="none" strike="noStrike" kern="1200" cap="none" spc="0" normalizeH="0" baseline="0" noProof="0" dirty="0">
                <a:ln>
                  <a:noFill/>
                </a:ln>
                <a:solidFill>
                  <a:prstClr val="black"/>
                </a:solidFill>
                <a:effectLst/>
                <a:uLnTx/>
                <a:uFillTx/>
                <a:latin typeface="Public Sans"/>
                <a:ea typeface="+mn-ea"/>
                <a:cs typeface="+mn-cs"/>
              </a:rPr>
              <a:t> The Respectful Relationship team are developing updated resources for Child Protection Education and these resources are due for release to use at the commencement of mandatory syllabus implementation at the commencement of 2027. As per current advice, these are optional materials for schools to use.</a:t>
            </a:r>
            <a:endParaRPr kumimoji="0" lang="en-US" sz="1600" b="0" i="0" u="none" strike="noStrike" kern="1200" cap="none" spc="0" normalizeH="0" baseline="0" noProof="0" dirty="0">
              <a:ln>
                <a:noFill/>
              </a:ln>
              <a:solidFill>
                <a:prstClr val="black"/>
              </a:solidFill>
              <a:effectLst/>
              <a:uLnTx/>
              <a:uFillTx/>
              <a:latin typeface="Public Sans"/>
              <a:ea typeface="+mn-ea"/>
              <a:cs typeface="+mn-cs"/>
            </a:endParaRPr>
          </a:p>
          <a:p>
            <a:endParaRPr lang="en-AU" sz="1600" dirty="0"/>
          </a:p>
          <a:p>
            <a:r>
              <a:rPr lang="en-AU" sz="1600" dirty="0">
                <a:latin typeface="Public Sans"/>
              </a:rPr>
              <a:t>- </a:t>
            </a:r>
            <a:r>
              <a:rPr lang="en-AU" sz="1600" b="1" dirty="0">
                <a:latin typeface="Public Sans"/>
              </a:rPr>
              <a:t>If schools implementing before 2027 can we use the existing child protection units? </a:t>
            </a:r>
            <a:r>
              <a:rPr lang="en-AU" sz="1600" dirty="0">
                <a:latin typeface="Public Sans"/>
              </a:rPr>
              <a:t>Yes but the school will need to align the outcomes and essential content to the 2024 PDHPE syllabus.</a:t>
            </a:r>
          </a:p>
          <a:p>
            <a:endParaRPr lang="en-AU" kern="100" dirty="0">
              <a:latin typeface="Public Sans"/>
              <a:ea typeface="Calibri"/>
            </a:endParaRPr>
          </a:p>
        </p:txBody>
      </p:sp>
      <p:sp>
        <p:nvSpPr>
          <p:cNvPr id="4" name="Slide Number Placeholder 3">
            <a:extLst>
              <a:ext uri="{FF2B5EF4-FFF2-40B4-BE49-F238E27FC236}">
                <a16:creationId xmlns:a16="http://schemas.microsoft.com/office/drawing/2014/main" id="{B96EBBF0-7781-254D-0929-009DFE123A5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27760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4A1E-3DAF-FBC6-8CBD-50101A292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C6FBA-5A6A-AD74-0125-FD01688285A5}"/>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22BEF5CF-AF27-3003-7947-2AC0DEFD2E11}"/>
              </a:ext>
            </a:extLst>
          </p:cNvPr>
          <p:cNvSpPr>
            <a:spLocks noGrp="1"/>
          </p:cNvSpPr>
          <p:nvPr>
            <p:ph type="body" idx="1"/>
          </p:nvPr>
        </p:nvSpPr>
        <p:spPr/>
        <p:txBody>
          <a:bodyPr/>
          <a:lstStyle/>
          <a:p>
            <a:pPr>
              <a:defRPr/>
            </a:pPr>
            <a:r>
              <a:rPr lang="en-AU" b="1">
                <a:latin typeface="Public Sans"/>
              </a:rPr>
              <a:t>3</a:t>
            </a:r>
            <a:r>
              <a:rPr lang="en-AU" sz="1600" b="1">
                <a:latin typeface="Public Sans"/>
              </a:rPr>
              <a:t>. Purpose: </a:t>
            </a:r>
            <a:r>
              <a:rPr lang="en-AU" sz="1600" b="0">
                <a:latin typeface="Public Sans"/>
              </a:rPr>
              <a:t>to </a:t>
            </a:r>
            <a:r>
              <a:rPr lang="en-AU" sz="1600">
                <a:latin typeface="Public Sans"/>
              </a:rPr>
              <a:t>outline the teaching standards addressed in this professional learning.</a:t>
            </a:r>
            <a:endParaRPr lang="en-AU"/>
          </a:p>
          <a:p>
            <a:pPr>
              <a:defRPr/>
            </a:pPr>
            <a:endParaRPr lang="en-US"/>
          </a:p>
          <a:p>
            <a:pPr>
              <a:defRPr/>
            </a:pPr>
            <a:r>
              <a:rPr lang="en-AU" sz="1600" b="1">
                <a:latin typeface="Public Sans"/>
              </a:rPr>
              <a:t>Time: </a:t>
            </a:r>
            <a:r>
              <a:rPr lang="en-AU" sz="1600" b="0">
                <a:latin typeface="Public Sans"/>
              </a:rPr>
              <a:t>15 sec</a:t>
            </a:r>
            <a:endParaRPr lang="en-AU" b="0"/>
          </a:p>
          <a:p>
            <a:pPr>
              <a:defRPr/>
            </a:pPr>
            <a:endParaRPr lang="en-AU"/>
          </a:p>
          <a:p>
            <a:r>
              <a:rPr lang="en-AU" sz="1600" b="1" kern="1200">
                <a:solidFill>
                  <a:schemeClr val="tx1"/>
                </a:solidFill>
                <a:effectLst/>
                <a:latin typeface="Public Sans"/>
              </a:rPr>
              <a:t>Presenter notes: </a:t>
            </a:r>
          </a:p>
          <a:p>
            <a:pPr>
              <a:defRPr/>
            </a:pPr>
            <a:endParaRPr lang="en-AU" sz="1600">
              <a:latin typeface="Public Sans"/>
            </a:endParaRPr>
          </a:p>
          <a:p>
            <a:pPr>
              <a:defRPr/>
            </a:pPr>
            <a:r>
              <a:rPr lang="en-AU" sz="1600">
                <a:latin typeface="Public Sans"/>
              </a:rPr>
              <a:t>Here are the Australian Professional Standards for Teachers that today’s presentation will address. Please take a moment to read through.</a:t>
            </a:r>
          </a:p>
          <a:p>
            <a:pPr>
              <a:defRPr/>
            </a:pPr>
            <a:endParaRPr lang="en-AU" sz="1600">
              <a:latin typeface="Public Sans"/>
            </a:endParaRPr>
          </a:p>
          <a:p>
            <a:pPr>
              <a:defRPr/>
            </a:pPr>
            <a:r>
              <a:rPr lang="en-AU" sz="1600" i="1">
                <a:latin typeface="Public Sans"/>
              </a:rPr>
              <a:t>Pause 10 seconds</a:t>
            </a:r>
            <a:endParaRPr lang="en-AU" i="1"/>
          </a:p>
          <a:p>
            <a:pPr>
              <a:defRPr/>
            </a:pPr>
            <a:endParaRPr lang="en-AU" sz="1600"/>
          </a:p>
          <a:p>
            <a:pPr>
              <a:defRPr/>
            </a:pPr>
            <a:r>
              <a:rPr lang="en-AU" sz="1600">
                <a:latin typeface="Public Sans"/>
              </a:rPr>
              <a:t>[NEXT SLIDE]</a:t>
            </a:r>
            <a:endParaRPr lang="en-AU"/>
          </a:p>
          <a:p>
            <a:pPr>
              <a:defRPr/>
            </a:pPr>
            <a:endParaRPr lang="en-AU"/>
          </a:p>
        </p:txBody>
      </p:sp>
      <p:sp>
        <p:nvSpPr>
          <p:cNvPr id="4" name="Slide Number Placeholder 3">
            <a:extLst>
              <a:ext uri="{FF2B5EF4-FFF2-40B4-BE49-F238E27FC236}">
                <a16:creationId xmlns:a16="http://schemas.microsoft.com/office/drawing/2014/main" id="{3DCFCF78-5D57-EA29-69C0-03CBF104E48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13742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B9F37-19EB-44A6-ECDA-9F2C3FC75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07F4D-3928-EF41-4A8F-B7F50C72E5C5}"/>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D651A849-D0B3-6A10-B104-B6365CEE0139}"/>
              </a:ext>
            </a:extLst>
          </p:cNvPr>
          <p:cNvSpPr>
            <a:spLocks noGrp="1"/>
          </p:cNvSpPr>
          <p:nvPr>
            <p:ph type="body" idx="1"/>
          </p:nvPr>
        </p:nvSpPr>
        <p:spPr/>
        <p:txBody>
          <a:bodyPr/>
          <a:lstStyle/>
          <a:p>
            <a:r>
              <a:rPr lang="en-AU" sz="1600" b="1" dirty="0">
                <a:latin typeface="Public Sans"/>
              </a:rPr>
              <a:t>31. Purpose</a:t>
            </a:r>
            <a:r>
              <a:rPr lang="en-AU" sz="1600" dirty="0">
                <a:latin typeface="Public Sans"/>
              </a:rPr>
              <a:t>: to unpack the consent content in the PDHPE sample scope and sequence.</a:t>
            </a:r>
            <a:endParaRPr lang="en-AU" sz="16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Public Sans"/>
              </a:rPr>
              <a:t>Time</a:t>
            </a:r>
            <a:r>
              <a:rPr lang="en-AU" sz="1600" dirty="0">
                <a:latin typeface="Public Sans"/>
              </a:rPr>
              <a:t>: 1 min 30 sec</a:t>
            </a:r>
            <a:endParaRPr lang="en-AU" sz="16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latin typeface="Public Sans" pitchFamily="2" charset="0"/>
            </a:endParaRPr>
          </a:p>
          <a:p>
            <a:r>
              <a:rPr lang="en-AU" sz="1600" b="1" dirty="0">
                <a:solidFill>
                  <a:schemeClr val="tx1"/>
                </a:solidFill>
                <a:latin typeface="Public Sans"/>
              </a:rPr>
              <a:t>Presenter notes:</a:t>
            </a:r>
          </a:p>
          <a:p>
            <a:endParaRPr lang="en-AU" sz="1600" b="1" dirty="0">
              <a:solidFill>
                <a:schemeClr val="tx1"/>
              </a:solidFill>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Public Sans"/>
                <a:ea typeface="Calibri"/>
                <a:cs typeface="Calibri"/>
              </a:rPr>
              <a:t>In Stage 2 consent is taught in the content groups of ‘Personal safety strategies strengthen respectful relationships’ and ‘Actions can enhance online safety’. Here we can see examples of content points.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Public Sans"/>
                <a:ea typeface="Calibri"/>
                <a:cs typeface="Calibri"/>
              </a:rPr>
              <a:t>In Stage 3 in the content groups of ‘Personal safety strategies enhance respectful relationships’ and ‘Informed decisions and strategies enhance online safety’. Here we can see examples of content points.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Public Sans"/>
                <a:ea typeface="+mn-ea"/>
                <a:cs typeface="+mn-cs"/>
              </a:rPr>
              <a:t>The Respectful Relationships team are developing updated resources for Child Protection Education and these resources are due for release for use by schools at the commencement of mandatory syllabus implementation in 2027. As per current advice, these are optional materials for schools to use.</a:t>
            </a:r>
            <a:endParaRPr kumimoji="0" lang="en-US" sz="1600" b="0" i="0" u="none" strike="noStrike" kern="1200" cap="none" spc="0" normalizeH="0" baseline="0" noProof="0" dirty="0">
              <a:ln>
                <a:noFill/>
              </a:ln>
              <a:solidFill>
                <a:prstClr val="black"/>
              </a:solidFill>
              <a:effectLst/>
              <a:uLnTx/>
              <a:uFillTx/>
              <a:latin typeface="Public Sans"/>
              <a:ea typeface="+mn-ea"/>
              <a:cs typeface="+mn-cs"/>
            </a:endParaRPr>
          </a:p>
          <a:p>
            <a:endParaRPr lang="en-AU" sz="1600" b="0"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Public Sans"/>
                <a:ea typeface="Calibri"/>
                <a:cs typeface="Calibri"/>
              </a:rPr>
              <a:t>Just as a reminder personal safety education, including child protection in the PDHPE sample scope and sequence is in Terms 3 and 7 across every stage each year. </a:t>
            </a:r>
            <a:endParaRPr lang="en-AU" sz="1600" b="1" dirty="0">
              <a:solidFill>
                <a:schemeClr val="tx1"/>
              </a:solidFill>
              <a:latin typeface="Public Sans"/>
            </a:endParaRPr>
          </a:p>
          <a:p>
            <a:endParaRPr lang="en-AU" sz="1600" b="1" dirty="0">
              <a:solidFill>
                <a:schemeClr val="tx1"/>
              </a:solidFill>
              <a:latin typeface="Public Sans"/>
              <a:ea typeface="Calibri"/>
              <a:cs typeface="Calibri"/>
            </a:endParaRPr>
          </a:p>
          <a:p>
            <a:r>
              <a:rPr lang="en-AU" sz="1600" dirty="0">
                <a:solidFill>
                  <a:schemeClr val="tx1"/>
                </a:solidFill>
                <a:latin typeface="Public Sans"/>
              </a:rPr>
              <a:t>Please note the teaching of consent in K-6 focuses on permission, boundaries, bodily autonomy, help-seeking, protective strategies and support networks. Sexual consent is addressed in the PDHPE 7-10 Syllabus.</a:t>
            </a:r>
            <a:endParaRPr lang="en-AU" sz="1600" b="1" dirty="0">
              <a:solidFill>
                <a:schemeClr val="tx1"/>
              </a:solidFill>
              <a:latin typeface="Public Sans" pitchFamily="2" charset="0"/>
            </a:endParaRPr>
          </a:p>
          <a:p>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a:rPr>
              <a:t>[NEXT SLIDE]</a:t>
            </a:r>
          </a:p>
          <a:p>
            <a:endParaRPr lang="en-AU" kern="100" dirty="0">
              <a:latin typeface="Public Sans"/>
              <a:ea typeface="Calibri"/>
            </a:endParaRPr>
          </a:p>
        </p:txBody>
      </p:sp>
      <p:sp>
        <p:nvSpPr>
          <p:cNvPr id="4" name="Slide Number Placeholder 3">
            <a:extLst>
              <a:ext uri="{FF2B5EF4-FFF2-40B4-BE49-F238E27FC236}">
                <a16:creationId xmlns:a16="http://schemas.microsoft.com/office/drawing/2014/main" id="{842A0750-F59F-C295-E45E-F401F9D0A19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26523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7C16D-D371-7501-8376-FD00E418E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BA5AC-D8B9-2EB0-4011-3EA51F581F4F}"/>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082E6D3F-0277-B24B-3BE3-8D2B2EA6C2C6}"/>
              </a:ext>
            </a:extLst>
          </p:cNvPr>
          <p:cNvSpPr>
            <a:spLocks noGrp="1"/>
          </p:cNvSpPr>
          <p:nvPr>
            <p:ph type="body" idx="1"/>
          </p:nvPr>
        </p:nvSpPr>
        <p:spPr/>
        <p:txBody>
          <a:bodyPr/>
          <a:lstStyle/>
          <a:p>
            <a:r>
              <a:rPr lang="en-AU" b="1" dirty="0">
                <a:latin typeface="Public Sans"/>
              </a:rPr>
              <a:t>32</a:t>
            </a:r>
            <a:r>
              <a:rPr lang="en-AU" sz="1200" b="1" dirty="0">
                <a:latin typeface="Public Sans"/>
              </a:rPr>
              <a:t>. Purpose</a:t>
            </a:r>
            <a:r>
              <a:rPr lang="en-AU" sz="1200" dirty="0">
                <a:latin typeface="Public Sans"/>
              </a:rPr>
              <a:t>: to unpack the Physical Changes content in the PDHPE sample scope and sequence.</a:t>
            </a: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30 secs</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p>
          <a:p>
            <a:endParaRPr lang="en-AU" sz="1200" b="1"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In Stage 3 in the focus area [CLICK] ‘Identity health and wellbeing’,  under the content group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[CLICK] ‘Changes and factors can promote a positive identity’ the first two content points are connected.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These content points are:</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Public Sans"/>
              </a:rPr>
              <a:t>[CLICK] Examine life changes and develop management strategies,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Public Sans"/>
              </a:rPr>
              <a:t>[CLICK] Investigate products and resources to manage changes associated with puberty.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Public Sans"/>
              </a:rPr>
              <a:t>As you can see on the slide the examples in the syllabus support how this learning can be connected.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US" sz="1200" dirty="0">
              <a:latin typeface="Public Sans"/>
            </a:endParaRPr>
          </a:p>
          <a:p>
            <a:endParaRPr lang="en-AU" dirty="0"/>
          </a:p>
          <a:p>
            <a:r>
              <a:rPr lang="en-AU" b="1" dirty="0">
                <a:latin typeface="Public Sans"/>
              </a:rPr>
              <a:t>Additional information for presenters:</a:t>
            </a:r>
          </a:p>
          <a:p>
            <a:r>
              <a:rPr lang="en-AU" i="1" dirty="0">
                <a:latin typeface="Public Sans"/>
              </a:rPr>
              <a:t>Link to PDHPE communicating with parents and carers- https://education.nsw.gov.au/teaching-and-learning/curriculum/pdhpe/planning-programming-and-assessing-pdhpe-k-12/pdhpe-communicating-with-parents-and-carers </a:t>
            </a:r>
          </a:p>
        </p:txBody>
      </p:sp>
      <p:sp>
        <p:nvSpPr>
          <p:cNvPr id="4" name="Slide Number Placeholder 3">
            <a:extLst>
              <a:ext uri="{FF2B5EF4-FFF2-40B4-BE49-F238E27FC236}">
                <a16:creationId xmlns:a16="http://schemas.microsoft.com/office/drawing/2014/main" id="{6A67BB93-7D5D-BA03-A73B-B1AEB72BB845}"/>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969771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07CC6-AF46-4DDE-A217-2E38F4635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15254-8D01-900B-4D8C-5C9A4B22FB88}"/>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2B05C3AC-24DB-4CC7-1C0D-4650DBFF7A81}"/>
              </a:ext>
            </a:extLst>
          </p:cNvPr>
          <p:cNvSpPr>
            <a:spLocks noGrp="1"/>
          </p:cNvSpPr>
          <p:nvPr>
            <p:ph type="body" idx="1"/>
          </p:nvPr>
        </p:nvSpPr>
        <p:spPr/>
        <p:txBody>
          <a:bodyPr/>
          <a:lstStyle/>
          <a:p>
            <a:r>
              <a:rPr lang="en-AU" b="1" dirty="0">
                <a:latin typeface="Public Sans"/>
              </a:rPr>
              <a:t>33</a:t>
            </a:r>
            <a:r>
              <a:rPr lang="en-AU" sz="1200" b="1" dirty="0">
                <a:latin typeface="Public Sans"/>
              </a:rPr>
              <a:t>. Purpose</a:t>
            </a:r>
            <a:r>
              <a:rPr lang="en-AU" sz="1200" dirty="0">
                <a:latin typeface="Public Sans"/>
              </a:rPr>
              <a:t>: to unpack the Physical Changes content in the PDHPE sample scope and sequence.</a:t>
            </a: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30 secs</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p>
          <a:p>
            <a:endParaRPr lang="en-AU" sz="1200" b="1" dirty="0">
              <a:solidFill>
                <a:schemeClr val="tx1"/>
              </a:solidFill>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Public Sans"/>
              </a:rPr>
              <a:t>The PDHPE sample scope and sequence supports this connection through Term 1 teaching.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The school community needs to be notified prior to this content being taught in schools. Supporting resources and communication templates can be found in many different languages on the PDHPE communicating with parents and carers department webpage.</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US" sz="1200" dirty="0">
              <a:latin typeface="Public Sans"/>
            </a:endParaRPr>
          </a:p>
          <a:p>
            <a:endParaRPr lang="en-AU" dirty="0"/>
          </a:p>
          <a:p>
            <a:endParaRPr lang="en-AU" b="1" dirty="0"/>
          </a:p>
        </p:txBody>
      </p:sp>
      <p:sp>
        <p:nvSpPr>
          <p:cNvPr id="4" name="Slide Number Placeholder 3">
            <a:extLst>
              <a:ext uri="{FF2B5EF4-FFF2-40B4-BE49-F238E27FC236}">
                <a16:creationId xmlns:a16="http://schemas.microsoft.com/office/drawing/2014/main" id="{8C170587-85C1-BEF9-52C9-622A41D580B4}"/>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651276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28BFE-CD52-F2F9-60FF-1AEFAC2D7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2FF67-EE7F-EF74-5CC0-73B5507BD2AC}"/>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ABC695BE-FE31-2B78-A0F6-7A3D282A939C}"/>
              </a:ext>
            </a:extLst>
          </p:cNvPr>
          <p:cNvSpPr>
            <a:spLocks noGrp="1"/>
          </p:cNvSpPr>
          <p:nvPr>
            <p:ph type="body" idx="1"/>
          </p:nvPr>
        </p:nvSpPr>
        <p:spPr/>
        <p:txBody>
          <a:bodyPr/>
          <a:lstStyle/>
          <a:p>
            <a:r>
              <a:rPr lang="en-AU" b="1">
                <a:latin typeface="Public Sans"/>
              </a:rPr>
              <a:t>34</a:t>
            </a:r>
            <a:r>
              <a:rPr lang="en-AU" sz="1200" b="1">
                <a:latin typeface="Public Sans"/>
              </a:rPr>
              <a:t>. Purpose</a:t>
            </a:r>
            <a:r>
              <a:rPr lang="en-AU" sz="1200">
                <a:latin typeface="Public Sans"/>
              </a:rPr>
              <a:t>: to unpack financial wellbeing content thread in the PDHPE sample scope and sequence.</a:t>
            </a:r>
            <a:endParaRPr lang="en-AU" sz="120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1 min</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latin typeface="Public Sans"/>
              </a:rPr>
              <a:t>Presenter notes:</a:t>
            </a:r>
            <a:endParaRPr lang="en-AU" sz="1200" b="1">
              <a:solidFill>
                <a:schemeClr val="tx1"/>
              </a:solidFill>
              <a:latin typeface="Public Sans"/>
              <a:ea typeface="Calibri"/>
              <a:cs typeface="Calibri"/>
            </a:endParaRPr>
          </a:p>
          <a:p>
            <a:endParaRPr lang="en-AU" sz="1200" b="1">
              <a:solidFill>
                <a:schemeClr val="tx1"/>
              </a:solidFill>
              <a:latin typeface="Public Sans" pitchFamily="2" charset="0"/>
            </a:endParaRPr>
          </a:p>
          <a:p>
            <a:r>
              <a:rPr lang="en-AU" sz="1200">
                <a:latin typeface="Public Sans"/>
              </a:rPr>
              <a:t>Financial wellbeing is new content that sits within the focus area of Identity, health and wellbeing beginning in stage 1 through to stage 3 as indicated by the content thread on the slide.</a:t>
            </a:r>
          </a:p>
          <a:p>
            <a:endParaRPr lang="en-AU" sz="1200"/>
          </a:p>
          <a:p>
            <a:r>
              <a:rPr lang="en-AU" sz="1200">
                <a:latin typeface="Public Sans"/>
              </a:rPr>
              <a:t>This content is scoped to be taught in one term across each stage of learning for:</a:t>
            </a:r>
          </a:p>
          <a:p>
            <a:pPr marL="171450" indent="-171450">
              <a:buFont typeface="Arial" panose="020B0604020202020204" pitchFamily="34" charset="0"/>
              <a:buChar char="•"/>
            </a:pPr>
            <a:r>
              <a:rPr lang="en-AU" sz="1200">
                <a:latin typeface="Public Sans"/>
              </a:rPr>
              <a:t>Stage 1- Term 8</a:t>
            </a:r>
          </a:p>
          <a:p>
            <a:pPr marL="171450" indent="-171450">
              <a:buFont typeface="Arial" panose="020B0604020202020204" pitchFamily="34" charset="0"/>
              <a:buChar char="•"/>
            </a:pPr>
            <a:r>
              <a:rPr lang="en-AU" sz="1200">
                <a:latin typeface="Public Sans"/>
              </a:rPr>
              <a:t>Stage 2- Term 5</a:t>
            </a:r>
          </a:p>
          <a:p>
            <a:pPr marL="171450" indent="-171450">
              <a:buFont typeface="Arial" panose="020B0604020202020204" pitchFamily="34" charset="0"/>
              <a:buChar char="•"/>
            </a:pPr>
            <a:r>
              <a:rPr lang="en-AU" sz="1200">
                <a:latin typeface="Public Sans"/>
              </a:rPr>
              <a:t>Stage 3- Term 2</a:t>
            </a:r>
          </a:p>
          <a:p>
            <a:endParaRPr lang="en-AU" sz="1200"/>
          </a:p>
          <a:p>
            <a:r>
              <a:rPr lang="en-AU" sz="1200">
                <a:latin typeface="Public Sans"/>
              </a:rPr>
              <a:t>Take a moment to review the content increase in complexity over the stages.</a:t>
            </a:r>
          </a:p>
          <a:p>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a:p>
          <a:p>
            <a:endParaRPr lang="en-AU" kern="100">
              <a:latin typeface="Public Sans"/>
              <a:ea typeface="Calibri"/>
            </a:endParaRPr>
          </a:p>
        </p:txBody>
      </p:sp>
      <p:sp>
        <p:nvSpPr>
          <p:cNvPr id="4" name="Slide Number Placeholder 3">
            <a:extLst>
              <a:ext uri="{FF2B5EF4-FFF2-40B4-BE49-F238E27FC236}">
                <a16:creationId xmlns:a16="http://schemas.microsoft.com/office/drawing/2014/main" id="{21F88DC9-4460-BC8B-8241-13115BEE948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938356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C6E67-63F7-E044-E295-01EEF6F84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BB0A0-871B-72C2-DFB8-D1A1560764CB}"/>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8F2400F6-F6CD-7394-75AF-24064CCEA953}"/>
              </a:ext>
            </a:extLst>
          </p:cNvPr>
          <p:cNvSpPr>
            <a:spLocks noGrp="1"/>
          </p:cNvSpPr>
          <p:nvPr>
            <p:ph type="body" idx="1"/>
          </p:nvPr>
        </p:nvSpPr>
        <p:spPr/>
        <p: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1"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35. Purpose: </a:t>
            </a: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to re-engage participants and provide a movement opportunity.</a:t>
            </a: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a:lnSpc>
                <a:spcPct val="107000"/>
              </a:lnSpc>
              <a:spcAft>
                <a:spcPts val="800"/>
              </a:spcAft>
              <a:defRPr/>
            </a:pPr>
            <a:r>
              <a:rPr kumimoji="0" lang="en-AU" sz="1200" b="1"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Time:</a:t>
            </a:r>
            <a:r>
              <a:rPr kumimoji="0" lang="en-AU" sz="120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5</a:t>
            </a:r>
            <a:r>
              <a:rPr lang="en-AU" sz="1200" kern="100" dirty="0">
                <a:solidFill>
                  <a:prstClr val="black"/>
                </a:solidFill>
                <a:latin typeface="Public Sans"/>
                <a:ea typeface="Aptos" panose="020B0004020202020204" pitchFamily="34" charset="0"/>
                <a:cs typeface="Times New Roman" panose="02020603050405020304" pitchFamily="18" charset="0"/>
              </a:rPr>
              <a:t> </a:t>
            </a: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mins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1"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Presenter notes:</a:t>
            </a:r>
            <a:endPar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Let’s begin with a quick energiser.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1"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a:t>
            </a:r>
            <a:endPar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Could everyone please stand up?</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I am going to read out 3 statements.</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If you answer True, please complete high knees (or your own modified version).</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If you answer False, please complete side lunges (or your own modified version).</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[CLICK] </a:t>
            </a:r>
            <a:r>
              <a:rPr lang="en-AU" sz="1200" dirty="0">
                <a:solidFill>
                  <a:srgbClr val="002664"/>
                </a:solidFill>
                <a:latin typeface="Public Sans"/>
              </a:rPr>
              <a:t>From 2027 you only need to implement 1 k</a:t>
            </a:r>
            <a:r>
              <a:rPr lang="en-AU" sz="1200" dirty="0">
                <a:latin typeface="Public Sans"/>
              </a:rPr>
              <a:t>ey learning area</a:t>
            </a:r>
            <a:r>
              <a:rPr lang="en-AU" sz="1200" dirty="0">
                <a:solidFill>
                  <a:srgbClr val="002664"/>
                </a:solidFill>
                <a:latin typeface="Public Sans"/>
              </a:rPr>
              <a:t> of your choice </a:t>
            </a:r>
            <a:r>
              <a:rPr kumimoji="0" lang="en-AU" sz="1200" b="0" i="0" u="none" strike="noStrike" kern="100" cap="none" spc="0" normalizeH="0" baseline="0" noProof="0" dirty="0">
                <a:ln>
                  <a:noFill/>
                </a:ln>
                <a:solidFill>
                  <a:prstClr val="black"/>
                </a:solidFill>
                <a:effectLst/>
                <a:uLnTx/>
                <a:uFillTx/>
                <a:latin typeface="Public Sans"/>
                <a:cs typeface="Times New Roman" panose="02020603050405020304" pitchFamily="18" charset="0"/>
              </a:rPr>
              <a:t>True</a:t>
            </a: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/False</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Pause 10 secs</a:t>
            </a:r>
            <a:endParaRPr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1"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Presenter reads explanation: </a:t>
            </a:r>
            <a:endPar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False, from 2027 it is mandatory to have all 4 CHPS syllabuses implemented.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[CLICK] </a:t>
            </a:r>
            <a:r>
              <a:rPr kumimoji="0" lang="en-AU" sz="1200" b="0" i="0" u="none" strike="noStrike" kern="1200" cap="none" spc="0" normalizeH="0" baseline="0" noProof="0" dirty="0">
                <a:ln>
                  <a:noFill/>
                </a:ln>
                <a:solidFill>
                  <a:srgbClr val="002664"/>
                </a:solidFill>
                <a:effectLst/>
                <a:uLnTx/>
                <a:uFillTx/>
                <a:latin typeface="Public Sans"/>
              </a:rPr>
              <a:t>The d</a:t>
            </a:r>
            <a:r>
              <a:rPr lang="en-AU" sz="1200" dirty="0" err="1">
                <a:solidFill>
                  <a:srgbClr val="002664"/>
                </a:solidFill>
                <a:latin typeface="Public Sans"/>
              </a:rPr>
              <a:t>epartment</a:t>
            </a:r>
            <a:r>
              <a:rPr lang="en-AU" sz="1200" dirty="0">
                <a:solidFill>
                  <a:srgbClr val="002664"/>
                </a:solidFill>
                <a:latin typeface="Public Sans"/>
              </a:rPr>
              <a:t> is providing sample scope and sequences for each CHPS k</a:t>
            </a:r>
            <a:r>
              <a:rPr lang="en-AU" sz="1200" dirty="0">
                <a:latin typeface="Public Sans"/>
              </a:rPr>
              <a:t>ey learning area</a:t>
            </a: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True/False</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 </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Pause 10 secs</a:t>
            </a:r>
            <a:endParaRPr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1"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Presenter reads explanation:</a:t>
            </a:r>
            <a:endParaRPr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True</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[CLICK] </a:t>
            </a:r>
            <a:r>
              <a:rPr lang="en-AU" sz="1200" dirty="0">
                <a:solidFill>
                  <a:srgbClr val="002664"/>
                </a:solidFill>
                <a:latin typeface="Public Sans"/>
              </a:rPr>
              <a:t>The CHPS sample scope and sequences are mandatory.</a:t>
            </a:r>
            <a:r>
              <a:rPr kumimoji="0" lang="en-AU" sz="1200" b="0" i="0" u="none" strike="noStrike" kern="1200" cap="none" spc="0" normalizeH="0" baseline="0" noProof="0" dirty="0">
                <a:ln>
                  <a:noFill/>
                </a:ln>
                <a:solidFill>
                  <a:srgbClr val="002664"/>
                </a:solidFill>
                <a:effectLst/>
                <a:uLnTx/>
                <a:uFillTx/>
                <a:latin typeface="Public Sans"/>
              </a:rPr>
              <a:t> </a:t>
            </a:r>
            <a:r>
              <a:rPr kumimoji="0" lang="en-AU" sz="1200" b="0" i="0" u="none" strike="noStrike" kern="100" cap="none" spc="0" normalizeH="0" baseline="0" noProof="0" dirty="0">
                <a:ln>
                  <a:noFill/>
                </a:ln>
                <a:solidFill>
                  <a:prstClr val="black"/>
                </a:solidFill>
                <a:effectLst/>
                <a:uLnTx/>
                <a:uFillTx/>
                <a:latin typeface="Public Sans"/>
                <a:cs typeface="Times New Roman" panose="02020603050405020304" pitchFamily="18" charset="0"/>
              </a:rPr>
              <a:t>True/False</a:t>
            </a:r>
            <a:endParaRPr lang="en-AU" sz="1200" b="0"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685800" marR="0" lvl="1" indent="-228600" algn="l" defTabSz="1219170" rtl="0" eaLnBrk="1" fontAlgn="auto" latinLnBrk="0" hangingPunct="1">
              <a:lnSpc>
                <a:spcPct val="107000"/>
              </a:lnSpc>
              <a:spcBef>
                <a:spcPts val="0"/>
              </a:spcBef>
              <a:spcAft>
                <a:spcPts val="800"/>
              </a:spcAft>
              <a:buClrTx/>
              <a:buSzTx/>
              <a:buFont typeface="+mj-lt"/>
              <a:buAutoNum type="arabicPeriod" startAt="3"/>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a:lnSpc>
                <a:spcPct val="107000"/>
              </a:lnSpc>
              <a:spcAft>
                <a:spcPts val="800"/>
              </a:spcAft>
              <a:buNone/>
            </a:pPr>
            <a:r>
              <a:rPr kumimoji="0"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Pause 10 secs</a:t>
            </a:r>
            <a:endParaRPr lang="en-AU" sz="1200" b="0" i="1"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a:lnSpc>
                <a:spcPct val="107000"/>
              </a:lnSpc>
              <a:spcAft>
                <a:spcPts val="800"/>
              </a:spcAft>
              <a:buNone/>
            </a:pPr>
            <a:endParaRPr kumimoji="0" lang="en-AU" sz="1200" b="0" i="1"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a:lnSpc>
                <a:spcPct val="107000"/>
              </a:lnSpc>
              <a:spcAft>
                <a:spcPts val="800"/>
              </a:spcAft>
              <a:buNone/>
            </a:pPr>
            <a:r>
              <a:rPr lang="en-AU" sz="1200" i="1" kern="100" dirty="0">
                <a:effectLst/>
                <a:latin typeface="Public Sans"/>
                <a:ea typeface="Aptos" panose="020B0004020202020204" pitchFamily="34" charset="0"/>
                <a:cs typeface="Times New Roman" panose="02020603050405020304" pitchFamily="18" charset="0"/>
              </a:rPr>
              <a:t>Presenter reads explanation: </a:t>
            </a:r>
            <a:r>
              <a:rPr lang="en-AU" sz="1200" kern="100" dirty="0">
                <a:effectLst/>
                <a:latin typeface="Public Sans"/>
                <a:ea typeface="Aptos" panose="020B0004020202020204" pitchFamily="34" charset="0"/>
                <a:cs typeface="Times New Roman" panose="02020603050405020304" pitchFamily="18" charset="0"/>
              </a:rPr>
              <a:t> </a:t>
            </a:r>
          </a:p>
          <a:p>
            <a:pPr>
              <a:lnSpc>
                <a:spcPct val="107000"/>
              </a:lnSpc>
              <a:spcAft>
                <a:spcPts val="800"/>
              </a:spcAft>
              <a:buNone/>
            </a:pPr>
            <a:r>
              <a:rPr lang="en-AU" sz="1200" kern="100" dirty="0">
                <a:effectLst/>
                <a:latin typeface="Public Sans"/>
                <a:ea typeface="Aptos" panose="020B0004020202020204" pitchFamily="34" charset="0"/>
                <a:cs typeface="Times New Roman" panose="02020603050405020304" pitchFamily="18" charset="0"/>
              </a:rPr>
              <a:t>False, the CHPS sample scope and sequences are not mandatory. The only mandatory documents are the CHPS syllabuses.  Schools are encouraged to contextualise scope and sequences where possible to meet their schools’ individual needs.</a:t>
            </a:r>
          </a:p>
          <a:p>
            <a:pPr>
              <a:lnSpc>
                <a:spcPct val="107000"/>
              </a:lnSpc>
              <a:spcAft>
                <a:spcPts val="800"/>
              </a:spcAft>
              <a:buNone/>
            </a:pPr>
            <a:r>
              <a:rPr lang="en-AU" sz="1200" kern="100" dirty="0">
                <a:effectLst/>
                <a:latin typeface="Public Sans"/>
                <a:ea typeface="Aptos" panose="020B0004020202020204" pitchFamily="34" charset="0"/>
                <a:cs typeface="Times New Roman" panose="02020603050405020304" pitchFamily="18" charset="0"/>
              </a:rPr>
              <a:t> </a:t>
            </a:r>
          </a:p>
          <a:p>
            <a:pPr>
              <a:lnSpc>
                <a:spcPct val="107000"/>
              </a:lnSpc>
              <a:spcAft>
                <a:spcPts val="800"/>
              </a:spcAft>
              <a:buNone/>
            </a:pPr>
            <a:r>
              <a:rPr lang="en-AU" sz="1200" i="0" kern="100" dirty="0">
                <a:effectLst/>
                <a:latin typeface="Public Sans"/>
                <a:ea typeface="Aptos" panose="020B0004020202020204" pitchFamily="34" charset="0"/>
                <a:cs typeface="Times New Roman" panose="02020603050405020304" pitchFamily="18" charset="0"/>
              </a:rPr>
              <a:t>Thank you for your engagement. </a:t>
            </a:r>
          </a:p>
          <a:p>
            <a:pPr>
              <a:lnSpc>
                <a:spcPct val="107000"/>
              </a:lnSpc>
              <a:spcAft>
                <a:spcPts val="800"/>
              </a:spcAft>
              <a:buNone/>
            </a:pPr>
            <a:endParaRPr lang="en-AU" sz="1200" i="0" kern="100" dirty="0">
              <a:effectLst/>
              <a:latin typeface="Public Sans"/>
              <a:ea typeface="Aptos" panose="020B0004020202020204" pitchFamily="34" charset="0"/>
              <a:cs typeface="Times New Roman" panose="02020603050405020304" pitchFamily="18" charset="0"/>
            </a:endParaRPr>
          </a:p>
          <a:p>
            <a:pPr>
              <a:lnSpc>
                <a:spcPct val="107000"/>
              </a:lnSpc>
              <a:spcAft>
                <a:spcPts val="800"/>
              </a:spcAft>
              <a:buNone/>
            </a:pPr>
            <a:r>
              <a:rPr lang="en-AU" sz="1200" kern="100" dirty="0">
                <a:effectLst/>
                <a:latin typeface="Public Sans"/>
                <a:ea typeface="Aptos" panose="020B0004020202020204" pitchFamily="34" charset="0"/>
                <a:cs typeface="Times New Roman" panose="02020603050405020304" pitchFamily="18" charset="0"/>
              </a:rPr>
              <a:t>[NEXT SLIDE]</a:t>
            </a:r>
          </a:p>
          <a:p>
            <a:pPr marL="457200" marR="0" lvl="1" indent="0" algn="l" defTabSz="1219170" rtl="0" eaLnBrk="1" fontAlgn="auto" latinLnBrk="0" hangingPunct="1">
              <a:lnSpc>
                <a:spcPct val="107000"/>
              </a:lnSpc>
              <a:spcBef>
                <a:spcPts val="0"/>
              </a:spcBef>
              <a:spcAft>
                <a:spcPts val="800"/>
              </a:spcAft>
              <a:buClrTx/>
              <a:buSzTx/>
              <a:buFont typeface="+mj-lt"/>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BCCBC467-6E1E-7A71-148C-A0B4ABB2D33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60235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B5B22-4EDD-B92B-A1F5-E4F540DFF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EB732-E16F-918A-A6DD-8AAE231BC48C}"/>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2E5A53BB-8A35-FA57-CC7E-EA18996BCEF4}"/>
              </a:ext>
            </a:extLst>
          </p:cNvPr>
          <p:cNvSpPr>
            <a:spLocks noGrp="1"/>
          </p:cNvSpPr>
          <p:nvPr>
            <p:ph type="body" idx="1"/>
          </p:nvPr>
        </p:nvSpPr>
        <p:spPr/>
        <p:txBody>
          <a:bodyPr/>
          <a:lstStyle/>
          <a:p>
            <a:r>
              <a:rPr lang="en-AU" b="1" dirty="0">
                <a:latin typeface="Public Sans"/>
              </a:rPr>
              <a:t>36</a:t>
            </a:r>
            <a:r>
              <a:rPr lang="en-AU" sz="1200" b="1" dirty="0">
                <a:latin typeface="Public Sans"/>
              </a:rPr>
              <a:t>. Purpose</a:t>
            </a:r>
            <a:r>
              <a:rPr lang="en-AU" sz="1200" dirty="0">
                <a:latin typeface="Public Sans"/>
              </a:rPr>
              <a:t>: </a:t>
            </a:r>
            <a:r>
              <a:rPr lang="en-AU" sz="1200" b="0" dirty="0">
                <a:latin typeface="Public Sans"/>
              </a:rPr>
              <a:t>to introduce the HSIE session.</a:t>
            </a:r>
          </a:p>
          <a:p>
            <a:endParaRPr lang="en-AU" sz="1200" b="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10 Sec</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p>
          <a:p>
            <a:endParaRPr lang="en-AU" sz="1200" b="1" dirty="0">
              <a:solidFill>
                <a:schemeClr val="tx1"/>
              </a:solidFill>
              <a:latin typeface="Public Sans"/>
              <a:ea typeface="Calibri"/>
              <a:cs typeface="Calibri"/>
            </a:endParaRPr>
          </a:p>
          <a:p>
            <a:r>
              <a:rPr lang="en-AU" dirty="0">
                <a:latin typeface="Public Sans"/>
              </a:rPr>
              <a:t>We will now </a:t>
            </a:r>
            <a:r>
              <a:rPr lang="en-AU" sz="1200" b="0" dirty="0">
                <a:solidFill>
                  <a:schemeClr val="tx1"/>
                </a:solidFill>
                <a:latin typeface="Public Sans"/>
              </a:rPr>
              <a:t>u</a:t>
            </a:r>
            <a:r>
              <a:rPr lang="en-AU" sz="1200" b="0" kern="1200" dirty="0">
                <a:solidFill>
                  <a:schemeClr val="tx1"/>
                </a:solidFill>
                <a:effectLst/>
                <a:latin typeface="Public Sans"/>
              </a:rPr>
              <a:t>npack </a:t>
            </a:r>
            <a:r>
              <a:rPr lang="en-AU" sz="1200" kern="1200" dirty="0">
                <a:solidFill>
                  <a:schemeClr val="tx1"/>
                </a:solidFill>
                <a:effectLst/>
                <a:latin typeface="Public Sans"/>
              </a:rPr>
              <a:t>key features of the HSIE sample scope and sequence.</a:t>
            </a:r>
          </a:p>
          <a:p>
            <a:endParaRPr lang="en-AU" sz="1200" b="0" i="0" dirty="0">
              <a:solidFill>
                <a:schemeClr val="tx1"/>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US" sz="1200" dirty="0">
              <a:latin typeface="Public Sans"/>
            </a:endParaRPr>
          </a:p>
          <a:p>
            <a:endParaRPr lang="en-AU" b="0" i="0" dirty="0">
              <a:solidFill>
                <a:schemeClr val="tx1"/>
              </a:solidFill>
              <a:effectLst/>
              <a:latin typeface="Public Sans"/>
            </a:endParaRPr>
          </a:p>
          <a:p>
            <a:endParaRPr lang="en-AU" b="0" i="0" dirty="0">
              <a:solidFill>
                <a:schemeClr val="tx1"/>
              </a:solidFill>
              <a:effectLst/>
              <a:latin typeface="Public Sans" pitchFamily="2" charset="0"/>
            </a:endParaRPr>
          </a:p>
        </p:txBody>
      </p:sp>
      <p:sp>
        <p:nvSpPr>
          <p:cNvPr id="4" name="Slide Number Placeholder 3">
            <a:extLst>
              <a:ext uri="{FF2B5EF4-FFF2-40B4-BE49-F238E27FC236}">
                <a16:creationId xmlns:a16="http://schemas.microsoft.com/office/drawing/2014/main" id="{711A608B-A76D-E8DE-B0AB-7D809262E61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36729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A4A5F-198E-86A2-93D2-A1A67251C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2E73F-166D-E2EF-73EA-4355EEE463B0}"/>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715854C-6F5B-242A-D846-BC44DFF0CF3B}"/>
              </a:ext>
            </a:extLst>
          </p:cNvPr>
          <p:cNvSpPr>
            <a:spLocks noGrp="1"/>
          </p:cNvSpPr>
          <p:nvPr>
            <p:ph type="body" idx="1"/>
          </p:nvPr>
        </p:nvSpPr>
        <p:spPr/>
        <p:txBody>
          <a:bodyPr/>
          <a:lstStyle/>
          <a:p>
            <a:r>
              <a:rPr lang="en-AU" b="1" dirty="0">
                <a:latin typeface="Public Sans"/>
              </a:rPr>
              <a:t>37</a:t>
            </a:r>
            <a:r>
              <a:rPr lang="en-AU" sz="1200" b="1" dirty="0">
                <a:latin typeface="Public Sans"/>
              </a:rPr>
              <a:t>. Purpose</a:t>
            </a:r>
            <a:r>
              <a:rPr lang="en-AU" sz="1200" dirty="0">
                <a:latin typeface="Public Sans"/>
              </a:rPr>
              <a:t>: to unpack the balance of content reflected in the HSIE sample scope and sequence.</a:t>
            </a: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1 min</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p>
          <a:p>
            <a:endParaRPr lang="en-AU" sz="1200" b="1" dirty="0">
              <a:solidFill>
                <a:schemeClr val="tx1"/>
              </a:solidFill>
              <a:latin typeface="Public Sans"/>
              <a:ea typeface="Calibri"/>
              <a:cs typeface="Calibri"/>
            </a:endParaRPr>
          </a:p>
          <a:p>
            <a:r>
              <a:rPr lang="en-AU" sz="1200" dirty="0">
                <a:latin typeface="Public Sans"/>
              </a:rPr>
              <a:t>Figure 1 </a:t>
            </a:r>
            <a:r>
              <a:rPr lang="en-AU" dirty="0">
                <a:latin typeface="Public Sans"/>
              </a:rPr>
              <a:t>on the slide shows</a:t>
            </a:r>
            <a:r>
              <a:rPr lang="en-AU" sz="1200" dirty="0">
                <a:latin typeface="Public Sans"/>
              </a:rPr>
              <a:t> the organisation of the HSIE K-6 Syllabus with 4 Geography focus areas and 4 History focus areas. The HSIE sample scope and sequence, balances learning time equally between Geography and History. </a:t>
            </a:r>
          </a:p>
          <a:p>
            <a:endParaRPr lang="en-AU" sz="1200" dirty="0"/>
          </a:p>
          <a:p>
            <a:r>
              <a:rPr lang="en-AU" sz="1200" b="0" i="0" kern="1200" dirty="0">
                <a:solidFill>
                  <a:schemeClr val="tx1"/>
                </a:solidFill>
                <a:effectLst/>
                <a:latin typeface="Public Sans"/>
              </a:rPr>
              <a:t>Aboriginal and Torres Strait Islander priorities are embedded as students learn about Aboriginal Cultures and Histories, with opportunities to broaden every student’s knowledge about Aboriginal Peoples by </a:t>
            </a:r>
            <a:r>
              <a:rPr lang="en-AU" sz="1200" dirty="0">
                <a:latin typeface="Public Sans"/>
              </a:rPr>
              <a:t>building knowledge of </a:t>
            </a:r>
            <a:r>
              <a:rPr lang="en-AU" sz="1200" b="0" i="0" kern="1200" dirty="0">
                <a:solidFill>
                  <a:schemeClr val="tx1"/>
                </a:solidFill>
                <a:effectLst/>
                <a:latin typeface="Public Sans"/>
              </a:rPr>
              <a:t>the oldest living, continuous Cultures in the world. Students </a:t>
            </a:r>
            <a:r>
              <a:rPr lang="en-AU" sz="1200" dirty="0">
                <a:latin typeface="Public Sans"/>
              </a:rPr>
              <a:t>explore the</a:t>
            </a:r>
            <a:r>
              <a:rPr lang="en-AU" sz="1200" b="0" i="0" kern="1200" dirty="0">
                <a:solidFill>
                  <a:schemeClr val="tx1"/>
                </a:solidFill>
                <a:effectLst/>
                <a:latin typeface="Public Sans"/>
              </a:rPr>
              <a:t> sustainable practices developed and implemented by Aboriginal and Torres Strait Islander Peoples over millennia, the diversity of Aboriginal and Torres Strait Islander Peoples, the interdependence with Country and Place, and understandings of past and present.</a:t>
            </a:r>
            <a:endParaRPr lang="en-AU" sz="1200" dirty="0">
              <a:latin typeface="Public Sans"/>
            </a:endParaRPr>
          </a:p>
          <a:p>
            <a:endParaRPr lang="en-AU" sz="1200" dirty="0"/>
          </a:p>
          <a:p>
            <a:r>
              <a:rPr lang="en-AU" sz="1200" dirty="0">
                <a:latin typeface="Public Sans"/>
              </a:rPr>
              <a:t>[NEXT SLIDE]</a:t>
            </a:r>
          </a:p>
          <a:p>
            <a:endParaRPr lang="en-AU" sz="1200" dirty="0"/>
          </a:p>
          <a:p>
            <a:r>
              <a:rPr lang="en-AU" sz="1200" b="1" dirty="0">
                <a:latin typeface="Public Sans"/>
              </a:rPr>
              <a:t>Additional information for presenters: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Public Sans"/>
              </a:rPr>
              <a:t>This information is available in the </a:t>
            </a:r>
            <a:r>
              <a:rPr lang="en-US" sz="1200" b="0" dirty="0">
                <a:latin typeface="Public Sans"/>
              </a:rPr>
              <a:t>FAQs of the HSIE channel </a:t>
            </a:r>
            <a:r>
              <a:rPr lang="en-US" sz="1200" dirty="0">
                <a:latin typeface="Public Sans"/>
              </a:rPr>
              <a:t>in the Primary curriculum Statewide staffroom. </a:t>
            </a:r>
          </a:p>
          <a:p>
            <a:endParaRPr lang="en-AU" sz="1200" dirty="0"/>
          </a:p>
          <a:p>
            <a:endParaRPr lang="en-AU" dirty="0"/>
          </a:p>
        </p:txBody>
      </p:sp>
      <p:sp>
        <p:nvSpPr>
          <p:cNvPr id="4" name="Slide Number Placeholder 3">
            <a:extLst>
              <a:ext uri="{FF2B5EF4-FFF2-40B4-BE49-F238E27FC236}">
                <a16:creationId xmlns:a16="http://schemas.microsoft.com/office/drawing/2014/main" id="{2B5BA824-C395-DCB5-0723-A91311DED4E9}"/>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365654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73B9F-0C72-D12C-B1DF-99D8FB491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DE4CC-2E1F-51B3-DD93-472B3283B02B}"/>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07F9923A-5F14-A087-E566-13F65F8A92C2}"/>
              </a:ext>
            </a:extLst>
          </p:cNvPr>
          <p:cNvSpPr>
            <a:spLocks noGrp="1"/>
          </p:cNvSpPr>
          <p:nvPr>
            <p:ph type="body" idx="1"/>
          </p:nvPr>
        </p:nvSpPr>
        <p:spPr/>
        <p:txBody>
          <a:bodyPr/>
          <a:lstStyle/>
          <a:p>
            <a:r>
              <a:rPr lang="en-AU" b="1">
                <a:latin typeface="Public Sans"/>
              </a:rPr>
              <a:t>38</a:t>
            </a:r>
            <a:r>
              <a:rPr lang="en-AU" sz="1200" b="1">
                <a:latin typeface="Public Sans"/>
              </a:rPr>
              <a:t>. Purpose</a:t>
            </a:r>
            <a:r>
              <a:rPr lang="en-AU" sz="1200">
                <a:latin typeface="Public Sans"/>
              </a:rPr>
              <a:t>: </a:t>
            </a:r>
            <a:r>
              <a:rPr lang="en-US" sz="1200" kern="1200">
                <a:solidFill>
                  <a:schemeClr val="tx1"/>
                </a:solidFill>
                <a:effectLst/>
                <a:latin typeface="Public Sans"/>
              </a:rPr>
              <a:t>to unpack the HSIE sample scope and sequence arrangement.</a:t>
            </a:r>
          </a:p>
          <a:p>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15 secs</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latin typeface="Public Sans"/>
              </a:rPr>
              <a:t>Presenter notes:</a:t>
            </a:r>
          </a:p>
          <a:p>
            <a:endParaRPr lang="en-AU" sz="1200" b="1">
              <a:solidFill>
                <a:schemeClr val="tx1"/>
              </a:solidFill>
              <a:latin typeface="Public Sans"/>
              <a:ea typeface="Calibri"/>
              <a:cs typeface="Calibri"/>
            </a:endParaRPr>
          </a:p>
          <a:p>
            <a:r>
              <a:rPr lang="en-AU" sz="1200" b="0">
                <a:solidFill>
                  <a:schemeClr val="tx1"/>
                </a:solidFill>
                <a:latin typeface="Public Sans"/>
              </a:rPr>
              <a:t>The HSIE sample scope and sequence arranges the content over the 8 terms of learning. Throughout the cycle, History content and Geography content are focus areas for a term. </a:t>
            </a:r>
          </a:p>
          <a:p>
            <a:endParaRPr lang="en-AU" sz="1200" b="0">
              <a:solidFill>
                <a:schemeClr val="tx1"/>
              </a:solidFill>
              <a:latin typeface="Public Sans" pitchFamily="2" charset="0"/>
            </a:endParaRPr>
          </a:p>
          <a:p>
            <a:r>
              <a:rPr lang="en-AU" sz="1200" b="0">
                <a:solidFill>
                  <a:schemeClr val="tx1"/>
                </a:solidFill>
                <a:latin typeface="Public Sans"/>
              </a:rPr>
              <a:t>Each of the terms have content grouped, as you can see with the arrangement of content for the term 2 History section.</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endParaRPr lang="en-AU"/>
          </a:p>
        </p:txBody>
      </p:sp>
      <p:sp>
        <p:nvSpPr>
          <p:cNvPr id="4" name="Slide Number Placeholder 3">
            <a:extLst>
              <a:ext uri="{FF2B5EF4-FFF2-40B4-BE49-F238E27FC236}">
                <a16:creationId xmlns:a16="http://schemas.microsoft.com/office/drawing/2014/main" id="{5ED5146E-6622-6C87-3DD3-E2D1301AA8F1}"/>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953097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BCE92-1D44-5FF3-FA83-8DF36B1AE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33273-23C8-2A4D-A51B-BF8EBFA0FEE4}"/>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BB8E9E78-9BA5-D469-EEBB-037DE45B6B26}"/>
              </a:ext>
            </a:extLst>
          </p:cNvPr>
          <p:cNvSpPr>
            <a:spLocks noGrp="1"/>
          </p:cNvSpPr>
          <p:nvPr>
            <p:ph type="body" idx="1"/>
          </p:nvPr>
        </p:nvSpPr>
        <p:spPr/>
        <p:txBody>
          <a:bodyPr/>
          <a:lstStyle/>
          <a:p>
            <a:r>
              <a:rPr lang="en-AU" b="1">
                <a:latin typeface="Public Sans"/>
              </a:rPr>
              <a:t>39</a:t>
            </a:r>
            <a:r>
              <a:rPr lang="en-AU" sz="1200" b="1">
                <a:latin typeface="Public Sans"/>
              </a:rPr>
              <a:t>. Purpose</a:t>
            </a:r>
            <a:r>
              <a:rPr lang="en-AU" sz="1200">
                <a:latin typeface="Public Sans"/>
              </a:rPr>
              <a:t>: </a:t>
            </a:r>
            <a:r>
              <a:rPr lang="en-US" sz="1200" kern="1200">
                <a:solidFill>
                  <a:schemeClr val="tx1"/>
                </a:solidFill>
                <a:effectLst/>
                <a:latin typeface="Public Sans"/>
              </a:rPr>
              <a:t>to unpack the HSIE sample scope and sequence arrangement.</a:t>
            </a:r>
          </a:p>
          <a:p>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15 secs</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latin typeface="Public Sans"/>
              </a:rPr>
              <a:t>Presenter notes:</a:t>
            </a:r>
          </a:p>
          <a:p>
            <a:endParaRPr lang="en-AU" sz="1200" b="0">
              <a:solidFill>
                <a:schemeClr val="tx1"/>
              </a:solidFill>
              <a:latin typeface="Public Sans" pitchFamily="2" charset="0"/>
            </a:endParaRPr>
          </a:p>
          <a:p>
            <a:r>
              <a:rPr lang="en-AU" sz="1200" b="0">
                <a:solidFill>
                  <a:schemeClr val="tx1"/>
                </a:solidFill>
                <a:latin typeface="Public Sans"/>
              </a:rPr>
              <a:t>For terms where content is not being covered you will notice the following – Not planned for this Term, or an indication of the focus area being taught. </a:t>
            </a:r>
          </a:p>
          <a:p>
            <a:endParaRPr lang="en-AU" sz="1200" b="0">
              <a:solidFill>
                <a:schemeClr val="tx1"/>
              </a:solidFill>
              <a:latin typeface="Public Sans" pitchFamily="2" charset="0"/>
            </a:endParaRPr>
          </a:p>
          <a:p>
            <a:r>
              <a:rPr lang="en-AU" sz="1200" b="0">
                <a:solidFill>
                  <a:schemeClr val="tx1"/>
                </a:solidFill>
                <a:latin typeface="Public Sans"/>
              </a:rPr>
              <a:t>Assessment and reporting will cover the Learning area of HSIE, both History and Geography are a part of this and content needs to be covered within the 2 year cycle for stages 1, 2 and 3 and 1 year for Early Stage 1.</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endParaRPr lang="en-AU"/>
          </a:p>
        </p:txBody>
      </p:sp>
      <p:sp>
        <p:nvSpPr>
          <p:cNvPr id="4" name="Slide Number Placeholder 3">
            <a:extLst>
              <a:ext uri="{FF2B5EF4-FFF2-40B4-BE49-F238E27FC236}">
                <a16:creationId xmlns:a16="http://schemas.microsoft.com/office/drawing/2014/main" id="{7C07C47C-228E-FC37-EE36-F5AD3E901E4B}"/>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356522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7315-D136-A14B-E885-DD6252EB7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4597D-25FE-1ACF-F0D5-5A89643B422F}"/>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DDAF429E-3F57-C450-390C-50453942F6D4}"/>
              </a:ext>
            </a:extLst>
          </p:cNvPr>
          <p:cNvSpPr>
            <a:spLocks noGrp="1"/>
          </p:cNvSpPr>
          <p:nvPr>
            <p:ph type="body" idx="1"/>
          </p:nvPr>
        </p:nvSpPr>
        <p:spPr/>
        <p:txBody>
          <a:bodyPr/>
          <a:lstStyle/>
          <a:p>
            <a:r>
              <a:rPr lang="en-AU" b="1">
                <a:latin typeface="Public Sans"/>
              </a:rPr>
              <a:t>40</a:t>
            </a:r>
            <a:r>
              <a:rPr lang="en-AU" sz="1200" b="1">
                <a:latin typeface="Public Sans"/>
              </a:rPr>
              <a:t>. Purpose</a:t>
            </a:r>
            <a:r>
              <a:rPr lang="en-AU" sz="1200">
                <a:latin typeface="Public Sans"/>
              </a:rPr>
              <a:t>: to unpack the content in the HSIE sample scope and sequence.</a:t>
            </a:r>
            <a:endParaRPr lang="en-AU" sz="120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30 sec</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highlight>
                  <a:srgbClr val="FFFF00"/>
                </a:highlight>
                <a:latin typeface="Public Sans"/>
              </a:rPr>
              <a:t>Presenter notes:</a:t>
            </a:r>
          </a:p>
          <a:p>
            <a:endParaRPr lang="en-AU" sz="1200" b="1">
              <a:solidFill>
                <a:schemeClr val="tx1"/>
              </a:solidFill>
              <a:latin typeface="Public Sans"/>
            </a:endParaRPr>
          </a:p>
          <a:p>
            <a:r>
              <a:rPr lang="en-AU" sz="1200" b="0">
                <a:solidFill>
                  <a:schemeClr val="tx1"/>
                </a:solidFill>
                <a:latin typeface="Public Sans"/>
              </a:rPr>
              <a:t>Aboriginal</a:t>
            </a:r>
            <a:r>
              <a:rPr lang="en-AU" sz="1200">
                <a:latin typeface="Public Sans"/>
              </a:rPr>
              <a:t> Cultures</a:t>
            </a:r>
            <a:r>
              <a:rPr lang="en-AU" sz="1200" b="0">
                <a:solidFill>
                  <a:schemeClr val="tx1"/>
                </a:solidFill>
                <a:latin typeface="Public Sans"/>
              </a:rPr>
              <a:t> </a:t>
            </a:r>
            <a:r>
              <a:rPr lang="en-AU" sz="1200">
                <a:latin typeface="Public Sans"/>
              </a:rPr>
              <a:t>and Histories </a:t>
            </a:r>
            <a:r>
              <a:rPr lang="en-AU" sz="1200" b="0">
                <a:solidFill>
                  <a:schemeClr val="tx1"/>
                </a:solidFill>
                <a:latin typeface="Public Sans"/>
              </a:rPr>
              <a:t>is aligned within both </a:t>
            </a:r>
            <a:r>
              <a:rPr lang="en-AU" sz="1200">
                <a:latin typeface="Public Sans"/>
              </a:rPr>
              <a:t>geographical</a:t>
            </a:r>
            <a:r>
              <a:rPr lang="en-AU" sz="1200" b="0">
                <a:solidFill>
                  <a:schemeClr val="tx1"/>
                </a:solidFill>
                <a:latin typeface="Public Sans"/>
              </a:rPr>
              <a:t> and </a:t>
            </a:r>
            <a:r>
              <a:rPr lang="en-AU" sz="1200">
                <a:latin typeface="Public Sans"/>
              </a:rPr>
              <a:t>historical</a:t>
            </a:r>
            <a:r>
              <a:rPr lang="en-AU" sz="1200" b="0">
                <a:solidFill>
                  <a:schemeClr val="tx1"/>
                </a:solidFill>
                <a:latin typeface="Public Sans"/>
              </a:rPr>
              <a:t> </a:t>
            </a:r>
            <a:r>
              <a:rPr lang="en-AU" sz="1200">
                <a:latin typeface="Public Sans"/>
              </a:rPr>
              <a:t>content </a:t>
            </a:r>
            <a:r>
              <a:rPr lang="en-AU" sz="1200" b="0">
                <a:solidFill>
                  <a:schemeClr val="tx1"/>
                </a:solidFill>
                <a:latin typeface="Public Sans"/>
              </a:rPr>
              <a:t>across </a:t>
            </a:r>
            <a:r>
              <a:rPr lang="en-AU" sz="1200">
                <a:latin typeface="Public Sans"/>
              </a:rPr>
              <a:t>all stages</a:t>
            </a:r>
            <a:r>
              <a:rPr lang="en-AU" sz="1200" b="0">
                <a:solidFill>
                  <a:schemeClr val="tx1"/>
                </a:solidFill>
                <a:latin typeface="Public Sans"/>
              </a:rPr>
              <a:t>. There is an Aboriginal Cultures and Histories outcome for each stage labelled with the code ACH. </a:t>
            </a:r>
          </a:p>
          <a:p>
            <a:endParaRPr lang="en-AU" sz="1200" b="0">
              <a:solidFill>
                <a:schemeClr val="tx1"/>
              </a:solidFill>
              <a:latin typeface="Public Sans" pitchFamily="2" charset="0"/>
            </a:endParaRPr>
          </a:p>
          <a:p>
            <a:r>
              <a:rPr lang="en-AU" sz="1200" b="0">
                <a:solidFill>
                  <a:schemeClr val="tx1"/>
                </a:solidFill>
                <a:latin typeface="Public Sans"/>
              </a:rPr>
              <a:t>In Early Stage 1, Stage 1 and Stage 2 and Stage 3 there is a content group in both </a:t>
            </a:r>
            <a:r>
              <a:rPr lang="en-AU" sz="1200">
                <a:latin typeface="Public Sans"/>
              </a:rPr>
              <a:t>history</a:t>
            </a:r>
            <a:r>
              <a:rPr lang="en-AU" sz="1200" b="0">
                <a:solidFill>
                  <a:schemeClr val="tx1"/>
                </a:solidFill>
                <a:latin typeface="Public Sans"/>
              </a:rPr>
              <a:t> and </a:t>
            </a:r>
            <a:r>
              <a:rPr lang="en-AU" sz="1200">
                <a:latin typeface="Public Sans"/>
              </a:rPr>
              <a:t>geography</a:t>
            </a:r>
            <a:r>
              <a:rPr lang="en-AU" sz="1200" b="0">
                <a:solidFill>
                  <a:schemeClr val="tx1"/>
                </a:solidFill>
                <a:latin typeface="Public Sans"/>
              </a:rPr>
              <a:t>. Additionally, there are also content points embedded within other </a:t>
            </a:r>
            <a:r>
              <a:rPr lang="en-AU" sz="1200">
                <a:latin typeface="Public Sans"/>
              </a:rPr>
              <a:t>content groups</a:t>
            </a:r>
            <a:r>
              <a:rPr lang="en-AU" sz="1200" b="0">
                <a:solidFill>
                  <a:schemeClr val="tx1"/>
                </a:solidFill>
                <a:latin typeface="Public Sans"/>
              </a:rPr>
              <a:t>. </a:t>
            </a:r>
          </a:p>
          <a:p>
            <a:endParaRPr lang="en-AU" sz="1200" b="0">
              <a:solidFill>
                <a:schemeClr val="tx1"/>
              </a:solidFill>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a:endParaRPr>
          </a:p>
        </p:txBody>
      </p:sp>
      <p:sp>
        <p:nvSpPr>
          <p:cNvPr id="4" name="Slide Number Placeholder 3">
            <a:extLst>
              <a:ext uri="{FF2B5EF4-FFF2-40B4-BE49-F238E27FC236}">
                <a16:creationId xmlns:a16="http://schemas.microsoft.com/office/drawing/2014/main" id="{E1DFD5D4-5682-AAF2-7501-7BD48A0BCC8F}"/>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30914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A598A-730B-F353-EDB5-35F52ACD6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7456A-B949-2B75-495D-FE841F3FB33D}"/>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29EC93B3-BAE9-39EF-4CC7-3FEF34F1B823}"/>
              </a:ext>
            </a:extLst>
          </p:cNvPr>
          <p:cNvSpPr>
            <a:spLocks noGrp="1"/>
          </p:cNvSpPr>
          <p:nvPr>
            <p:ph type="body" idx="1"/>
          </p:nvPr>
        </p:nvSpPr>
        <p:spPr/>
        <p:txBody>
          <a:bodyPr/>
          <a:lstStyle/>
          <a:p>
            <a:r>
              <a:rPr lang="en-AU" sz="1600" b="1" kern="1200">
                <a:solidFill>
                  <a:schemeClr val="tx1"/>
                </a:solidFill>
                <a:effectLst/>
                <a:latin typeface="Public Sans"/>
              </a:rPr>
              <a:t>4. Purpose: </a:t>
            </a:r>
            <a:r>
              <a:rPr lang="en-AU" sz="1600" b="0" kern="1200">
                <a:solidFill>
                  <a:schemeClr val="tx1"/>
                </a:solidFill>
                <a:effectLst/>
                <a:latin typeface="Public Sans"/>
              </a:rPr>
              <a:t>to outline the purpose and outcomes for the workshop.</a:t>
            </a:r>
          </a:p>
          <a:p>
            <a:endParaRPr lang="en-AU" sz="1600" b="1" kern="1200">
              <a:solidFill>
                <a:schemeClr val="tx1"/>
              </a:solidFill>
              <a:effectLst/>
              <a:latin typeface="Public Sans" pitchFamily="2" charset="0"/>
              <a:ea typeface="+mn-ea"/>
              <a:cs typeface="+mn-cs"/>
            </a:endParaRPr>
          </a:p>
          <a:p>
            <a:r>
              <a:rPr lang="en-AU" sz="1600" b="1" kern="1200">
                <a:solidFill>
                  <a:schemeClr val="tx1"/>
                </a:solidFill>
                <a:effectLst/>
                <a:latin typeface="Public Sans"/>
              </a:rPr>
              <a:t>Time: </a:t>
            </a:r>
            <a:r>
              <a:rPr lang="en-AU" sz="1600" b="0" kern="1200">
                <a:solidFill>
                  <a:schemeClr val="tx1"/>
                </a:solidFill>
                <a:effectLst/>
                <a:latin typeface="Public Sans"/>
              </a:rPr>
              <a:t>30 secs</a:t>
            </a:r>
          </a:p>
          <a:p>
            <a:endParaRPr lang="en-AU" sz="1600" b="0" kern="1200">
              <a:solidFill>
                <a:schemeClr val="tx1"/>
              </a:solidFill>
              <a:effectLst/>
              <a:latin typeface="Public Sans" pitchFamily="2" charset="0"/>
              <a:ea typeface="+mn-ea"/>
              <a:cs typeface="+mn-cs"/>
            </a:endParaRPr>
          </a:p>
          <a:p>
            <a:r>
              <a:rPr lang="en-AU" sz="1600" b="1" kern="1200">
                <a:solidFill>
                  <a:schemeClr val="tx1"/>
                </a:solidFill>
                <a:effectLst/>
                <a:latin typeface="Public Sans"/>
              </a:rPr>
              <a:t>Presenter notes: </a:t>
            </a:r>
          </a:p>
          <a:p>
            <a:pPr lvl="0"/>
            <a:endParaRPr lang="en-AU" sz="1600" kern="1200">
              <a:solidFill>
                <a:schemeClr val="tx1"/>
              </a:solidFill>
              <a:effectLst/>
              <a:latin typeface="Public Sans" pitchFamily="2" charset="0"/>
              <a:ea typeface="+mn-ea"/>
              <a:cs typeface="+mn-cs"/>
            </a:endParaRPr>
          </a:p>
          <a:p>
            <a:pPr lvl="0"/>
            <a:r>
              <a:rPr lang="en-AU" sz="1600" kern="1200">
                <a:solidFill>
                  <a:schemeClr val="tx1"/>
                </a:solidFill>
                <a:effectLst/>
                <a:latin typeface="Public Sans"/>
              </a:rPr>
              <a:t>We are learning to understand the structure and intent of the Department’s CHPS sample scope and sequences.</a:t>
            </a:r>
          </a:p>
          <a:p>
            <a:r>
              <a:rPr lang="en-AU" sz="1600" kern="1200">
                <a:solidFill>
                  <a:schemeClr val="tx1"/>
                </a:solidFill>
                <a:effectLst/>
                <a:latin typeface="Public Sans"/>
              </a:rPr>
              <a:t> </a:t>
            </a:r>
          </a:p>
          <a:p>
            <a:r>
              <a:rPr lang="en-AU" sz="1600" kern="1200">
                <a:solidFill>
                  <a:schemeClr val="tx1"/>
                </a:solidFill>
                <a:effectLst/>
                <a:latin typeface="Public Sans"/>
              </a:rPr>
              <a:t>By the end of this workshop, participants will: </a:t>
            </a:r>
          </a:p>
          <a:p>
            <a:pPr marL="285750" lvl="0" indent="-285750">
              <a:buFont typeface="Arial" panose="020B0604020202020204" pitchFamily="34" charset="0"/>
              <a:buChar char="•"/>
            </a:pPr>
            <a:r>
              <a:rPr lang="en-AU">
                <a:latin typeface="Public Sans"/>
              </a:rPr>
              <a:t>understand the essential content and key features of the CHPS scope and sequences</a:t>
            </a:r>
          </a:p>
          <a:p>
            <a:pPr marL="285750" indent="-285750">
              <a:buFont typeface="Arial" panose="020B0604020202020204" pitchFamily="34" charset="0"/>
              <a:buChar char="•"/>
            </a:pPr>
            <a:r>
              <a:rPr lang="en-AU">
                <a:latin typeface="Public Sans"/>
              </a:rPr>
              <a:t>identify the content connections across the sample scope and sequences, </a:t>
            </a:r>
            <a:r>
              <a:rPr lang="en-US" sz="1600" kern="1200">
                <a:solidFill>
                  <a:schemeClr val="tx1"/>
                </a:solidFill>
                <a:effectLst/>
                <a:latin typeface="Public Sans"/>
              </a:rPr>
              <a:t>and</a:t>
            </a:r>
            <a:endParaRPr lang="en-AU" sz="1600" kern="1200">
              <a:solidFill>
                <a:schemeClr val="tx1"/>
              </a:solidFill>
              <a:effectLst/>
              <a:latin typeface="Public Sans"/>
            </a:endParaRPr>
          </a:p>
          <a:p>
            <a:pPr marL="285750" indent="-285750">
              <a:buFont typeface="Arial" panose="020B0604020202020204" pitchFamily="34" charset="0"/>
              <a:buChar char="•"/>
            </a:pPr>
            <a:r>
              <a:rPr lang="en-US"/>
              <a:t>determine the next steps for implementation.</a:t>
            </a:r>
          </a:p>
          <a:p>
            <a:pPr marL="0" indent="0">
              <a:buFont typeface="Arial" panose="020B0604020202020204" pitchFamily="34" charset="0"/>
              <a:buNone/>
            </a:pPr>
            <a:endParaRPr lang="en-AU" sz="1050" b="0" i="0" u="none" strike="noStrike" kern="1200" cap="none" spc="0" normalizeH="0" baseline="0" noProof="0">
              <a:ln>
                <a:noFill/>
              </a:ln>
              <a:solidFill>
                <a:schemeClr val="accent1"/>
              </a:solidFill>
              <a:effectLst/>
              <a:uLnTx/>
              <a:uFillTx/>
              <a:cs typeface="Public Sans"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solidFill>
                  <a:prstClr val="black"/>
                </a:solidFill>
                <a:latin typeface="Public Sans"/>
                <a:cs typeface="Calibri"/>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prstClr val="black"/>
              </a:solidFill>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prstClr val="black"/>
              </a:solidFill>
              <a:latin typeface="Public Sans"/>
              <a:cs typeface="Calibri"/>
            </a:endParaRPr>
          </a:p>
        </p:txBody>
      </p:sp>
      <p:sp>
        <p:nvSpPr>
          <p:cNvPr id="4" name="Slide Number Placeholder 3">
            <a:extLst>
              <a:ext uri="{FF2B5EF4-FFF2-40B4-BE49-F238E27FC236}">
                <a16:creationId xmlns:a16="http://schemas.microsoft.com/office/drawing/2014/main" id="{4BAEE192-71EE-492C-8514-655AF45FAD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719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EEAAF-D237-EC59-2E18-5BDB15357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6588C-E761-EFA7-4A62-6D6FA12EBBC4}"/>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96FC07CE-0481-D92B-3F19-A10868AE209E}"/>
              </a:ext>
            </a:extLst>
          </p:cNvPr>
          <p:cNvSpPr>
            <a:spLocks noGrp="1"/>
          </p:cNvSpPr>
          <p:nvPr>
            <p:ph type="body" idx="1"/>
          </p:nvPr>
        </p:nvSpPr>
        <p:spPr/>
        <p:txBody>
          <a:bodyPr/>
          <a:lstStyle/>
          <a:p>
            <a:r>
              <a:rPr lang="en-AU" b="1" dirty="0">
                <a:latin typeface="Public Sans"/>
              </a:rPr>
              <a:t>41</a:t>
            </a:r>
            <a:r>
              <a:rPr lang="en-AU" sz="1200" b="1" dirty="0">
                <a:latin typeface="Public Sans"/>
              </a:rPr>
              <a:t>. Purpose</a:t>
            </a:r>
            <a:r>
              <a:rPr lang="en-AU" sz="1200" dirty="0">
                <a:latin typeface="Public Sans"/>
              </a:rPr>
              <a:t>: to unpack the content in the HSIE sample scope and sequence.</a:t>
            </a: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10 sec</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highlight>
                  <a:srgbClr val="FFFF00"/>
                </a:highlight>
                <a:latin typeface="Public Sans"/>
              </a:rPr>
              <a:t>Presenter notes:</a:t>
            </a:r>
          </a:p>
          <a:p>
            <a:endParaRPr lang="en-AU" sz="1200" b="1" dirty="0">
              <a:solidFill>
                <a:schemeClr val="tx1"/>
              </a:solidFill>
              <a:latin typeface="Public Sans"/>
            </a:endParaRPr>
          </a:p>
          <a:p>
            <a:r>
              <a:rPr lang="en-AU" sz="1200" dirty="0">
                <a:latin typeface="Public Sans"/>
              </a:rPr>
              <a:t>On the screen you can see the geographical Aboriginal Cultures and Histories Focus areas for each stage and the terms they are covered in the Scope and Sequence.</a:t>
            </a:r>
            <a:endParaRPr lang="en-AU" sz="1200" b="0" dirty="0">
              <a:solidFill>
                <a:schemeClr val="tx1"/>
              </a:solidFill>
              <a:latin typeface="Public Sans"/>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a:endParaRPr>
          </a:p>
        </p:txBody>
      </p:sp>
      <p:sp>
        <p:nvSpPr>
          <p:cNvPr id="4" name="Slide Number Placeholder 3">
            <a:extLst>
              <a:ext uri="{FF2B5EF4-FFF2-40B4-BE49-F238E27FC236}">
                <a16:creationId xmlns:a16="http://schemas.microsoft.com/office/drawing/2014/main" id="{46B64289-0115-8CE7-B569-40827B97240F}"/>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761438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597BE-E11D-48B2-F96B-3F41155B6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66FA2-8896-3A35-5BEE-1A282AECDBB5}"/>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477CB3BA-DDB4-86DE-CB5F-2054B7F73D41}"/>
              </a:ext>
            </a:extLst>
          </p:cNvPr>
          <p:cNvSpPr>
            <a:spLocks noGrp="1"/>
          </p:cNvSpPr>
          <p:nvPr>
            <p:ph type="body" idx="1"/>
          </p:nvPr>
        </p:nvSpPr>
        <p:spPr/>
        <p:txBody>
          <a:bodyPr/>
          <a:lstStyle/>
          <a:p>
            <a:r>
              <a:rPr lang="en-AU" b="1">
                <a:latin typeface="Public Sans"/>
              </a:rPr>
              <a:t>42</a:t>
            </a:r>
            <a:r>
              <a:rPr lang="en-AU" sz="1200" b="1">
                <a:latin typeface="Public Sans"/>
              </a:rPr>
              <a:t>. Purpose</a:t>
            </a:r>
            <a:r>
              <a:rPr lang="en-AU" sz="1200">
                <a:latin typeface="Public Sans"/>
              </a:rPr>
              <a:t>: to unpack the content in the HSIE sample scope and sequence.</a:t>
            </a:r>
            <a:endParaRPr lang="en-AU" sz="120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a:t>
            </a:r>
            <a:r>
              <a:rPr lang="en-AU" sz="1200">
                <a:latin typeface="Public Sans"/>
              </a:rPr>
              <a:t>: 20 secs</a:t>
            </a:r>
            <a:endParaRPr lang="en-AU" sz="120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b="1">
                <a:solidFill>
                  <a:schemeClr val="tx1"/>
                </a:solidFill>
                <a:highlight>
                  <a:srgbClr val="FFFF00"/>
                </a:highlight>
                <a:latin typeface="Public Sans"/>
              </a:rPr>
              <a:t>Presenter notes:</a:t>
            </a:r>
          </a:p>
          <a:p>
            <a:endParaRPr lang="en-AU" sz="1200">
              <a:latin typeface="Public Sans"/>
            </a:endParaRPr>
          </a:p>
          <a:p>
            <a:r>
              <a:rPr lang="en-AU" sz="1200">
                <a:latin typeface="Public Sans"/>
              </a:rPr>
              <a:t>Here you can see the History Aboriginal Cultures and Histories Focus areas for each stage and the terms they are covered in the Scope and Sequence. </a:t>
            </a:r>
            <a:endParaRPr lang="en-AU" sz="1200" b="0">
              <a:solidFill>
                <a:schemeClr val="tx1"/>
              </a:solidFill>
              <a:latin typeface="Public Sans"/>
            </a:endParaRPr>
          </a:p>
          <a:p>
            <a:endParaRPr lang="en-AU" sz="1200" b="0">
              <a:solidFill>
                <a:schemeClr val="tx1"/>
              </a:solidFill>
              <a:latin typeface="Public Sans" pitchFamily="2" charset="0"/>
            </a:endParaRPr>
          </a:p>
          <a:p>
            <a:r>
              <a:rPr lang="en-AU" sz="1200" b="0">
                <a:solidFill>
                  <a:schemeClr val="tx1"/>
                </a:solidFill>
                <a:latin typeface="Public Sans"/>
              </a:rPr>
              <a:t>Reviewing the scope and sequences to see where the Aboriginal Cultures and History content is represented as well as embedded, is an important part of unpacking the sequence of learning to ensure knowledge and understandings are built upon, genuinely and authentically. </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a:endParaRPr>
          </a:p>
        </p:txBody>
      </p:sp>
      <p:sp>
        <p:nvSpPr>
          <p:cNvPr id="4" name="Slide Number Placeholder 3">
            <a:extLst>
              <a:ext uri="{FF2B5EF4-FFF2-40B4-BE49-F238E27FC236}">
                <a16:creationId xmlns:a16="http://schemas.microsoft.com/office/drawing/2014/main" id="{7BA98173-2A56-A0F9-FE78-711EC609DA74}"/>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206529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pPr>
              <a:defRPr/>
            </a:pPr>
            <a:r>
              <a:rPr lang="en-AU" b="1">
                <a:latin typeface="Public Sans"/>
              </a:rPr>
              <a:t>43</a:t>
            </a:r>
            <a:r>
              <a:rPr lang="en-AU" sz="1200" b="1">
                <a:latin typeface="Public Sans"/>
              </a:rPr>
              <a:t>. Purpose: </a:t>
            </a:r>
            <a:r>
              <a:rPr lang="en-AU" sz="1200" b="0">
                <a:latin typeface="Public Sans"/>
              </a:rPr>
              <a:t>to</a:t>
            </a:r>
            <a:r>
              <a:rPr lang="en-AU" sz="1200" b="1">
                <a:latin typeface="Public Sans"/>
              </a:rPr>
              <a:t> </a:t>
            </a:r>
            <a:r>
              <a:rPr lang="en-AU" sz="1200">
                <a:latin typeface="Public Sans"/>
              </a:rPr>
              <a:t>unpack HSIE skills development within the sample scope and sequence.</a:t>
            </a:r>
          </a:p>
          <a:p>
            <a:pPr>
              <a:defRPr/>
            </a:pPr>
            <a:endParaRPr lang="en-AU" sz="1200" b="1">
              <a:latin typeface="Public Sans" pitchFamily="2" charset="0"/>
            </a:endParaRPr>
          </a:p>
          <a:p>
            <a:pPr>
              <a:defRPr/>
            </a:pPr>
            <a:r>
              <a:rPr lang="en-AU" sz="1200" b="1">
                <a:latin typeface="Public Sans"/>
              </a:rPr>
              <a:t>Time: </a:t>
            </a:r>
            <a:r>
              <a:rPr lang="en-AU" sz="1200" b="0">
                <a:latin typeface="Public Sans"/>
              </a:rPr>
              <a:t>45 sec</a:t>
            </a:r>
          </a:p>
          <a:p>
            <a:pPr>
              <a:defRPr/>
            </a:pPr>
            <a:endParaRPr lang="en-AU" sz="1200" b="1">
              <a:latin typeface="Public Sans" pitchFamily="2" charset="0"/>
            </a:endParaRPr>
          </a:p>
          <a:p>
            <a:pPr>
              <a:defRPr/>
            </a:pPr>
            <a:r>
              <a:rPr lang="en-AU" sz="1200" b="1">
                <a:latin typeface="Public Sans"/>
              </a:rPr>
              <a:t>Presenter notes: </a:t>
            </a:r>
            <a:endParaRPr lang="en-US" sz="1200">
              <a:latin typeface="Public Sans"/>
              <a:cs typeface="Arial"/>
            </a:endParaRPr>
          </a:p>
          <a:p>
            <a:endParaRPr lang="en-AU" sz="1200"/>
          </a:p>
          <a:p>
            <a:r>
              <a:rPr lang="en-AU" sz="1200">
                <a:latin typeface="Public Sans"/>
              </a:rPr>
              <a:t>Let’s focus on the embedded content within the HSIE sample scope and sequence.</a:t>
            </a:r>
            <a:endParaRPr lang="en-AU" sz="1200" b="0" i="0">
              <a:solidFill>
                <a:srgbClr val="333333"/>
              </a:solidFill>
              <a:effectLst/>
              <a:latin typeface="Public Sans"/>
            </a:endParaRPr>
          </a:p>
          <a:p>
            <a:endParaRPr lang="en-AU" sz="1200"/>
          </a:p>
          <a:p>
            <a:r>
              <a:rPr lang="en-AU" sz="1200">
                <a:latin typeface="Public Sans"/>
              </a:rPr>
              <a:t>Developing skills in geography and history enables students to engage with the content in deeper, more meaningful ways and apply their knowledge and understanding in increasingly complex contexts.</a:t>
            </a:r>
          </a:p>
          <a:p>
            <a:endParaRPr lang="en-AU" sz="1200"/>
          </a:p>
          <a:p>
            <a:r>
              <a:rPr lang="en-AU" sz="1200">
                <a:effectLst/>
                <a:latin typeface="Public Sans"/>
              </a:rPr>
              <a:t>As stated in the HSIE syllabus aim, – geographical and historical knowledge, understanding and </a:t>
            </a:r>
            <a:r>
              <a:rPr lang="en-AU" sz="1200" b="1">
                <a:effectLst/>
                <a:latin typeface="Public Sans"/>
              </a:rPr>
              <a:t>skills</a:t>
            </a:r>
            <a:r>
              <a:rPr lang="en-AU" sz="1200">
                <a:effectLst/>
                <a:latin typeface="Public Sans"/>
              </a:rPr>
              <a:t> are what we are aiming for our students to develop. The verbs within the content points provide guidance on how to develop geographical and historical skills . These verbs guide our teaching of the content and contribute to the development of the skills.</a:t>
            </a:r>
            <a:endParaRPr lang="en-AU" sz="1200">
              <a:latin typeface="Public Sans"/>
            </a:endParaRPr>
          </a:p>
          <a:p>
            <a:endParaRPr lang="en-AU" sz="1200"/>
          </a:p>
          <a:p>
            <a:pPr marL="0" marR="0" lvl="0" indent="0" algn="l" defTabSz="914400">
              <a:lnSpc>
                <a:spcPct val="100000"/>
              </a:lnSpc>
              <a:spcBef>
                <a:spcPts val="0"/>
              </a:spcBef>
              <a:spcAft>
                <a:spcPts val="0"/>
              </a:spcAft>
              <a:buFont typeface="Public Sans"/>
              <a:buNone/>
              <a:tabLst/>
              <a:defRPr/>
            </a:pPr>
            <a:r>
              <a:rPr lang="en-AU" sz="1200">
                <a:latin typeface="Public Sans"/>
              </a:rPr>
              <a:t>[NEXT SLIDE]</a:t>
            </a:r>
            <a:endParaRPr lang="en-AU" sz="120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176212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2217D-C535-B3EA-7911-89D527C9B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0199C-A511-1CB3-9DB7-E94A910F6859}"/>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1240C4E7-7C2E-1804-874E-0D038D50D134}"/>
              </a:ext>
            </a:extLst>
          </p:cNvPr>
          <p:cNvSpPr>
            <a:spLocks noGrp="1"/>
          </p:cNvSpPr>
          <p:nvPr>
            <p:ph type="body" idx="1"/>
          </p:nvPr>
        </p:nvSpPr>
        <p:spPr/>
        <p:txBody>
          <a:bodyPr/>
          <a:lstStyle/>
          <a:p>
            <a:pPr>
              <a:defRPr/>
            </a:pPr>
            <a:r>
              <a:rPr lang="en-AU" b="1">
                <a:latin typeface="Public Sans"/>
              </a:rPr>
              <a:t>44</a:t>
            </a:r>
            <a:r>
              <a:rPr lang="en-AU" sz="1200" b="1">
                <a:latin typeface="Public Sans"/>
              </a:rPr>
              <a:t>. Purpose: </a:t>
            </a:r>
            <a:r>
              <a:rPr lang="en-AU" sz="1200" b="0">
                <a:latin typeface="Public Sans"/>
              </a:rPr>
              <a:t>to</a:t>
            </a:r>
            <a:r>
              <a:rPr lang="en-AU" sz="1200" b="1">
                <a:latin typeface="Public Sans"/>
              </a:rPr>
              <a:t> </a:t>
            </a:r>
            <a:r>
              <a:rPr lang="en-AU" sz="1200">
                <a:latin typeface="Public Sans"/>
              </a:rPr>
              <a:t>unpack HSIE skills development within the sample scope and sequence.</a:t>
            </a:r>
          </a:p>
          <a:p>
            <a:pPr>
              <a:defRPr/>
            </a:pPr>
            <a:endParaRPr lang="en-AU" sz="1200" b="1">
              <a:latin typeface="Public Sans" pitchFamily="2" charset="0"/>
            </a:endParaRPr>
          </a:p>
          <a:p>
            <a:pPr>
              <a:defRPr/>
            </a:pPr>
            <a:r>
              <a:rPr lang="en-AU" sz="1200" b="1">
                <a:latin typeface="Public Sans"/>
              </a:rPr>
              <a:t>Time: </a:t>
            </a:r>
            <a:r>
              <a:rPr lang="en-AU" sz="1200" b="0">
                <a:latin typeface="Public Sans"/>
              </a:rPr>
              <a:t>45 sec</a:t>
            </a:r>
          </a:p>
          <a:p>
            <a:pPr>
              <a:defRPr/>
            </a:pPr>
            <a:endParaRPr lang="en-AU" sz="1200" b="1">
              <a:latin typeface="Public Sans" pitchFamily="2" charset="0"/>
            </a:endParaRPr>
          </a:p>
          <a:p>
            <a:pPr>
              <a:defRPr/>
            </a:pPr>
            <a:r>
              <a:rPr lang="en-AU" sz="1200" b="1">
                <a:latin typeface="Public Sans"/>
              </a:rPr>
              <a:t>Presenter notes: </a:t>
            </a:r>
            <a:endParaRPr lang="en-US" sz="1200">
              <a:latin typeface="Public Sans"/>
              <a:cs typeface="Arial"/>
            </a:endParaRPr>
          </a:p>
          <a:p>
            <a:endParaRPr lang="en-AU" sz="1200"/>
          </a:p>
          <a:p>
            <a:pPr defTabSz="914400">
              <a:defRPr/>
            </a:pPr>
            <a:r>
              <a:rPr lang="en-AU" sz="1200">
                <a:latin typeface="Public Sans"/>
              </a:rPr>
              <a:t>In the 7-10 History and Geography syllabi, Historical skills and Geographical inquiry skills are explicitly called out. When we backward map these skills we can see the development we are aiming for with our K-6 students:</a:t>
            </a:r>
          </a:p>
          <a:p>
            <a:pPr defTabSz="914400">
              <a:defRPr/>
            </a:pPr>
            <a:endParaRPr lang="en-AU" sz="1200">
              <a:latin typeface="Public Sans"/>
            </a:endParaRPr>
          </a:p>
          <a:p>
            <a:pPr defTabSz="914400">
              <a:defRPr/>
            </a:pPr>
            <a:r>
              <a:rPr lang="en-AU" sz="1200">
                <a:latin typeface="Public Sans"/>
              </a:rPr>
              <a:t>In geography, </a:t>
            </a:r>
            <a:r>
              <a:rPr lang="en-AU" sz="1200">
                <a:effectLst/>
                <a:latin typeface="Public Sans"/>
              </a:rPr>
              <a:t>students </a:t>
            </a:r>
            <a:r>
              <a:rPr lang="en-AU" sz="1200">
                <a:latin typeface="Public Sans"/>
              </a:rPr>
              <a:t>develop the skills </a:t>
            </a:r>
            <a:r>
              <a:rPr lang="en-AU" sz="1200">
                <a:effectLst/>
                <a:latin typeface="Public Sans"/>
              </a:rPr>
              <a:t>to:</a:t>
            </a:r>
          </a:p>
          <a:p>
            <a:pPr marL="285750" indent="-285750" defTabSz="914400">
              <a:buFont typeface="Public Sans"/>
              <a:buChar char="•"/>
              <a:defRPr/>
            </a:pPr>
            <a:r>
              <a:rPr lang="en-AU" sz="1200">
                <a:latin typeface="Public Sans"/>
              </a:rPr>
              <a:t>acquire </a:t>
            </a:r>
            <a:r>
              <a:rPr lang="en-AU" sz="1200">
                <a:effectLst/>
                <a:latin typeface="Public Sans"/>
              </a:rPr>
              <a:t>information</a:t>
            </a:r>
            <a:r>
              <a:rPr lang="en-AU" sz="1200">
                <a:latin typeface="Public Sans"/>
              </a:rPr>
              <a:t> from sources</a:t>
            </a:r>
            <a:endParaRPr lang="en-US" sz="1200">
              <a:effectLst/>
              <a:latin typeface="Public Sans"/>
            </a:endParaRPr>
          </a:p>
          <a:p>
            <a:pPr marL="285750" indent="-285750" defTabSz="914400">
              <a:buFont typeface="Public Sans"/>
              <a:buChar char="•"/>
              <a:defRPr/>
            </a:pPr>
            <a:r>
              <a:rPr lang="en-AU" sz="1200">
                <a:latin typeface="Public Sans"/>
              </a:rPr>
              <a:t>process the information sources provide</a:t>
            </a:r>
            <a:r>
              <a:rPr lang="en-AU" sz="1200">
                <a:effectLst/>
                <a:latin typeface="Public Sans"/>
              </a:rPr>
              <a:t>, </a:t>
            </a:r>
            <a:r>
              <a:rPr lang="en-AU" sz="1200">
                <a:latin typeface="Public Sans"/>
              </a:rPr>
              <a:t>and</a:t>
            </a:r>
            <a:endParaRPr lang="en-US" sz="1200">
              <a:effectLst/>
              <a:latin typeface="Public Sans"/>
            </a:endParaRPr>
          </a:p>
          <a:p>
            <a:pPr marL="285750" indent="-285750" defTabSz="914400">
              <a:buFont typeface="Public Sans"/>
              <a:buChar char="•"/>
              <a:defRPr/>
            </a:pPr>
            <a:r>
              <a:rPr lang="en-AU" sz="1200">
                <a:latin typeface="Public Sans"/>
              </a:rPr>
              <a:t>communicate findings.</a:t>
            </a:r>
            <a:endParaRPr lang="en-US" sz="1200">
              <a:latin typeface="Public Sans"/>
            </a:endParaRPr>
          </a:p>
          <a:p>
            <a:pPr defTabSz="914400">
              <a:defRPr/>
            </a:pPr>
            <a:endParaRPr lang="en-AU" sz="1200"/>
          </a:p>
          <a:p>
            <a:pPr defTabSz="914400">
              <a:defRPr/>
            </a:pPr>
            <a:r>
              <a:rPr lang="en-AU" sz="1200">
                <a:latin typeface="Public Sans"/>
              </a:rPr>
              <a:t>And in history, students apply </a:t>
            </a:r>
            <a:r>
              <a:rPr lang="en-AU" sz="1200">
                <a:effectLst/>
                <a:latin typeface="Public Sans"/>
              </a:rPr>
              <a:t>skills </a:t>
            </a:r>
            <a:r>
              <a:rPr lang="en-AU" sz="1200">
                <a:latin typeface="Public Sans"/>
              </a:rPr>
              <a:t>in:</a:t>
            </a:r>
          </a:p>
          <a:p>
            <a:pPr marL="285750" indent="-285750" defTabSz="914400">
              <a:buFont typeface="Public Sans"/>
              <a:buChar char="•"/>
              <a:defRPr/>
            </a:pPr>
            <a:r>
              <a:rPr lang="en-AU" sz="1200">
                <a:latin typeface="Public Sans"/>
              </a:rPr>
              <a:t>comprehension and chronology</a:t>
            </a:r>
            <a:endParaRPr lang="en-US" sz="1200">
              <a:latin typeface="Public Sans"/>
            </a:endParaRPr>
          </a:p>
          <a:p>
            <a:pPr marL="285750" indent="-285750" defTabSz="914400">
              <a:buFont typeface="Public Sans"/>
              <a:buChar char="•"/>
              <a:defRPr/>
            </a:pPr>
            <a:r>
              <a:rPr lang="en-AU" sz="1200">
                <a:latin typeface="Public Sans"/>
              </a:rPr>
              <a:t>analysis </a:t>
            </a:r>
            <a:r>
              <a:rPr lang="en-AU" sz="1200">
                <a:effectLst/>
                <a:latin typeface="Public Sans"/>
              </a:rPr>
              <a:t>and </a:t>
            </a:r>
            <a:r>
              <a:rPr lang="en-AU" sz="1200">
                <a:latin typeface="Public Sans"/>
              </a:rPr>
              <a:t>use of sources</a:t>
            </a:r>
            <a:endParaRPr lang="en-US" sz="1200">
              <a:latin typeface="Public Sans"/>
            </a:endParaRPr>
          </a:p>
          <a:p>
            <a:pPr marL="285750" indent="-285750" defTabSz="914400">
              <a:buFont typeface="Public Sans"/>
              <a:buChar char="•"/>
              <a:defRPr/>
            </a:pPr>
            <a:r>
              <a:rPr lang="en-AU" sz="1200">
                <a:latin typeface="Public Sans"/>
              </a:rPr>
              <a:t>Perspectives and interpretations</a:t>
            </a:r>
            <a:endParaRPr lang="en-US" sz="1200">
              <a:latin typeface="Public Sans"/>
            </a:endParaRPr>
          </a:p>
          <a:p>
            <a:pPr marL="285750" indent="-285750" defTabSz="914400">
              <a:buFont typeface="Public Sans"/>
              <a:buChar char="•"/>
              <a:defRPr/>
            </a:pPr>
            <a:r>
              <a:rPr lang="en-AU" sz="1200">
                <a:latin typeface="Public Sans"/>
              </a:rPr>
              <a:t>Research, and</a:t>
            </a:r>
            <a:endParaRPr lang="en-US" sz="1200">
              <a:latin typeface="Public Sans"/>
            </a:endParaRPr>
          </a:p>
          <a:p>
            <a:pPr marL="285750" marR="0" lvl="0" indent="-285750" algn="l" defTabSz="914400">
              <a:lnSpc>
                <a:spcPct val="100000"/>
              </a:lnSpc>
              <a:spcBef>
                <a:spcPts val="0"/>
              </a:spcBef>
              <a:spcAft>
                <a:spcPts val="0"/>
              </a:spcAft>
              <a:buFont typeface="Public Sans"/>
              <a:buChar char="•"/>
              <a:tabLst/>
              <a:defRPr/>
            </a:pPr>
            <a:r>
              <a:rPr lang="en-AU" sz="1200">
                <a:latin typeface="Public Sans"/>
              </a:rPr>
              <a:t>Communication.</a:t>
            </a:r>
          </a:p>
          <a:p>
            <a:pPr marL="0" marR="0" lvl="0" indent="0" algn="l" defTabSz="914400">
              <a:lnSpc>
                <a:spcPct val="100000"/>
              </a:lnSpc>
              <a:spcBef>
                <a:spcPts val="0"/>
              </a:spcBef>
              <a:spcAft>
                <a:spcPts val="0"/>
              </a:spcAft>
              <a:buFont typeface="Public Sans"/>
              <a:buNone/>
              <a:tabLst/>
              <a:defRPr/>
            </a:pPr>
            <a:endParaRPr lang="en-AU" sz="1200">
              <a:latin typeface="Public Sans"/>
            </a:endParaRPr>
          </a:p>
          <a:p>
            <a:pPr marL="0" marR="0" lvl="0" indent="0" algn="l" defTabSz="914400">
              <a:lnSpc>
                <a:spcPct val="100000"/>
              </a:lnSpc>
              <a:spcBef>
                <a:spcPts val="0"/>
              </a:spcBef>
              <a:spcAft>
                <a:spcPts val="0"/>
              </a:spcAft>
              <a:buFont typeface="Public Sans"/>
              <a:buNone/>
              <a:tabLst/>
              <a:defRPr/>
            </a:pPr>
            <a:r>
              <a:rPr lang="en-AU" sz="1200">
                <a:latin typeface="Public Sans"/>
              </a:rPr>
              <a:t>[NEXT SLIDE]</a:t>
            </a:r>
            <a:endParaRPr lang="en-AU" sz="1200"/>
          </a:p>
        </p:txBody>
      </p:sp>
      <p:sp>
        <p:nvSpPr>
          <p:cNvPr id="4" name="Slide Number Placeholder 3">
            <a:extLst>
              <a:ext uri="{FF2B5EF4-FFF2-40B4-BE49-F238E27FC236}">
                <a16:creationId xmlns:a16="http://schemas.microsoft.com/office/drawing/2014/main" id="{AAA0BC59-91D6-05EC-3FF3-57F8891D9BC7}"/>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4935455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B6780-6010-187A-A911-2324F6EDD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3FA97-2928-F357-2402-A11F0133E832}"/>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20881FA-D5F8-8F0A-0E31-448271EDC104}"/>
              </a:ext>
            </a:extLst>
          </p:cNvPr>
          <p:cNvSpPr>
            <a:spLocks noGrp="1"/>
          </p:cNvSpPr>
          <p:nvPr>
            <p:ph type="body" idx="1"/>
          </p:nvPr>
        </p:nvSpPr>
        <p:spPr/>
        <p:txBody>
          <a:bodyPr/>
          <a:lstStyle/>
          <a:p>
            <a:pPr>
              <a:defRPr/>
            </a:pPr>
            <a:r>
              <a:rPr lang="en-AU" b="1">
                <a:latin typeface="Public Sans"/>
              </a:rPr>
              <a:t>45</a:t>
            </a:r>
            <a:r>
              <a:rPr lang="en-AU" sz="1200" b="1">
                <a:latin typeface="Public Sans"/>
              </a:rPr>
              <a:t>. Purpose: </a:t>
            </a:r>
            <a:r>
              <a:rPr lang="en-AU" sz="1200" b="0">
                <a:latin typeface="Public Sans"/>
              </a:rPr>
              <a:t>to identify </a:t>
            </a:r>
            <a:r>
              <a:rPr lang="en-AU" sz="1200">
                <a:latin typeface="Public Sans"/>
              </a:rPr>
              <a:t>examples of geographical information.</a:t>
            </a:r>
          </a:p>
          <a:p>
            <a:pPr>
              <a:defRPr/>
            </a:pPr>
            <a:endParaRPr lang="en-AU" sz="1200" b="1">
              <a:latin typeface="Public Sans" pitchFamily="2" charset="0"/>
            </a:endParaRPr>
          </a:p>
          <a:p>
            <a:pPr>
              <a:defRPr/>
            </a:pPr>
            <a:r>
              <a:rPr lang="en-AU" sz="1200" b="1">
                <a:latin typeface="Public Sans"/>
              </a:rPr>
              <a:t>Time: </a:t>
            </a:r>
            <a:r>
              <a:rPr lang="en-AU" sz="1200">
                <a:latin typeface="Public Sans"/>
              </a:rPr>
              <a:t>1 min</a:t>
            </a:r>
          </a:p>
          <a:p>
            <a:pPr>
              <a:defRPr/>
            </a:pPr>
            <a:endParaRPr lang="en-AU" sz="1200" b="1">
              <a:latin typeface="Public Sans" pitchFamily="2" charset="0"/>
            </a:endParaRPr>
          </a:p>
          <a:p>
            <a:pPr>
              <a:defRPr/>
            </a:pPr>
            <a:r>
              <a:rPr lang="en-AU" sz="1200" b="1">
                <a:latin typeface="Public Sans"/>
              </a:rPr>
              <a:t>Presenter notes: </a:t>
            </a:r>
            <a:endParaRPr lang="en-US" sz="1200">
              <a:latin typeface="Public Sans"/>
              <a:cs typeface="Arial"/>
            </a:endParaRPr>
          </a:p>
          <a:p>
            <a:pPr>
              <a:defRPr/>
            </a:pPr>
            <a:endParaRPr lang="en-AU" sz="1200" b="1">
              <a:latin typeface="Public Sans" pitchFamily="2" charset="0"/>
              <a:ea typeface="Arial" panose="020B0604020202020204" pitchFamily="34"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ea typeface="Arial" panose="020B0604020202020204" pitchFamily="34" charset="0"/>
                <a:cs typeface="Arial"/>
              </a:rPr>
              <a:t>The development of geographical and historical skills is seen in the introduction of particular verbs over the course of the 28 weeks of learning in HSIE across History and Geography content. Geography and History are prioritised over different terms within the sample scope and sequence. One of the connections across the two are the verbs to teach the content that we use to develop the skills required to acquire knowledge and apply understandings. </a:t>
            </a:r>
          </a:p>
          <a:p>
            <a:pPr>
              <a:defRPr/>
            </a:pPr>
            <a:endParaRPr lang="en-AU" sz="1200">
              <a:effectLst/>
              <a:latin typeface="Public Sans" pitchFamily="2" charset="0"/>
              <a:ea typeface="Calibri" panose="020F0502020204030204" pitchFamily="34" charset="0"/>
              <a:cs typeface="Arial"/>
            </a:endParaRPr>
          </a:p>
          <a:p>
            <a:pPr>
              <a:defRPr/>
            </a:pPr>
            <a:r>
              <a:rPr lang="en-AU" sz="1200">
                <a:effectLst/>
                <a:latin typeface="Public Sans"/>
                <a:ea typeface="Calibri"/>
                <a:cs typeface="Arial"/>
              </a:rPr>
              <a:t>These verbs are the words you will see throughout the content points, as the actions we want to see students demonstrating. We develop the skills through the verbs which is how we teach the content. </a:t>
            </a:r>
          </a:p>
          <a:p>
            <a:pPr>
              <a:defRPr/>
            </a:pPr>
            <a:endParaRPr lang="en-AU" sz="1200">
              <a:effectLst/>
              <a:latin typeface="Public Sans" pitchFamily="2" charset="0"/>
              <a:ea typeface="Calibri" panose="020F0502020204030204" pitchFamily="34" charset="0"/>
              <a:cs typeface="Arial"/>
            </a:endParaRPr>
          </a:p>
          <a:p>
            <a:pPr>
              <a:defRPr/>
            </a:pPr>
            <a:r>
              <a:rPr lang="en-AU" sz="1200">
                <a:effectLst/>
                <a:latin typeface="Public Sans"/>
                <a:ea typeface="Calibri"/>
                <a:cs typeface="Arial"/>
              </a:rPr>
              <a:t>Here are just some of the skills you may see. </a:t>
            </a:r>
            <a:r>
              <a:rPr lang="en-AU" sz="1200" i="1">
                <a:effectLst/>
                <a:latin typeface="Public Sans"/>
                <a:ea typeface="Calibri"/>
                <a:cs typeface="Arial"/>
              </a:rPr>
              <a:t>Pause while participants read through words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i="1">
              <a:effectLst/>
              <a:latin typeface="Public Sans" pitchFamily="2"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AU" sz="1200">
              <a:effectLst/>
              <a:latin typeface="Public Sans"/>
              <a:ea typeface="Calibri" panose="020F0502020204030204" pitchFamily="34"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929D46-E465-56F2-9E7E-21C8F7F86666}"/>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815198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pPr>
              <a:defRPr/>
            </a:pPr>
            <a:r>
              <a:rPr lang="en-AU" sz="1600" b="1">
                <a:latin typeface="Public Sans"/>
              </a:rPr>
              <a:t>46. Purpose: </a:t>
            </a:r>
            <a:r>
              <a:rPr lang="en-AU" sz="1600" b="0">
                <a:latin typeface="Public Sans"/>
              </a:rPr>
              <a:t>to identify </a:t>
            </a:r>
            <a:r>
              <a:rPr lang="en-AU" sz="1600">
                <a:latin typeface="Public Sans"/>
              </a:rPr>
              <a:t>examples of skill development in the stage 3 HSIE sample scope and sequence.</a:t>
            </a:r>
          </a:p>
          <a:p>
            <a:pPr>
              <a:defRPr/>
            </a:pPr>
            <a:endParaRPr lang="en-AU" sz="1600" b="1">
              <a:latin typeface="Public Sans" pitchFamily="2" charset="0"/>
            </a:endParaRPr>
          </a:p>
          <a:p>
            <a:pPr>
              <a:defRPr/>
            </a:pPr>
            <a:r>
              <a:rPr lang="en-AU" sz="1600" b="1">
                <a:latin typeface="Public Sans"/>
              </a:rPr>
              <a:t>Time: </a:t>
            </a:r>
            <a:r>
              <a:rPr lang="en-AU" sz="1600" b="0">
                <a:latin typeface="Public Sans"/>
              </a:rPr>
              <a:t>30 secs</a:t>
            </a:r>
          </a:p>
          <a:p>
            <a:pPr>
              <a:defRPr/>
            </a:pPr>
            <a:endParaRPr lang="en-AU" sz="1600" b="1">
              <a:latin typeface="Public Sans" pitchFamily="2" charset="0"/>
            </a:endParaRPr>
          </a:p>
          <a:p>
            <a:pPr>
              <a:defRPr/>
            </a:pPr>
            <a:r>
              <a:rPr lang="en-AU" sz="1600" b="1">
                <a:latin typeface="Public Sans"/>
              </a:rPr>
              <a:t>Presenter notes: </a:t>
            </a:r>
          </a:p>
          <a:p>
            <a:pPr>
              <a:defRPr/>
            </a:pPr>
            <a:endParaRPr lang="en-US" sz="1600">
              <a:latin typeface="Public Sans" pitchFamily="2"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Let’s have a closer look at how the verbs are shown in the HSIE sample scope and sequence. As the skills are embedded in the content points as verbs, you will see evidence of these where the content has been grouped each term. Over and within the stages the complexity of verbs will increase.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a:latin typeface="Public Sans"/>
              </a:rPr>
              <a:t>In this example, the Stage 3 Term 4 Geography focus, is on protecting global environments and using sustainable practices for the future. In the grouping of content for this term [CLICK] we can see students are developing the ability to explain, draw conclusions, research and examine. </a:t>
            </a:r>
          </a:p>
          <a:p>
            <a:endParaRPr lang="en-AU"/>
          </a:p>
          <a:p>
            <a:r>
              <a:rPr lang="en-AU">
                <a:latin typeface="Public Sans"/>
              </a:rPr>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3154365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907BF-165C-E33A-AB9C-9C917F7B4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2271B-5447-8873-23FD-DAF13D4126C0}"/>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900BDD8A-E07F-FF02-1253-D84544382804}"/>
              </a:ext>
            </a:extLst>
          </p:cNvPr>
          <p:cNvSpPr>
            <a:spLocks noGrp="1"/>
          </p:cNvSpPr>
          <p:nvPr>
            <p:ph type="body" idx="1"/>
          </p:nvPr>
        </p:nvSpPr>
        <p:spPr/>
        <p:txBody>
          <a:bodyPr/>
          <a:lstStyle/>
          <a:p>
            <a:pPr>
              <a:defRPr/>
            </a:pPr>
            <a:r>
              <a:rPr lang="en-AU" sz="1600" b="1">
                <a:latin typeface="Public Sans"/>
              </a:rPr>
              <a:t>47. Purpose: </a:t>
            </a:r>
            <a:r>
              <a:rPr lang="en-AU" sz="1600" b="0">
                <a:latin typeface="Public Sans"/>
              </a:rPr>
              <a:t>to identify </a:t>
            </a:r>
            <a:r>
              <a:rPr lang="en-AU" sz="1600">
                <a:latin typeface="Public Sans"/>
              </a:rPr>
              <a:t>examples of skill development in the stage 3 HSIE sample scope and sequence.</a:t>
            </a:r>
          </a:p>
          <a:p>
            <a:pPr>
              <a:defRPr/>
            </a:pPr>
            <a:endParaRPr lang="en-AU" sz="1600" b="1">
              <a:latin typeface="Public Sans" pitchFamily="2" charset="0"/>
            </a:endParaRPr>
          </a:p>
          <a:p>
            <a:pPr>
              <a:defRPr/>
            </a:pPr>
            <a:r>
              <a:rPr lang="en-AU" sz="1600" b="1">
                <a:latin typeface="Public Sans"/>
              </a:rPr>
              <a:t>Time: </a:t>
            </a:r>
            <a:r>
              <a:rPr lang="en-AU" sz="1600" b="0">
                <a:latin typeface="Public Sans"/>
              </a:rPr>
              <a:t>30 secs</a:t>
            </a:r>
          </a:p>
          <a:p>
            <a:pPr>
              <a:defRPr/>
            </a:pPr>
            <a:endParaRPr lang="en-AU" sz="1600" b="1">
              <a:latin typeface="Public Sans" pitchFamily="2" charset="0"/>
            </a:endParaRPr>
          </a:p>
          <a:p>
            <a:pPr>
              <a:defRPr/>
            </a:pPr>
            <a:r>
              <a:rPr lang="en-AU" sz="1600" b="1">
                <a:latin typeface="Public Sans"/>
              </a:rPr>
              <a:t>Presenter notes: </a:t>
            </a:r>
          </a:p>
          <a:p>
            <a:pPr>
              <a:defRPr/>
            </a:pPr>
            <a:endParaRPr lang="en-US" sz="1600">
              <a:latin typeface="Public Sans" pitchFamily="2" charset="0"/>
              <a:cs typeface="Arial"/>
            </a:endParaRPr>
          </a:p>
          <a:p>
            <a:r>
              <a:rPr lang="en-AU">
                <a:latin typeface="Public Sans"/>
              </a:rPr>
              <a:t>In the progression of learning in the scope and sequence we can see in the Term 6 History focus in Stage 3, students are again researching and explaining as well as investigating as an extension of researching. </a:t>
            </a:r>
          </a:p>
          <a:p>
            <a:endParaRPr lang="en-AU"/>
          </a:p>
          <a:p>
            <a:r>
              <a:rPr lang="en-AU">
                <a:latin typeface="Public Sans"/>
              </a:rPr>
              <a:t>Understanding the skills that students have developed in previous terms helps us assess their current ability. These skills can then be used effectively in their learning. These skills build in complexity over the stages of learning, so students enter Year 7 able to apply Historical Skills to understand the past and Geographical inquiry skills to conduct geographical investigations. </a:t>
            </a:r>
          </a:p>
          <a:p>
            <a:endParaRPr lang="en-AU"/>
          </a:p>
          <a:p>
            <a:r>
              <a:rPr lang="en-AU">
                <a:latin typeface="Public Sans"/>
              </a:rPr>
              <a:t>[NEXT SLIDE]</a:t>
            </a:r>
          </a:p>
          <a:p>
            <a:endParaRPr lang="en-AU"/>
          </a:p>
        </p:txBody>
      </p:sp>
      <p:sp>
        <p:nvSpPr>
          <p:cNvPr id="4" name="Slide Number Placeholder 3">
            <a:extLst>
              <a:ext uri="{FF2B5EF4-FFF2-40B4-BE49-F238E27FC236}">
                <a16:creationId xmlns:a16="http://schemas.microsoft.com/office/drawing/2014/main" id="{38DC0AAD-3883-EE71-1279-466828C62079}"/>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1470510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B815-4166-505A-82FC-493CDD840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99943-30EB-B1AD-3707-7CCBE838BA32}"/>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A34F6D28-3432-E913-BB38-5BC43A81CA47}"/>
              </a:ext>
            </a:extLst>
          </p:cNvPr>
          <p:cNvSpPr>
            <a:spLocks noGrp="1"/>
          </p:cNvSpPr>
          <p:nvPr>
            <p:ph type="body" idx="1"/>
          </p:nvPr>
        </p:nvSpPr>
        <p:spPr/>
        <p:txBody>
          <a:bodyPr/>
          <a:lstStyle/>
          <a:p>
            <a:pPr>
              <a:defRPr/>
            </a:pPr>
            <a:r>
              <a:rPr lang="en-AU" sz="1600" b="1">
                <a:latin typeface="Public Sans"/>
              </a:rPr>
              <a:t>48. Purpose: </a:t>
            </a:r>
            <a:r>
              <a:rPr lang="en-AU" sz="1600" b="0">
                <a:latin typeface="Public Sans"/>
              </a:rPr>
              <a:t>to identify </a:t>
            </a:r>
            <a:r>
              <a:rPr lang="en-AU" sz="1600">
                <a:latin typeface="Public Sans"/>
              </a:rPr>
              <a:t>examples of skill development in stage 3 HSIE.</a:t>
            </a:r>
          </a:p>
          <a:p>
            <a:pPr>
              <a:defRPr/>
            </a:pPr>
            <a:endParaRPr lang="en-AU" sz="1600" b="1">
              <a:latin typeface="Public Sans" pitchFamily="2" charset="0"/>
            </a:endParaRPr>
          </a:p>
          <a:p>
            <a:pPr>
              <a:defRPr/>
            </a:pPr>
            <a:r>
              <a:rPr lang="en-AU" sz="1600" b="1">
                <a:latin typeface="Public Sans"/>
              </a:rPr>
              <a:t>Time: </a:t>
            </a:r>
            <a:r>
              <a:rPr lang="en-AU" sz="1600" b="0">
                <a:latin typeface="Public Sans"/>
              </a:rPr>
              <a:t>30 sec</a:t>
            </a:r>
          </a:p>
          <a:p>
            <a:pPr>
              <a:defRPr/>
            </a:pPr>
            <a:endParaRPr lang="en-AU" sz="1600" b="1">
              <a:latin typeface="Public Sans" pitchFamily="2" charset="0"/>
            </a:endParaRPr>
          </a:p>
          <a:p>
            <a:pPr>
              <a:defRPr/>
            </a:pPr>
            <a:r>
              <a:rPr lang="en-AU" sz="1600" b="1">
                <a:latin typeface="Public Sans"/>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a:defRPr/>
            </a:pPr>
            <a:r>
              <a:rPr lang="en-AU">
                <a:latin typeface="Public Sans"/>
              </a:rPr>
              <a:t>Let's take a closer look at the verbs highlighting the skills through the content.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In our sample scope and sequence, in Stage 3, term 2 history content, we have the content point ‘Research how the discovery of gold changed colonial life in Australia using sources from the gold rush period from the 1850s to the 1890s.’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To achieve this content point, students need to research to gather knowledge about the discovery of gold, with the added complexity of identifying appropriate sources of information from the Gold rush period. The historical skills being developed are Research and Analysis and use of sources.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6D3BBA02-3A88-064F-8F4F-5A32A00D2998}"/>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343005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0650-48F9-AF01-1360-982F47DF4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41446-5493-4507-C365-2F1949634F5D}"/>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B92EA6E1-523E-2C9B-017D-A524F343D6D2}"/>
              </a:ext>
            </a:extLst>
          </p:cNvPr>
          <p:cNvSpPr>
            <a:spLocks noGrp="1"/>
          </p:cNvSpPr>
          <p:nvPr>
            <p:ph type="body" idx="1"/>
          </p:nvPr>
        </p:nvSpPr>
        <p:spPr/>
        <p:txBody>
          <a:bodyPr/>
          <a:lstStyle/>
          <a:p>
            <a:pPr>
              <a:defRPr/>
            </a:pPr>
            <a:r>
              <a:rPr lang="en-AU" sz="1600" b="1">
                <a:latin typeface="Public Sans"/>
              </a:rPr>
              <a:t>49. Purpose: </a:t>
            </a:r>
            <a:r>
              <a:rPr lang="en-AU" sz="1600" b="0">
                <a:latin typeface="Public Sans"/>
              </a:rPr>
              <a:t>to identify </a:t>
            </a:r>
            <a:r>
              <a:rPr lang="en-AU" sz="1600">
                <a:latin typeface="Public Sans"/>
              </a:rPr>
              <a:t>examples of skill development in stage 3 HSIE.</a:t>
            </a:r>
          </a:p>
          <a:p>
            <a:pPr>
              <a:defRPr/>
            </a:pPr>
            <a:endParaRPr lang="en-AU" sz="1600" b="1">
              <a:latin typeface="Public Sans" pitchFamily="2" charset="0"/>
            </a:endParaRPr>
          </a:p>
          <a:p>
            <a:pPr>
              <a:defRPr/>
            </a:pPr>
            <a:r>
              <a:rPr lang="en-AU" sz="1600" b="1">
                <a:latin typeface="Public Sans"/>
              </a:rPr>
              <a:t>Time: </a:t>
            </a:r>
            <a:r>
              <a:rPr lang="en-AU" sz="1600" b="0">
                <a:latin typeface="Public Sans"/>
              </a:rPr>
              <a:t>30 sec</a:t>
            </a:r>
          </a:p>
          <a:p>
            <a:pPr>
              <a:defRPr/>
            </a:pPr>
            <a:endParaRPr lang="en-AU" sz="1600" b="1">
              <a:latin typeface="Public Sans" pitchFamily="2" charset="0"/>
            </a:endParaRPr>
          </a:p>
          <a:p>
            <a:pPr>
              <a:defRPr/>
            </a:pPr>
            <a:r>
              <a:rPr lang="en-AU" sz="1600" b="1">
                <a:latin typeface="Public Sans"/>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In the sample scope and sequence in Stage 3, Geography content for Term 4, we can see the content point ‘Draw conclusions about the relationship between climates and vegetation zones of the world using choropleth maps and climate graphs’.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The knowledge and understanding is about climate and vegetation relationships, learnt through drawing conclusions and using geographical tools. Students will acquire and process geographical information from maps and graphs to then draw conclusions. The Geographical skills are Acquiring geographical information and Processing geographical information.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0C7C61D8-E11E-777F-D591-9FBB8A3152E4}"/>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974227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28281-ECBA-9C56-AD2E-60B47B701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3C9D6-DCDC-FC18-0FBC-584BA3E9255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9B5B244F-A8ED-D64B-FC57-BF9EBF68920E}"/>
              </a:ext>
            </a:extLst>
          </p:cNvPr>
          <p:cNvSpPr>
            <a:spLocks noGrp="1"/>
          </p:cNvSpPr>
          <p:nvPr>
            <p:ph type="body" idx="1"/>
          </p:nvPr>
        </p:nvSpPr>
        <p:spPr/>
        <p:txBody>
          <a:bodyPr/>
          <a:lstStyle/>
          <a:p>
            <a:r>
              <a:rPr lang="en-AU" sz="1200" b="1" dirty="0">
                <a:latin typeface="Public Sans"/>
              </a:rPr>
              <a:t>50. Purpose</a:t>
            </a:r>
            <a:r>
              <a:rPr lang="en-AU" sz="1200" dirty="0">
                <a:latin typeface="Public Sans"/>
              </a:rPr>
              <a:t>: to introduce the Science and technology session.</a:t>
            </a: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10 secs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a typeface="Calibri"/>
              <a:cs typeface="Calibri"/>
            </a:endParaRPr>
          </a:p>
          <a:p>
            <a:r>
              <a:rPr lang="en-AU" sz="1200" b="1" dirty="0">
                <a:solidFill>
                  <a:schemeClr val="tx1"/>
                </a:solidFill>
                <a:latin typeface="Public Sans"/>
              </a:rPr>
              <a:t>Presenter notes:</a:t>
            </a:r>
          </a:p>
          <a:p>
            <a:endParaRPr lang="en-AU" sz="1200" b="1" dirty="0">
              <a:solidFill>
                <a:schemeClr val="tx1"/>
              </a:solidFill>
              <a:latin typeface="Public Sans" pitchFamily="2" charset="0"/>
              <a:ea typeface="Calibri"/>
              <a:cs typeface="Calibri"/>
            </a:endParaRPr>
          </a:p>
          <a:p>
            <a:pPr>
              <a:defRPr/>
            </a:pPr>
            <a:r>
              <a:rPr lang="en-AU" dirty="0">
                <a:latin typeface="Public Sans"/>
              </a:rPr>
              <a:t>We </a:t>
            </a:r>
            <a:r>
              <a:rPr lang="en-AU" sz="1200" b="0" dirty="0">
                <a:solidFill>
                  <a:schemeClr val="tx1"/>
                </a:solidFill>
                <a:latin typeface="Public Sans"/>
              </a:rPr>
              <a:t>will </a:t>
            </a:r>
            <a:r>
              <a:rPr lang="en-AU" dirty="0">
                <a:latin typeface="Public Sans"/>
              </a:rPr>
              <a:t>now explore </a:t>
            </a:r>
            <a:r>
              <a:rPr lang="en-AU" sz="1200" kern="1200" dirty="0">
                <a:solidFill>
                  <a:schemeClr val="tx1"/>
                </a:solidFill>
                <a:effectLst/>
                <a:latin typeface="Public Sans"/>
              </a:rPr>
              <a:t>key features </a:t>
            </a:r>
            <a:r>
              <a:rPr lang="en-AU" dirty="0">
                <a:latin typeface="Public Sans"/>
              </a:rPr>
              <a:t>in</a:t>
            </a:r>
            <a:r>
              <a:rPr lang="en-AU" sz="1200" kern="1200" dirty="0">
                <a:solidFill>
                  <a:schemeClr val="tx1"/>
                </a:solidFill>
                <a:effectLst/>
                <a:latin typeface="Public Sans"/>
              </a:rPr>
              <a:t> the</a:t>
            </a:r>
            <a:r>
              <a:rPr lang="en-AU" dirty="0">
                <a:latin typeface="Public Sans"/>
              </a:rPr>
              <a:t> </a:t>
            </a:r>
            <a:r>
              <a:rPr lang="en-AU" sz="1200" kern="1200" dirty="0">
                <a:solidFill>
                  <a:schemeClr val="tx1"/>
                </a:solidFill>
                <a:effectLst/>
                <a:latin typeface="Public Sans"/>
              </a:rPr>
              <a:t>Science and technology </a:t>
            </a:r>
            <a:r>
              <a:rPr lang="en-AU" dirty="0">
                <a:latin typeface="Public Sans"/>
              </a:rPr>
              <a:t>sample scope</a:t>
            </a:r>
            <a:r>
              <a:rPr lang="en-AU" sz="1200" kern="1200" dirty="0">
                <a:solidFill>
                  <a:schemeClr val="tx1"/>
                </a:solidFill>
                <a:effectLst/>
                <a:latin typeface="Public Sans"/>
              </a:rPr>
              <a:t> and sequence.</a:t>
            </a:r>
          </a:p>
          <a:p>
            <a:endParaRPr lang="en-AU" sz="1200" b="0" i="0" dirty="0">
              <a:solidFill>
                <a:schemeClr val="tx1"/>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US" sz="1200" dirty="0">
              <a:latin typeface="Public Sans"/>
            </a:endParaRPr>
          </a:p>
          <a:p>
            <a:endParaRPr lang="en-AU" b="0" i="0" dirty="0">
              <a:solidFill>
                <a:schemeClr val="tx1"/>
              </a:solidFill>
              <a:effectLst/>
              <a:latin typeface="Public Sans"/>
            </a:endParaRPr>
          </a:p>
          <a:p>
            <a:endParaRPr lang="en-AU" b="0" i="0" dirty="0">
              <a:solidFill>
                <a:schemeClr val="tx1"/>
              </a:solidFill>
              <a:effectLst/>
              <a:latin typeface="Public Sans" pitchFamily="2" charset="0"/>
            </a:endParaRPr>
          </a:p>
        </p:txBody>
      </p:sp>
      <p:sp>
        <p:nvSpPr>
          <p:cNvPr id="4" name="Slide Number Placeholder 3">
            <a:extLst>
              <a:ext uri="{FF2B5EF4-FFF2-40B4-BE49-F238E27FC236}">
                <a16:creationId xmlns:a16="http://schemas.microsoft.com/office/drawing/2014/main" id="{C98D38AC-BC11-7967-4EA1-8A377422CE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4764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US" sz="1200" b="1">
                <a:latin typeface="Public Sans"/>
              </a:rPr>
              <a:t>6. </a:t>
            </a:r>
            <a:r>
              <a:rPr lang="en-AU" sz="1200" b="1" kern="1200">
                <a:solidFill>
                  <a:schemeClr val="tx1"/>
                </a:solidFill>
                <a:effectLst/>
                <a:latin typeface="Public Sans"/>
              </a:rPr>
              <a:t>Purpose: </a:t>
            </a:r>
            <a:r>
              <a:rPr lang="en-AU" sz="1200" kern="1200">
                <a:solidFill>
                  <a:schemeClr val="tx1"/>
                </a:solidFill>
                <a:effectLst/>
                <a:latin typeface="Public Sans"/>
              </a:rPr>
              <a:t>to introduce the CHPS sample scope and sequences. </a:t>
            </a:r>
          </a:p>
          <a:p>
            <a:endParaRPr lang="en-AU" sz="1200"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Time: </a:t>
            </a:r>
            <a:r>
              <a:rPr lang="en-AU" sz="1200" b="0" kern="1200">
                <a:solidFill>
                  <a:schemeClr val="tx1"/>
                </a:solidFill>
                <a:effectLst/>
                <a:latin typeface="Public Sans"/>
              </a:rPr>
              <a:t>2</a:t>
            </a:r>
            <a:r>
              <a:rPr lang="en-AU" sz="1200" kern="1200">
                <a:solidFill>
                  <a:schemeClr val="tx1"/>
                </a:solidFill>
                <a:effectLst/>
                <a:latin typeface="Public Sans"/>
              </a:rPr>
              <a:t>0 secs</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latin typeface="Public Sans"/>
              </a:rPr>
              <a:t>Presenter notes: </a:t>
            </a:r>
          </a:p>
          <a:p>
            <a:endParaRPr lang="en-AU" sz="1200" kern="1200">
              <a:solidFill>
                <a:schemeClr val="tx1"/>
              </a:solidFill>
              <a:effectLst/>
              <a:latin typeface="Public Sans" pitchFamily="2" charset="0"/>
              <a:ea typeface="+mn-ea"/>
              <a:cs typeface="+mn-cs"/>
            </a:endParaRPr>
          </a:p>
          <a:p>
            <a:r>
              <a:rPr lang="en-AU" sz="1200" kern="1200">
                <a:solidFill>
                  <a:schemeClr val="tx1"/>
                </a:solidFill>
                <a:effectLst/>
                <a:latin typeface="Public Sans"/>
              </a:rPr>
              <a:t>The Primary Curriculum team have worked in partnership with NESA to develop sample scope and sequences. Today we will focus on unpacking each of the sample scope and sequences to strengthen your </a:t>
            </a:r>
            <a:r>
              <a:rPr lang="en-AU" sz="1200">
                <a:latin typeface="Public Sans"/>
              </a:rPr>
              <a:t>understanding and support you to determine next steps for implementation </a:t>
            </a:r>
            <a:r>
              <a:rPr lang="en-US" sz="1200"/>
              <a:t>in your school context.</a:t>
            </a:r>
          </a:p>
          <a:p>
            <a:r>
              <a:rPr lang="en-AU" sz="120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a:endParaRPr>
          </a:p>
          <a:p>
            <a:endParaRPr lang="en-AU"/>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299284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70E0-6F5D-D1C2-69CB-EAD4D1F39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46498-4128-109C-AFC0-CEB5FBF0E37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CB881584-933E-082C-3402-2407D4B3AB57}"/>
              </a:ext>
            </a:extLst>
          </p:cNvPr>
          <p:cNvSpPr>
            <a:spLocks noGrp="1"/>
          </p:cNvSpPr>
          <p:nvPr>
            <p:ph type="body" idx="1"/>
          </p:nvPr>
        </p:nvSpPr>
        <p:spPr/>
        <p:txBody>
          <a:bodyPr/>
          <a:lstStyle/>
          <a:p>
            <a:r>
              <a:rPr lang="en-AU" sz="1200" b="1" dirty="0">
                <a:latin typeface="Public Sans"/>
              </a:rPr>
              <a:t>51. Purpose</a:t>
            </a:r>
            <a:r>
              <a:rPr lang="en-AU" sz="1200" dirty="0">
                <a:latin typeface="Public Sans"/>
              </a:rPr>
              <a:t>: to unpack the balance of content reflected in the Science and technology sample scope and sequence.</a:t>
            </a: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1 min</a:t>
            </a:r>
            <a:endParaRPr lang="en-AU" sz="1200" dirty="0">
              <a:latin typeface="Public Sans"/>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pitchFamily="2" charset="0"/>
            </a:endParaRPr>
          </a:p>
          <a:p>
            <a:r>
              <a:rPr lang="en-AU" sz="1200" b="1" dirty="0">
                <a:solidFill>
                  <a:schemeClr val="tx1"/>
                </a:solidFill>
                <a:latin typeface="Public Sans"/>
              </a:rPr>
              <a:t>Presenter notes:</a:t>
            </a:r>
          </a:p>
          <a:p>
            <a:endParaRPr lang="en-AU" sz="1200" b="1" dirty="0">
              <a:solidFill>
                <a:schemeClr val="tx1"/>
              </a:solidFill>
              <a:latin typeface="Public Sans"/>
              <a:ea typeface="Calibri"/>
              <a:cs typeface="Calibri"/>
            </a:endParaRPr>
          </a:p>
          <a:p>
            <a:r>
              <a:rPr lang="en-AU" sz="1200" dirty="0">
                <a:latin typeface="Public Sans"/>
              </a:rPr>
              <a:t>This figure shows the organisation of the Science and Technologies focus areas. Each of the focus areas include essential content for both the Science and Technologies elements of the syllabus.</a:t>
            </a:r>
          </a:p>
          <a:p>
            <a:endParaRPr lang="en-AU" sz="1200" dirty="0"/>
          </a:p>
          <a:p>
            <a:r>
              <a:rPr lang="en-AU" sz="1200" dirty="0">
                <a:latin typeface="Public Sans"/>
              </a:rPr>
              <a:t>The Science and technology sample scope and sequence </a:t>
            </a:r>
            <a:r>
              <a:rPr lang="en-AU" sz="800" kern="1200" dirty="0">
                <a:solidFill>
                  <a:schemeClr val="accent1"/>
                </a:solidFill>
                <a:latin typeface="Public Sans" pitchFamily="2" charset="0"/>
                <a:ea typeface="+mn-ea"/>
                <a:cs typeface="+mn-cs"/>
              </a:rPr>
              <a:t>outlines one way to program learning for the Science and Technologies focus areas.</a:t>
            </a:r>
          </a:p>
          <a:p>
            <a:endParaRPr lang="en-AU" sz="1200" dirty="0">
              <a:solidFill>
                <a:srgbClr val="4472C4"/>
              </a:solidFill>
            </a:endParaRPr>
          </a:p>
          <a:p>
            <a:r>
              <a:rPr lang="en-AU" sz="1200" dirty="0">
                <a:latin typeface="Public Sans"/>
              </a:rPr>
              <a:t>[NEXT SLIDE]</a:t>
            </a:r>
          </a:p>
          <a:p>
            <a:endParaRPr lang="en-AU" sz="1200" dirty="0"/>
          </a:p>
          <a:p>
            <a:r>
              <a:rPr lang="en-AU" sz="1200" b="1" dirty="0">
                <a:latin typeface="Public Sans"/>
              </a:rPr>
              <a:t>Additional information for presenters: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Public Sans"/>
              </a:rPr>
              <a:t>This information is available in the </a:t>
            </a:r>
            <a:r>
              <a:rPr lang="en-US" sz="1200" b="0" dirty="0">
                <a:latin typeface="Public Sans"/>
              </a:rPr>
              <a:t>FAQs of the Science and technology channel </a:t>
            </a:r>
            <a:r>
              <a:rPr lang="en-US" sz="1200" dirty="0">
                <a:latin typeface="Public Sans"/>
              </a:rPr>
              <a:t>in the Primary curriculum Statewide staffroom. </a:t>
            </a:r>
          </a:p>
          <a:p>
            <a:endParaRPr lang="en-AU" dirty="0"/>
          </a:p>
          <a:p>
            <a:endParaRPr lang="en-AU" dirty="0"/>
          </a:p>
        </p:txBody>
      </p:sp>
      <p:sp>
        <p:nvSpPr>
          <p:cNvPr id="4" name="Slide Number Placeholder 3">
            <a:extLst>
              <a:ext uri="{FF2B5EF4-FFF2-40B4-BE49-F238E27FC236}">
                <a16:creationId xmlns:a16="http://schemas.microsoft.com/office/drawing/2014/main" id="{9F9C8D52-3D91-FFB1-2358-636EF2908CEA}"/>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78145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9266-53AA-259C-A66B-3419742AC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D82BB-DC18-9AE2-35B7-E95F49AA5DF8}"/>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CA88B52E-4DD6-7F26-9D40-1A67599543E9}"/>
              </a:ext>
            </a:extLst>
          </p:cNvPr>
          <p:cNvSpPr>
            <a:spLocks noGrp="1"/>
          </p:cNvSpPr>
          <p:nvPr>
            <p:ph type="body" idx="1"/>
          </p:nvPr>
        </p:nvSpPr>
        <p:spPr/>
        <p:txBody>
          <a:bodyPr/>
          <a:lstStyle/>
          <a:p>
            <a:r>
              <a:rPr lang="en-AU" b="1">
                <a:latin typeface="Public Sans"/>
              </a:rPr>
              <a:t>52</a:t>
            </a:r>
            <a:r>
              <a:rPr lang="en-AU" sz="1200" b="1">
                <a:latin typeface="Public Sans"/>
              </a:rPr>
              <a:t>. Purpose: </a:t>
            </a:r>
            <a:r>
              <a:rPr lang="en-AU" sz="1200" b="0">
                <a:latin typeface="Public Sans"/>
              </a:rPr>
              <a:t>to</a:t>
            </a:r>
            <a:r>
              <a:rPr lang="en-AU" sz="1200">
                <a:latin typeface="Public Sans"/>
              </a:rPr>
              <a:t> explain that some terms have a technology only focus.</a:t>
            </a:r>
          </a:p>
          <a:p>
            <a:endParaRPr lang="en-US" sz="1200"/>
          </a:p>
          <a:p>
            <a:r>
              <a:rPr lang="en-AU" sz="1200" b="1">
                <a:latin typeface="Public Sans"/>
              </a:rPr>
              <a:t>Time: </a:t>
            </a:r>
            <a:r>
              <a:rPr lang="en-AU" sz="1200" b="0">
                <a:latin typeface="Public Sans"/>
              </a:rPr>
              <a:t>1 min</a:t>
            </a:r>
          </a:p>
          <a:p>
            <a:endParaRPr lang="en-AU" sz="1200"/>
          </a:p>
          <a:p>
            <a:r>
              <a:rPr lang="en-AU" sz="1200" b="1">
                <a:latin typeface="Public Sans"/>
              </a:rPr>
              <a:t>Presenter notes:</a:t>
            </a:r>
          </a:p>
          <a:p>
            <a:endParaRPr lang="en-AU" sz="1200" b="1">
              <a:latin typeface="Public Sans"/>
            </a:endParaRPr>
          </a:p>
          <a:p>
            <a:r>
              <a:rPr lang="en-AU" sz="1200" b="0">
                <a:latin typeface="Public Sans"/>
              </a:rPr>
              <a:t>In this scope and sequence there are terms where one or the </a:t>
            </a:r>
            <a:r>
              <a:rPr lang="en-AU" sz="1200">
                <a:latin typeface="Public Sans"/>
              </a:rPr>
              <a:t>other (science </a:t>
            </a:r>
            <a:r>
              <a:rPr lang="en-AU" sz="1200" b="0">
                <a:latin typeface="Public Sans"/>
              </a:rPr>
              <a:t>or </a:t>
            </a:r>
            <a:r>
              <a:rPr lang="en-AU" sz="1200">
                <a:latin typeface="Public Sans"/>
              </a:rPr>
              <a:t>technology</a:t>
            </a:r>
            <a:r>
              <a:rPr lang="en-AU" sz="1200" b="0">
                <a:latin typeface="Public Sans"/>
              </a:rPr>
              <a:t>) has been scoped. In the example on the screen, we see in Stage 2 that Terms 2 and 6 do not have science content planned. </a:t>
            </a:r>
            <a:r>
              <a:rPr lang="en-AU" sz="1200">
                <a:latin typeface="Public Sans"/>
              </a:rPr>
              <a:t>Instead, these terms have a technologies focus. There is at least one term in each stage that does not have science content planned.  </a:t>
            </a:r>
            <a:endParaRPr lang="en-AU" sz="1200" b="1">
              <a:latin typeface="Public Sans"/>
            </a:endParaRPr>
          </a:p>
          <a:p>
            <a:endParaRPr lang="en-AU" sz="1200">
              <a:latin typeface="Public Sans"/>
            </a:endParaRPr>
          </a:p>
          <a:p>
            <a:r>
              <a:rPr lang="en-AU" sz="1200">
                <a:latin typeface="Public Sans"/>
              </a:rPr>
              <a:t>[NEXT SLIDE]</a:t>
            </a:r>
            <a:endParaRPr lang="en-US" sz="1200">
              <a:latin typeface="Public Sans"/>
            </a:endParaRPr>
          </a:p>
          <a:p>
            <a:endParaRPr lang="en-US">
              <a:latin typeface="Public Sans"/>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DC34974-F9F6-436E-6AF9-CF14B3E239E3}"/>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3559124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D3CD-223A-66C0-B113-00AB32573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C45FF-EB11-3C93-96F7-C55040101BCD}"/>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5C46B1AC-54DC-468B-4B18-7448825905DD}"/>
              </a:ext>
            </a:extLst>
          </p:cNvPr>
          <p:cNvSpPr>
            <a:spLocks noGrp="1"/>
          </p:cNvSpPr>
          <p:nvPr>
            <p:ph type="body" idx="1"/>
          </p:nvPr>
        </p:nvSpPr>
        <p:spPr/>
        <p:txBody>
          <a:bodyPr/>
          <a:lstStyle/>
          <a:p>
            <a:r>
              <a:rPr lang="en-AU" b="1">
                <a:latin typeface="Public Sans"/>
              </a:rPr>
              <a:t>53</a:t>
            </a:r>
            <a:r>
              <a:rPr lang="en-AU" sz="1200" b="1">
                <a:latin typeface="Public Sans"/>
              </a:rPr>
              <a:t>. Purpose: </a:t>
            </a:r>
            <a:r>
              <a:rPr lang="en-AU" sz="1200" b="0">
                <a:latin typeface="Public Sans"/>
              </a:rPr>
              <a:t>to</a:t>
            </a:r>
            <a:r>
              <a:rPr lang="en-AU" sz="1200">
                <a:latin typeface="Public Sans"/>
              </a:rPr>
              <a:t> draw attention to terms across K-6 that have no science content scoped.</a:t>
            </a:r>
          </a:p>
          <a:p>
            <a:endParaRPr lang="en-US" sz="1200"/>
          </a:p>
          <a:p>
            <a:r>
              <a:rPr lang="en-AU" sz="1200" b="1">
                <a:latin typeface="Public Sans"/>
              </a:rPr>
              <a:t>Time: </a:t>
            </a:r>
            <a:r>
              <a:rPr lang="en-AU" sz="1200" b="0">
                <a:latin typeface="Public Sans"/>
              </a:rPr>
              <a:t> 1 min</a:t>
            </a:r>
          </a:p>
          <a:p>
            <a:endParaRPr lang="en-AU" sz="1200"/>
          </a:p>
          <a:p>
            <a:r>
              <a:rPr lang="en-AU" sz="1200" b="1">
                <a:latin typeface="Public Sans"/>
              </a:rPr>
              <a:t>Presenter notes:</a:t>
            </a:r>
          </a:p>
          <a:p>
            <a:endParaRPr lang="en-AU" sz="1200" b="1">
              <a:latin typeface="Public Sans"/>
            </a:endParaRPr>
          </a:p>
          <a:p>
            <a:pPr>
              <a:defRPr/>
            </a:pPr>
            <a:r>
              <a:rPr lang="en-AU">
                <a:latin typeface="Public Sans"/>
              </a:rPr>
              <a:t>Here you can see that there has been no </a:t>
            </a:r>
            <a:r>
              <a:rPr lang="en-AU" sz="1200">
                <a:latin typeface="Public Sans"/>
              </a:rPr>
              <a:t>Science content scoped for Early Stage 1- Term 3, Stage 1- Term 2 and Stage 3- Term 8  . In the sample Science and Technology scope and sequence, each stage has at least one term that does not have science content included.</a:t>
            </a:r>
          </a:p>
          <a:p>
            <a:pPr>
              <a:defRPr/>
            </a:pPr>
            <a:endParaRPr lang="en-AU" sz="1200">
              <a:latin typeface="Public Sans"/>
            </a:endParaRPr>
          </a:p>
          <a:p>
            <a:pPr>
              <a:defRPr/>
            </a:pPr>
            <a:r>
              <a:rPr lang="en-AU" sz="1200">
                <a:latin typeface="Public Sans"/>
              </a:rPr>
              <a:t>The samples on screen show how this is represented in ES1 Term 3, S1 Term 2, and S3 Term 8. Please take a moment to read these.</a:t>
            </a:r>
          </a:p>
          <a:p>
            <a:pPr>
              <a:defRPr/>
            </a:pPr>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US" sz="1200">
              <a:latin typeface="Public Sans"/>
            </a:endParaRPr>
          </a:p>
          <a:p>
            <a:endParaRPr lang="en-US" sz="1200">
              <a:latin typeface="Public Sans"/>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CF95882-31D2-3A44-A104-3DC40CA95ECB}"/>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6191495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F80D-4AB5-B9AB-BC84-51DAB0EBC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10583-1772-082A-3DDA-329914BEC794}"/>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257EBBDC-E826-4C19-B8AA-04305BF9A290}"/>
              </a:ext>
            </a:extLst>
          </p:cNvPr>
          <p:cNvSpPr>
            <a:spLocks noGrp="1"/>
          </p:cNvSpPr>
          <p:nvPr>
            <p:ph type="body" idx="1"/>
          </p:nvPr>
        </p:nvSpPr>
        <p:spPr/>
        <p:txBody>
          <a:bodyPr/>
          <a:lstStyle/>
          <a:p>
            <a:r>
              <a:rPr lang="en-AU" b="1">
                <a:latin typeface="Public Sans"/>
              </a:rPr>
              <a:t>54</a:t>
            </a:r>
            <a:r>
              <a:rPr lang="en-AU" sz="1200" b="1">
                <a:latin typeface="Public Sans"/>
              </a:rPr>
              <a:t>. Purpose: </a:t>
            </a:r>
            <a:r>
              <a:rPr lang="en-AU" sz="1200" b="0">
                <a:latin typeface="Public Sans"/>
              </a:rPr>
              <a:t>to </a:t>
            </a:r>
            <a:r>
              <a:rPr lang="en-AU" sz="1200">
                <a:latin typeface="Public Sans"/>
              </a:rPr>
              <a:t>provide information about reporting of science and technology in semesters where only science learning is scoped.</a:t>
            </a:r>
          </a:p>
          <a:p>
            <a:endParaRPr lang="en-US" sz="1200"/>
          </a:p>
          <a:p>
            <a:r>
              <a:rPr lang="en-AU" sz="1200" b="1">
                <a:latin typeface="Public Sans"/>
              </a:rPr>
              <a:t>Time: </a:t>
            </a:r>
            <a:r>
              <a:rPr lang="en-AU" sz="1200" b="0">
                <a:latin typeface="Public Sans"/>
              </a:rPr>
              <a:t>10 sec</a:t>
            </a:r>
          </a:p>
          <a:p>
            <a:endParaRPr lang="en-AU" sz="1200"/>
          </a:p>
          <a:p>
            <a:r>
              <a:rPr lang="en-AU" sz="1200" b="1">
                <a:latin typeface="Public Sans"/>
              </a:rPr>
              <a:t>Presenter notes:</a:t>
            </a:r>
          </a:p>
          <a:p>
            <a:pPr>
              <a:defRPr/>
            </a:pPr>
            <a:endParaRPr lang="en-GB" sz="1200">
              <a:latin typeface="Public Sans"/>
              <a:ea typeface="Calibri"/>
              <a:cs typeface="Calibri"/>
            </a:endParaRPr>
          </a:p>
          <a:p>
            <a:pPr>
              <a:defRPr/>
            </a:pPr>
            <a:r>
              <a:rPr lang="en-GB" sz="1200">
                <a:latin typeface="Public Sans"/>
              </a:rPr>
              <a:t>The syllabus provides flexibility in how schools sequence learning and reporting on outcomes is dependent on the content taught. </a:t>
            </a:r>
          </a:p>
          <a:p>
            <a:pPr>
              <a:defRPr/>
            </a:pPr>
            <a:endParaRPr lang="en-AU" sz="1200">
              <a:latin typeface="Public Sans"/>
            </a:endParaRPr>
          </a:p>
          <a:p>
            <a:pPr>
              <a:defRPr/>
            </a:pPr>
            <a:r>
              <a:rPr lang="en-AU" sz="1200">
                <a:latin typeface="Public Sans"/>
              </a:rPr>
              <a:t>[NEXT SLIDE]</a:t>
            </a:r>
            <a:endParaRPr lang="en-US" sz="1200">
              <a:latin typeface="Public Sans"/>
            </a:endParaRPr>
          </a:p>
          <a:p>
            <a:endParaRPr lang="en-US">
              <a:latin typeface="Public Sans"/>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143A0BB-D4A4-4197-0A13-4B0A9837FA62}"/>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679851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B6DC8-2120-B392-986A-3F6B79757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CAE66-EDFB-C0D3-A0D4-42232AB5BD82}"/>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A0C4829C-1570-627A-7041-E2B257D631FB}"/>
              </a:ext>
            </a:extLst>
          </p:cNvPr>
          <p:cNvSpPr>
            <a:spLocks noGrp="1"/>
          </p:cNvSpPr>
          <p:nvPr>
            <p:ph type="body" idx="1"/>
          </p:nvPr>
        </p:nvSpPr>
        <p:spPr/>
        <p:txBody>
          <a:bodyPr/>
          <a:lstStyle/>
          <a:p>
            <a:r>
              <a:rPr lang="en-AU" b="1">
                <a:latin typeface="Public Sans"/>
              </a:rPr>
              <a:t>55</a:t>
            </a:r>
            <a:r>
              <a:rPr lang="en-AU" sz="1200" b="1">
                <a:latin typeface="Public Sans"/>
              </a:rPr>
              <a:t>. Purpose: </a:t>
            </a:r>
            <a:r>
              <a:rPr lang="en-AU" sz="1200" b="0">
                <a:latin typeface="Public Sans"/>
              </a:rPr>
              <a:t>to </a:t>
            </a:r>
            <a:r>
              <a:rPr lang="en-AU" sz="1200">
                <a:latin typeface="Public Sans"/>
              </a:rPr>
              <a:t>provide information about reporting of science and technology in semesters where only science learning is scoped.</a:t>
            </a:r>
          </a:p>
          <a:p>
            <a:endParaRPr lang="en-US" sz="1200"/>
          </a:p>
          <a:p>
            <a:r>
              <a:rPr lang="en-AU" sz="1200" b="1">
                <a:latin typeface="Public Sans"/>
              </a:rPr>
              <a:t>Time: </a:t>
            </a:r>
            <a:r>
              <a:rPr lang="en-AU" sz="1200" b="0">
                <a:latin typeface="Public Sans"/>
              </a:rPr>
              <a:t>50 secs</a:t>
            </a:r>
          </a:p>
          <a:p>
            <a:endParaRPr lang="en-AU" sz="1200"/>
          </a:p>
          <a:p>
            <a:r>
              <a:rPr lang="en-AU" sz="1200" b="1">
                <a:latin typeface="Public Sans"/>
              </a:rPr>
              <a:t>Presenter notes:</a:t>
            </a:r>
          </a:p>
          <a:p>
            <a:pPr>
              <a:defRPr/>
            </a:pPr>
            <a:endParaRPr lang="en-GB" sz="1200">
              <a:latin typeface="Public Sans"/>
              <a:ea typeface="Calibri"/>
              <a:cs typeface="Calibri"/>
            </a:endParaRPr>
          </a:p>
          <a:p>
            <a:pPr>
              <a:defRPr/>
            </a:pPr>
            <a:r>
              <a:rPr lang="en-GB" sz="1200">
                <a:solidFill>
                  <a:srgbClr val="000000"/>
                </a:solidFill>
                <a:latin typeface="Public Sans"/>
                <a:ea typeface="Calibri"/>
              </a:rPr>
              <a:t>In this </a:t>
            </a:r>
            <a:r>
              <a:rPr lang="en-GB" sz="1200">
                <a:solidFill>
                  <a:srgbClr val="000000"/>
                </a:solidFill>
                <a:latin typeface="Public Sans"/>
              </a:rPr>
              <a:t>Stage 2 example from the sample scope and sequence</a:t>
            </a:r>
            <a:r>
              <a:rPr lang="en-GB" sz="1200" kern="1200">
                <a:solidFill>
                  <a:srgbClr val="000000"/>
                </a:solidFill>
                <a:effectLst/>
                <a:latin typeface="Public Sans"/>
              </a:rPr>
              <a:t>, </a:t>
            </a:r>
            <a:r>
              <a:rPr lang="en-GB" sz="1200">
                <a:solidFill>
                  <a:srgbClr val="000000"/>
                </a:solidFill>
                <a:latin typeface="Public Sans"/>
              </a:rPr>
              <a:t>Technologies has not been planned for Terms 3 and 4. Apart from the teaching </a:t>
            </a:r>
            <a:r>
              <a:rPr lang="en-GB" sz="1200" kern="1200">
                <a:solidFill>
                  <a:srgbClr val="000000"/>
                </a:solidFill>
                <a:effectLst/>
                <a:latin typeface="Public Sans"/>
              </a:rPr>
              <a:t>and </a:t>
            </a:r>
            <a:r>
              <a:rPr lang="en-GB" sz="1200">
                <a:solidFill>
                  <a:srgbClr val="000000"/>
                </a:solidFill>
                <a:latin typeface="Public Sans"/>
              </a:rPr>
              <a:t>learning aspect an important impact of not scoping </a:t>
            </a:r>
            <a:r>
              <a:rPr lang="en-GB" sz="1200" kern="1200">
                <a:solidFill>
                  <a:srgbClr val="000000"/>
                </a:solidFill>
                <a:effectLst/>
                <a:latin typeface="Public Sans"/>
              </a:rPr>
              <a:t>technologies</a:t>
            </a:r>
            <a:r>
              <a:rPr lang="en-GB" sz="1200">
                <a:solidFill>
                  <a:srgbClr val="000000"/>
                </a:solidFill>
                <a:latin typeface="Public Sans"/>
              </a:rPr>
              <a:t> is that reporting will target the science outcomes</a:t>
            </a:r>
            <a:r>
              <a:rPr lang="en-GB" sz="1200" kern="1200">
                <a:solidFill>
                  <a:srgbClr val="000000"/>
                </a:solidFill>
                <a:effectLst/>
                <a:latin typeface="Public Sans"/>
              </a:rPr>
              <a:t>.</a:t>
            </a:r>
            <a:r>
              <a:rPr lang="en-GB" sz="1200">
                <a:solidFill>
                  <a:srgbClr val="000000"/>
                </a:solidFill>
                <a:latin typeface="Public Sans"/>
              </a:rPr>
              <a:t> </a:t>
            </a:r>
            <a:endParaRPr lang="en-AU" sz="1200"/>
          </a:p>
          <a:p>
            <a:pPr>
              <a:defRPr/>
            </a:pPr>
            <a:endParaRPr lang="en-GB" sz="1200" kern="1200">
              <a:solidFill>
                <a:srgbClr val="000000"/>
              </a:solidFill>
              <a:effectLst/>
            </a:endParaRPr>
          </a:p>
          <a:p>
            <a:pPr>
              <a:defRPr/>
            </a:pPr>
            <a:r>
              <a:rPr lang="en-GB" sz="1200">
                <a:latin typeface="Public Sans"/>
              </a:rPr>
              <a:t>In this example, if schools choose to incorporate technologies content into term 3 and 4, then reporting may address both technologies and science outcomes. </a:t>
            </a:r>
            <a:endParaRPr lang="en-US" sz="1200">
              <a:latin typeface="Public Sans"/>
            </a:endParaRPr>
          </a:p>
          <a:p>
            <a:pPr>
              <a:defRPr/>
            </a:pPr>
            <a:endParaRPr lang="en-AU" sz="1200">
              <a:latin typeface="Public Sans"/>
            </a:endParaRPr>
          </a:p>
          <a:p>
            <a:pPr>
              <a:defRPr/>
            </a:pPr>
            <a:r>
              <a:rPr lang="en-AU" sz="1200">
                <a:latin typeface="Public Sans"/>
              </a:rPr>
              <a:t>[NEXT SLIDE]</a:t>
            </a:r>
            <a:endParaRPr lang="en-US" sz="1200">
              <a:latin typeface="Public Sans"/>
            </a:endParaRPr>
          </a:p>
          <a:p>
            <a:endParaRPr lang="en-US">
              <a:latin typeface="Public Sans"/>
            </a:endParaRPr>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19C9FBB-EB92-4595-032F-6E0A10890AE9}"/>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6642347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698D-CB97-EF8E-0149-1EE0CE799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70F47-01CB-3F6D-1CF1-051B0D53BA6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6B23C1DE-B5CA-5797-7155-CC8F6CE0A6C2}"/>
              </a:ext>
            </a:extLst>
          </p:cNvPr>
          <p:cNvSpPr>
            <a:spLocks noGrp="1"/>
          </p:cNvSpPr>
          <p:nvPr>
            <p:ph type="body" idx="1"/>
          </p:nvPr>
        </p:nvSpPr>
        <p:spPr/>
        <p:txBody>
          <a:bodyPr/>
          <a:lstStyle/>
          <a:p>
            <a:r>
              <a:rPr lang="en-AU" b="1">
                <a:latin typeface="Public Sans"/>
              </a:rPr>
              <a:t>56</a:t>
            </a:r>
            <a:r>
              <a:rPr lang="en-AU" sz="1200" b="1">
                <a:latin typeface="Public Sans"/>
              </a:rPr>
              <a:t>. Purpose: </a:t>
            </a:r>
            <a:r>
              <a:rPr lang="en-AU" sz="1200" b="0">
                <a:latin typeface="Public Sans"/>
              </a:rPr>
              <a:t>t</a:t>
            </a:r>
            <a:r>
              <a:rPr lang="en-AU" sz="1200">
                <a:latin typeface="Public Sans"/>
              </a:rPr>
              <a:t>o identify content group scoping.</a:t>
            </a:r>
          </a:p>
          <a:p>
            <a:endParaRPr lang="en-US" sz="1200"/>
          </a:p>
          <a:p>
            <a:r>
              <a:rPr lang="en-AU" sz="1200" b="1">
                <a:latin typeface="Public Sans"/>
              </a:rPr>
              <a:t>Time: </a:t>
            </a:r>
            <a:r>
              <a:rPr lang="en-AU" sz="1200" b="0">
                <a:latin typeface="Public Sans"/>
              </a:rPr>
              <a:t>1 min</a:t>
            </a:r>
          </a:p>
          <a:p>
            <a:endParaRPr lang="en-AU" sz="1200"/>
          </a:p>
          <a:p>
            <a:r>
              <a:rPr lang="en-AU" sz="1200" b="1">
                <a:latin typeface="Public Sans"/>
              </a:rPr>
              <a:t>Presenter notes:</a:t>
            </a:r>
          </a:p>
          <a:p>
            <a:endParaRPr lang="en-AU" sz="1200" b="1">
              <a:latin typeface="Public Sans"/>
            </a:endParaRPr>
          </a:p>
          <a:p>
            <a:r>
              <a:rPr lang="en-US" sz="1200">
                <a:latin typeface="Public Sans"/>
              </a:rPr>
              <a:t>In the Science focus area, content points are scoped once in all stages. Each content group is taught in a separate term, however there are two occasions where a content group has been split across two terms. In Stage 1 the content group of </a:t>
            </a:r>
            <a:r>
              <a:rPr lang="en-AU" sz="1200" b="1" i="0" kern="1200">
                <a:solidFill>
                  <a:schemeClr val="tx1"/>
                </a:solidFill>
                <a:effectLst/>
                <a:latin typeface="Public Sans"/>
              </a:rPr>
              <a:t>Light and sound interact with materials in different ways</a:t>
            </a:r>
            <a:r>
              <a:rPr lang="en-AU" sz="1200" b="0" i="0" kern="1200">
                <a:solidFill>
                  <a:schemeClr val="tx1"/>
                </a:solidFill>
                <a:effectLst/>
                <a:latin typeface="Public Sans"/>
              </a:rPr>
              <a:t> has been split across Term 5 and Term 6, one term will focus on sound and the other on light. In Stage 3</a:t>
            </a:r>
            <a:r>
              <a:rPr lang="en-AU" sz="1200" b="1" i="0" kern="1200">
                <a:solidFill>
                  <a:schemeClr val="tx1"/>
                </a:solidFill>
                <a:effectLst/>
                <a:latin typeface="Public Sans"/>
              </a:rPr>
              <a:t> </a:t>
            </a:r>
            <a:r>
              <a:rPr lang="en-AU" sz="1200" b="0" i="0" kern="1200">
                <a:solidFill>
                  <a:schemeClr val="tx1"/>
                </a:solidFill>
                <a:effectLst/>
                <a:latin typeface="Public Sans"/>
              </a:rPr>
              <a:t>the content group </a:t>
            </a:r>
            <a:r>
              <a:rPr lang="en-AU" sz="1200" b="1" i="0" kern="1200">
                <a:solidFill>
                  <a:schemeClr val="tx1"/>
                </a:solidFill>
                <a:effectLst/>
                <a:latin typeface="Public Sans"/>
              </a:rPr>
              <a:t>Electrical energy can be transferred and transformed </a:t>
            </a:r>
            <a:r>
              <a:rPr lang="en-AU" sz="1200" b="0" i="0" kern="1200">
                <a:solidFill>
                  <a:schemeClr val="tx1"/>
                </a:solidFill>
                <a:effectLst/>
                <a:latin typeface="Public Sans"/>
              </a:rPr>
              <a:t>has been split across Term 3 and Term 4. </a:t>
            </a:r>
          </a:p>
          <a:p>
            <a:endParaRPr lang="en-US" sz="1200" b="0">
              <a:latin typeface="Public Sans"/>
            </a:endParaRPr>
          </a:p>
          <a:p>
            <a:r>
              <a:rPr lang="en-US" sz="1200">
                <a:latin typeface="Public Sans"/>
              </a:rPr>
              <a:t>Creating written text content points are scoped multiple times across each stage. For example, in Stage 2 the content point ‘</a:t>
            </a:r>
            <a:r>
              <a:rPr lang="en-AU" sz="1200" b="0" i="1" u="none" kern="1200">
                <a:solidFill>
                  <a:schemeClr val="tx1"/>
                </a:solidFill>
                <a:effectLst/>
                <a:latin typeface="Public Sans"/>
              </a:rPr>
              <a:t>Use Tier 2 and Tier 3 vocabulary and noun groups to enhance the specificity of texts’</a:t>
            </a:r>
            <a:r>
              <a:rPr lang="en-AU" sz="1200" b="1" i="0" kern="1200">
                <a:solidFill>
                  <a:schemeClr val="tx1"/>
                </a:solidFill>
                <a:effectLst/>
                <a:latin typeface="Public Sans"/>
              </a:rPr>
              <a:t> </a:t>
            </a:r>
            <a:r>
              <a:rPr lang="en-AU" sz="1200" b="0" i="0" kern="1200">
                <a:solidFill>
                  <a:schemeClr val="tx1"/>
                </a:solidFill>
                <a:effectLst/>
                <a:latin typeface="Public Sans"/>
              </a:rPr>
              <a:t>is scoped four times. </a:t>
            </a:r>
            <a:endParaRPr lang="en-US" sz="1200">
              <a:latin typeface="Public Sans"/>
            </a:endParaRPr>
          </a:p>
          <a:p>
            <a:endParaRPr lang="en-US" sz="1200">
              <a:latin typeface="Public Sans"/>
            </a:endParaRPr>
          </a:p>
          <a:p>
            <a:r>
              <a:rPr lang="en-US" sz="1200">
                <a:latin typeface="Public Sans"/>
              </a:rPr>
              <a:t>In the Technologies focus area, most content points are scoped multiple times. For example, In Stage 1 the content point ‘</a:t>
            </a:r>
            <a:r>
              <a:rPr lang="en-AU" sz="1200" b="0" i="1">
                <a:latin typeface="Public Sans"/>
              </a:rPr>
              <a:t>Apply one or more steps of a design process to make a product’</a:t>
            </a:r>
            <a:r>
              <a:rPr lang="en-AU" sz="1200" b="1">
                <a:latin typeface="Public Sans"/>
              </a:rPr>
              <a:t> </a:t>
            </a:r>
            <a:r>
              <a:rPr lang="en-AU" sz="1200">
                <a:latin typeface="Public Sans"/>
              </a:rPr>
              <a:t>is included three times.</a:t>
            </a:r>
            <a:endParaRPr lang="en-AU" sz="1200" b="1">
              <a:latin typeface="Public Sans"/>
            </a:endParaRPr>
          </a:p>
          <a:p>
            <a:endParaRPr lang="en-AU" sz="1200">
              <a:latin typeface="Public Sans"/>
            </a:endParaRPr>
          </a:p>
          <a:p>
            <a:r>
              <a:rPr lang="en-US" sz="1200">
                <a:latin typeface="Public Sans"/>
              </a:rPr>
              <a:t>In Early Stage 1 ALL content points are only scoped once.</a:t>
            </a:r>
          </a:p>
          <a:p>
            <a:endParaRPr lang="en-US" sz="1200">
              <a:latin typeface="Public Sans"/>
            </a:endParaRPr>
          </a:p>
          <a:p>
            <a:r>
              <a:rPr lang="en-US" sz="1200">
                <a:latin typeface="Public Sans"/>
              </a:rPr>
              <a:t>[NEXT SLIDE]</a:t>
            </a:r>
          </a:p>
        </p:txBody>
      </p:sp>
      <p:sp>
        <p:nvSpPr>
          <p:cNvPr id="4" name="Slide Number Placeholder 3">
            <a:extLst>
              <a:ext uri="{FF2B5EF4-FFF2-40B4-BE49-F238E27FC236}">
                <a16:creationId xmlns:a16="http://schemas.microsoft.com/office/drawing/2014/main" id="{D4340379-AA73-273A-6D5C-FB3E0D46EE7E}"/>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79277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8C01-AA4C-F8B4-1D92-167C49789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178B3-AD34-93EE-2DD3-78F4DC41CB36}"/>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B50346F5-4FC2-23DD-04B3-70D4B13C64C9}"/>
              </a:ext>
            </a:extLst>
          </p:cNvPr>
          <p:cNvSpPr>
            <a:spLocks noGrp="1"/>
          </p:cNvSpPr>
          <p:nvPr>
            <p:ph type="body" idx="1"/>
          </p:nvPr>
        </p:nvSpPr>
        <p:spPr/>
        <p:txBody>
          <a:bodyPr/>
          <a:lstStyle/>
          <a:p>
            <a:r>
              <a:rPr lang="en-AU" b="1" dirty="0">
                <a:latin typeface="Public Sans"/>
              </a:rPr>
              <a:t>57</a:t>
            </a:r>
            <a:r>
              <a:rPr lang="en-AU" sz="1200" b="1" dirty="0">
                <a:latin typeface="Public Sans"/>
              </a:rPr>
              <a:t>. Purpose</a:t>
            </a:r>
            <a:r>
              <a:rPr lang="en-AU" sz="1200" dirty="0">
                <a:latin typeface="Public Sans"/>
              </a:rPr>
              <a:t>: to provide </a:t>
            </a:r>
            <a:r>
              <a:rPr lang="en-AU" sz="1200" b="0" kern="1200" dirty="0">
                <a:solidFill>
                  <a:schemeClr val="tx1"/>
                </a:solidFill>
                <a:effectLst/>
                <a:latin typeface="Public Sans"/>
              </a:rPr>
              <a:t>ti</a:t>
            </a:r>
            <a:r>
              <a:rPr lang="en-AU" sz="1200" kern="1200" dirty="0">
                <a:solidFill>
                  <a:schemeClr val="tx1"/>
                </a:solidFill>
                <a:effectLst/>
                <a:latin typeface="Public Sans"/>
              </a:rPr>
              <a:t>me for participants to focus on the way the content is structured in their chosen scope and sequence.</a:t>
            </a: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21 mins (1 min intro and 20 mins activity)</a:t>
            </a:r>
          </a:p>
          <a:p>
            <a:endParaRPr lang="en-AU" sz="1200" dirty="0">
              <a:latin typeface="Public Sans" pitchFamily="2" charset="0"/>
            </a:endParaRPr>
          </a:p>
          <a:p>
            <a:r>
              <a:rPr lang="en-US" sz="1200" b="1" dirty="0">
                <a:latin typeface="Public Sans"/>
              </a:rPr>
              <a:t>Presenter notes:</a:t>
            </a:r>
            <a:endParaRPr lang="en-US" sz="1200" i="1" dirty="0">
              <a:latin typeface="Public Sans"/>
            </a:endParaRP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Public Sans"/>
                <a:ea typeface="Roboto"/>
                <a:cs typeface="Roboto"/>
              </a:rPr>
              <a:t>Now you are going to have time to focus on the content in one stage in your chosen sample scope and sequence. This will help consolidate your understanding of the way the content has been scoped in this </a:t>
            </a:r>
            <a:r>
              <a:rPr lang="en-AU" sz="1200" b="0" i="0" dirty="0">
                <a:solidFill>
                  <a:srgbClr val="000000"/>
                </a:solidFill>
                <a:effectLst/>
                <a:latin typeface="Public Sans"/>
                <a:ea typeface="Roboto"/>
                <a:cs typeface="Roboto"/>
              </a:rPr>
              <a:t>k</a:t>
            </a:r>
            <a:r>
              <a:rPr lang="en-AU" sz="1200" dirty="0">
                <a:latin typeface="Public Sans"/>
              </a:rPr>
              <a:t>ey learning area</a:t>
            </a:r>
            <a:r>
              <a:rPr lang="en-GB" sz="1200" b="0" i="0" dirty="0">
                <a:solidFill>
                  <a:srgbClr val="000000"/>
                </a:solidFill>
                <a:effectLst/>
                <a:latin typeface="Public Sans"/>
                <a:ea typeface="Roboto"/>
                <a:cs typeface="Roboto"/>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Public Sans"/>
              <a:ea typeface="Roboto"/>
              <a:cs typeface="Roboto"/>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To begin:</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lang="en-AU" sz="1200" kern="1200" dirty="0">
                <a:solidFill>
                  <a:schemeClr val="tx1"/>
                </a:solidFill>
                <a:effectLst/>
                <a:latin typeface="Public Sans"/>
              </a:rPr>
              <a:t>select your chosen sample scope and sequence</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lang="en-AU" sz="1200" kern="1200" dirty="0">
                <a:solidFill>
                  <a:schemeClr val="tx1"/>
                </a:solidFill>
                <a:effectLst/>
                <a:latin typeface="Public Sans"/>
              </a:rPr>
              <a:t>choose a stage </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lang="en-AU" sz="1200" kern="1200" dirty="0">
                <a:solidFill>
                  <a:schemeClr val="tx1"/>
                </a:solidFill>
                <a:effectLst/>
                <a:latin typeface="Public Sans"/>
              </a:rPr>
              <a:t>review the 8-term approach for that stage</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lang="en-AU" sz="1200" kern="1200" dirty="0">
                <a:solidFill>
                  <a:schemeClr val="tx1"/>
                </a:solidFill>
                <a:effectLst/>
                <a:latin typeface="Public Sans"/>
              </a:rPr>
              <a:t>select a year of learning (Terms 1-4 or 5-8) and identify the content groups scoped for that year, and</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lang="en-AU" sz="1200" kern="1200" dirty="0">
                <a:solidFill>
                  <a:schemeClr val="tx1"/>
                </a:solidFill>
                <a:effectLst/>
                <a:latin typeface="Public Sans"/>
              </a:rPr>
              <a:t>record the KLA, stage, year, content groups scoped in that year and list any similarities and differences to current school scope and sequences.</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r>
              <a:rPr lang="en-AU" sz="1200" kern="1200" dirty="0">
                <a:solidFill>
                  <a:schemeClr val="tx1"/>
                </a:solidFill>
                <a:effectLst/>
                <a:latin typeface="Public Sans"/>
              </a:rPr>
              <a:t>Share as a KLA group. </a:t>
            </a:r>
          </a:p>
          <a:p>
            <a:pPr marL="228600" marR="0" lvl="0" indent="-228600" algn="l" defTabSz="1219170" rtl="0" eaLnBrk="1" fontAlgn="auto" latinLnBrk="0" hangingPunct="1">
              <a:lnSpc>
                <a:spcPct val="100000"/>
              </a:lnSpc>
              <a:spcBef>
                <a:spcPts val="0"/>
              </a:spcBef>
              <a:spcAft>
                <a:spcPts val="0"/>
              </a:spcAft>
              <a:buClrTx/>
              <a:buSzTx/>
              <a:buFont typeface="+mj-lt"/>
              <a:buAutoNum type="arabicPeriod"/>
              <a:tabLst/>
              <a:defRPr/>
            </a:pPr>
            <a:endParaRPr lang="en-GB" sz="1200" b="0" i="0" dirty="0">
              <a:solidFill>
                <a:srgbClr val="000000"/>
              </a:solidFill>
              <a:effectLst/>
              <a:latin typeface="Public Sans" pitchFamily="2" charset="0"/>
              <a:ea typeface="Roboto"/>
              <a:cs typeface="Roboto"/>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Public Sans"/>
                <a:ea typeface="Roboto"/>
                <a:cs typeface="Roboto"/>
              </a:rPr>
              <a:t>There is space in the workbook to record your findings.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Public Sans"/>
              <a:ea typeface="Roboto"/>
              <a:cs typeface="Roboto"/>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Public Sans"/>
                <a:ea typeface="Roboto"/>
                <a:cs typeface="Roboto"/>
              </a:rPr>
              <a:t>You have 20 minutes for this task.</a:t>
            </a:r>
            <a:r>
              <a:rPr lang="en-GB" dirty="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1" dirty="0">
                <a:latin typeface="Public Sans"/>
              </a:rPr>
              <a:t>After 20 minutes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latin typeface="Public Sans"/>
              </a:rPr>
              <a:t>We are now going to join with our colleagues who chose the same key learning area to share our findings, you will have 5 minutes for this activity.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1" dirty="0">
                <a:latin typeface="Public Sans"/>
              </a:rPr>
              <a:t>Presenters to facilitate participants making KLA groups and 5-minute sharing.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1" dirty="0">
                <a:latin typeface="Public Sans"/>
              </a:rPr>
              <a:t>After 5 mins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latin typeface="Public Sans"/>
              </a:rPr>
              <a:t>We will now share our learning with a new colleague.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AU" sz="1200" b="1" i="0" dirty="0">
              <a:latin typeface="Public Sans"/>
            </a:endParaRP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E2AB744-2C5D-411E-352D-3482A44A6031}"/>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9457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b="1">
                <a:latin typeface="Public Sans"/>
              </a:rPr>
              <a:t>60</a:t>
            </a:r>
            <a:r>
              <a:rPr lang="en-AU" sz="1200" b="1">
                <a:latin typeface="Public Sans"/>
              </a:rPr>
              <a:t>. Purpose: </a:t>
            </a:r>
            <a:r>
              <a:rPr lang="en-AU" sz="1200" b="0">
                <a:latin typeface="Public Sans"/>
              </a:rPr>
              <a:t>to provide time for participants to have a break.</a:t>
            </a:r>
          </a:p>
          <a:p>
            <a:endParaRPr lang="en-AU" sz="1200" b="0">
              <a:latin typeface="Public Sans"/>
            </a:endParaRPr>
          </a:p>
          <a:p>
            <a:r>
              <a:rPr lang="en-AU" sz="1200" b="1">
                <a:latin typeface="Public Sans"/>
              </a:rPr>
              <a:t>Time: </a:t>
            </a:r>
            <a:r>
              <a:rPr lang="en-AU" sz="1200" b="0">
                <a:latin typeface="Public Sans"/>
              </a:rPr>
              <a:t>20 mins</a:t>
            </a:r>
          </a:p>
          <a:p>
            <a:endParaRPr lang="en-AU" sz="1200" b="1">
              <a:latin typeface="Public Sans"/>
            </a:endParaRPr>
          </a:p>
          <a:p>
            <a:r>
              <a:rPr lang="en-AU" sz="1200" b="1">
                <a:latin typeface="Public Sans"/>
              </a:rPr>
              <a:t>Presenter notes:</a:t>
            </a:r>
          </a:p>
          <a:p>
            <a:endParaRPr lang="en-AU" sz="1200" b="0">
              <a:latin typeface="Public Sans"/>
            </a:endParaRPr>
          </a:p>
          <a:p>
            <a:r>
              <a:rPr lang="en-AU" sz="1200" b="0">
                <a:latin typeface="Public Sans"/>
              </a:rPr>
              <a:t>It is now time for morning tea. We will meet back here ready for a </a:t>
            </a:r>
            <a:r>
              <a:rPr lang="en-AU" sz="1200" b="1">
                <a:latin typeface="Public Sans"/>
              </a:rPr>
              <a:t>11:00am</a:t>
            </a:r>
            <a:r>
              <a:rPr lang="en-AU" sz="1200" b="0">
                <a:latin typeface="Public Sans"/>
              </a:rPr>
              <a:t> start. </a:t>
            </a:r>
          </a:p>
          <a:p>
            <a:endParaRPr lang="en-AU" sz="1200" b="0">
              <a:latin typeface="Public Sans"/>
            </a:endParaRPr>
          </a:p>
          <a:p>
            <a:r>
              <a:rPr lang="en-AU" sz="1200" b="0">
                <a:latin typeface="Public Sans"/>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067750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61</a:t>
            </a:r>
            <a:r>
              <a:rPr lang="en-AU" sz="1200" b="1">
                <a:latin typeface="Public Sans"/>
              </a:rPr>
              <a:t>. Purpose: </a:t>
            </a:r>
            <a:r>
              <a:rPr lang="en-AU" sz="1200" b="0">
                <a:latin typeface="Public Sans"/>
              </a:rPr>
              <a:t>to introduce </a:t>
            </a:r>
            <a:r>
              <a:rPr lang="en-AU" sz="1200" b="0" kern="100">
                <a:effectLst/>
                <a:latin typeface="Public Sans"/>
                <a:cs typeface="Times New Roman" panose="02020603050405020304" pitchFamily="18" charset="0"/>
              </a:rPr>
              <a:t>the connections session</a:t>
            </a:r>
            <a:r>
              <a:rPr lang="en-AU" sz="1200" b="0" kern="100">
                <a:effectLst/>
                <a:latin typeface="Public Sans"/>
                <a:ea typeface="Aptos" panose="020B0004020202020204" pitchFamily="34" charset="0"/>
                <a:cs typeface="Times New Roman" panose="02020603050405020304" pitchFamily="18"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kern="100">
              <a:effectLst/>
              <a:latin typeface="Public Sans" pitchFamily="2"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Public Sans"/>
              </a:rPr>
              <a:t>Time: </a:t>
            </a:r>
            <a:r>
              <a:rPr lang="en-AU" sz="1200" b="0">
                <a:latin typeface="Public Sans"/>
              </a:rPr>
              <a:t>10 sec</a:t>
            </a:r>
          </a:p>
          <a:p>
            <a:endParaRPr lang="en-AU" sz="1200" b="0">
              <a:latin typeface="Public Sans" pitchFamily="2" charset="0"/>
            </a:endParaRPr>
          </a:p>
          <a:p>
            <a:r>
              <a:rPr lang="en-AU" sz="1200" b="1">
                <a:latin typeface="Public Sans"/>
              </a:rPr>
              <a:t>Presenter notes:</a:t>
            </a:r>
          </a:p>
          <a:p>
            <a:endParaRPr lang="en-AU" sz="1200" b="0">
              <a:latin typeface="Public Sans" pitchFamily="2" charset="0"/>
            </a:endParaRPr>
          </a:p>
          <a:p>
            <a:r>
              <a:rPr lang="en-AU" sz="1200" b="0">
                <a:latin typeface="Public Sans"/>
              </a:rPr>
              <a:t>In this session we will look at the connections across the key learning areas and sample scope and sequences. </a:t>
            </a:r>
          </a:p>
          <a:p>
            <a:endParaRPr lang="en-AU" sz="1200" b="0">
              <a:latin typeface="Public Sans" pitchFamily="2" charset="0"/>
            </a:endParaRPr>
          </a:p>
          <a:p>
            <a:r>
              <a:rPr lang="en-AU" sz="1200" b="0">
                <a:latin typeface="Public Sans"/>
              </a:rPr>
              <a:t>[NEXT SLIDE]</a:t>
            </a:r>
          </a:p>
          <a:p>
            <a:endParaRPr lang="en-AU" sz="1200" b="1">
              <a:latin typeface="Public Sans"/>
            </a:endParaRP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67126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23BEF-E83A-05FF-BE0B-17DBF0DF8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937DA-E8F4-859F-9F33-2E122CF72769}"/>
              </a:ext>
            </a:extLst>
          </p:cNvPr>
          <p:cNvSpPr>
            <a:spLocks noGrp="1" noRot="1" noChangeAspect="1"/>
          </p:cNvSpPr>
          <p:nvPr>
            <p:ph type="sldImg"/>
          </p:nvPr>
        </p:nvSpPr>
        <p:spPr>
          <a:xfrm>
            <a:off x="1828800" y="242888"/>
            <a:ext cx="3200400" cy="1800225"/>
          </a:xfrm>
        </p:spPr>
      </p:sp>
      <p:sp>
        <p:nvSpPr>
          <p:cNvPr id="3" name="Notes Placeholder 2">
            <a:extLst>
              <a:ext uri="{FF2B5EF4-FFF2-40B4-BE49-F238E27FC236}">
                <a16:creationId xmlns:a16="http://schemas.microsoft.com/office/drawing/2014/main" id="{D7201DAA-4B62-ABF1-7A48-1A083B071950}"/>
              </a:ext>
            </a:extLst>
          </p:cNvPr>
          <p:cNvSpPr>
            <a:spLocks noGrp="1"/>
          </p:cNvSpPr>
          <p:nvPr>
            <p:ph type="body" idx="1"/>
          </p:nvPr>
        </p:nvSpPr>
        <p:spPr>
          <a:xfrm>
            <a:off x="411480" y="2183129"/>
            <a:ext cx="6023610" cy="6502083"/>
          </a:xfrm>
        </p:spPr>
        <p:txBody>
          <a:bodyPr/>
          <a:lstStyle/>
          <a:p>
            <a:r>
              <a:rPr lang="en-US" b="1">
                <a:latin typeface="Public Sans"/>
              </a:rPr>
              <a:t>63</a:t>
            </a:r>
            <a:r>
              <a:rPr lang="en-US" sz="1200" b="1" kern="1200">
                <a:solidFill>
                  <a:schemeClr val="tx1"/>
                </a:solidFill>
                <a:effectLst/>
                <a:latin typeface="Public Sans"/>
              </a:rPr>
              <a:t>. Purpose: </a:t>
            </a:r>
            <a:r>
              <a:rPr lang="en-US" sz="1200" kern="1200">
                <a:solidFill>
                  <a:schemeClr val="tx1"/>
                </a:solidFill>
                <a:effectLst/>
                <a:latin typeface="Public Sans"/>
              </a:rPr>
              <a:t>to identify the Aboriginal and Torres Strait Islander cultures content in the CHPS sample scope and sequences.</a:t>
            </a:r>
            <a:endParaRPr lang="en-AU" sz="1200" kern="1200">
              <a:solidFill>
                <a:schemeClr val="tx1"/>
              </a:solidFill>
              <a:effectLst/>
              <a:latin typeface="Public Sans"/>
            </a:endParaRPr>
          </a:p>
          <a:p>
            <a:endParaRPr lang="en-US" sz="1200" b="1"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a:t>
            </a:r>
            <a:r>
              <a:rPr lang="en-US" sz="1200" kern="1200">
                <a:solidFill>
                  <a:schemeClr val="tx1"/>
                </a:solidFill>
                <a:effectLst/>
                <a:latin typeface="Public Sans"/>
              </a:rPr>
              <a:t> min</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Presenter notes:</a:t>
            </a:r>
            <a:endParaRPr lang="en-AU" sz="1200" b="1"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00" cap="none" spc="0" normalizeH="0" baseline="0" noProof="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Aboriginal and Torres Strait Islander histories and cultures content is included in each CHPS sample scope and sequence across all stages. </a:t>
            </a:r>
            <a:endParaRPr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00" cap="none" spc="0" normalizeH="0" baseline="0" noProof="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The way that the content is embedded differs in each k</a:t>
            </a:r>
            <a:r>
              <a:rPr lang="en-AU" sz="1200" err="1">
                <a:latin typeface="Public Sans"/>
              </a:rPr>
              <a:t>ey</a:t>
            </a:r>
            <a:r>
              <a:rPr lang="en-AU" sz="1200">
                <a:latin typeface="Public Sans"/>
              </a:rPr>
              <a:t> learning area</a:t>
            </a:r>
            <a:r>
              <a:rPr kumimoji="0"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 In PDHPE, Science and technology and Creative arts the content is embedded as content points within focus area content groups. In HSIE the content is included as content groups as well as in focus area content groups. </a:t>
            </a:r>
            <a:endParaRPr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00" cap="none" spc="0" normalizeH="0" baseline="0" noProof="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On the screen you will see a Stage 1 example of Aboriginal and Torres Strait Islander content that has been mapped across all CHPS k</a:t>
            </a:r>
            <a:r>
              <a:rPr lang="en-AU" sz="1200" err="1">
                <a:latin typeface="Public Sans"/>
              </a:rPr>
              <a:t>ey</a:t>
            </a:r>
            <a:r>
              <a:rPr lang="en-AU" sz="1200">
                <a:latin typeface="Public Sans"/>
              </a:rPr>
              <a:t> learning area</a:t>
            </a:r>
            <a:r>
              <a:rPr kumimoji="0"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s. This highlights the many connections.</a:t>
            </a:r>
            <a:endParaRPr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 </a:t>
            </a:r>
            <a:endParaRPr lang="en-AU" sz="1200" b="0"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00" cap="none" spc="0" normalizeH="0" baseline="0" noProof="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endParaRPr lang="en-US" sz="1600" b="1" kern="1200">
              <a:solidFill>
                <a:schemeClr val="tx1"/>
              </a:solidFill>
              <a:effectLst/>
              <a:latin typeface="Public Sans" pitchFamily="2" charset="0"/>
              <a:ea typeface="+mn-ea"/>
              <a:cs typeface="+mn-cs"/>
            </a:endParaRPr>
          </a:p>
          <a:p>
            <a:pPr>
              <a:defRPr/>
            </a:pPr>
            <a:endParaRPr lang="en-AU">
              <a:latin typeface="Public Sans"/>
            </a:endParaRPr>
          </a:p>
        </p:txBody>
      </p:sp>
      <p:sp>
        <p:nvSpPr>
          <p:cNvPr id="4" name="Slide Number Placeholder 3">
            <a:extLst>
              <a:ext uri="{FF2B5EF4-FFF2-40B4-BE49-F238E27FC236}">
                <a16:creationId xmlns:a16="http://schemas.microsoft.com/office/drawing/2014/main" id="{9429AC6B-5A0A-DFB6-F472-86E2A0DCADC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2756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6BC41-EF32-CC72-2907-E17984E8C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8E9E0-FAE4-9514-FA15-702F64EE4626}"/>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9C6E5F8-85A7-CF4A-2858-21FC20A44A20}"/>
              </a:ext>
            </a:extLst>
          </p:cNvPr>
          <p:cNvSpPr>
            <a:spLocks noGrp="1"/>
          </p:cNvSpPr>
          <p:nvPr>
            <p:ph type="body" idx="1"/>
          </p:nvPr>
        </p:nvSpPr>
        <p:spPr/>
        <p:txBody>
          <a:bodyPr/>
          <a:lstStyle/>
          <a:p>
            <a:r>
              <a:rPr lang="en-AU" sz="1200" b="1" kern="1200" dirty="0">
                <a:solidFill>
                  <a:schemeClr val="tx1"/>
                </a:solidFill>
                <a:effectLst/>
                <a:latin typeface="Public Sans" pitchFamily="2" charset="0"/>
                <a:ea typeface="+mn-ea"/>
                <a:cs typeface="+mn-cs"/>
              </a:rPr>
              <a:t>7. Purpose: </a:t>
            </a:r>
            <a:r>
              <a:rPr lang="en-AU" sz="1200" kern="1200" dirty="0">
                <a:solidFill>
                  <a:schemeClr val="tx1"/>
                </a:solidFill>
                <a:effectLst/>
                <a:latin typeface="Public Sans" pitchFamily="2" charset="0"/>
                <a:ea typeface="+mn-ea"/>
                <a:cs typeface="+mn-cs"/>
              </a:rPr>
              <a:t>to highlight the location of the CHPS sample scope and sequences.</a:t>
            </a:r>
          </a:p>
          <a:p>
            <a:endParaRPr lang="en-AU" sz="1200" b="1" kern="1200" dirty="0">
              <a:solidFill>
                <a:schemeClr val="tx1"/>
              </a:solidFill>
              <a:effectLst/>
              <a:latin typeface="Public Sans" pitchFamily="2" charset="0"/>
              <a:ea typeface="+mn-ea"/>
              <a:cs typeface="+mn-cs"/>
            </a:endParaRPr>
          </a:p>
          <a:p>
            <a:r>
              <a:rPr lang="en-AU" sz="1200" b="1" kern="1200" dirty="0">
                <a:solidFill>
                  <a:schemeClr val="tx1"/>
                </a:solidFill>
                <a:effectLst/>
                <a:latin typeface="Public Sans" pitchFamily="2" charset="0"/>
                <a:ea typeface="+mn-ea"/>
                <a:cs typeface="+mn-cs"/>
              </a:rPr>
              <a:t>Time: </a:t>
            </a:r>
            <a:r>
              <a:rPr lang="en-AU" sz="1200" b="0" kern="1200" dirty="0">
                <a:solidFill>
                  <a:schemeClr val="tx1"/>
                </a:solidFill>
                <a:effectLst/>
                <a:latin typeface="Public Sans" pitchFamily="2" charset="0"/>
                <a:ea typeface="+mn-ea"/>
                <a:cs typeface="+mn-cs"/>
              </a:rPr>
              <a:t>1</a:t>
            </a:r>
            <a:r>
              <a:rPr lang="en-AU" sz="1200" b="1" kern="1200" dirty="0">
                <a:solidFill>
                  <a:schemeClr val="tx1"/>
                </a:solidFill>
                <a:effectLst/>
                <a:latin typeface="Public Sans" pitchFamily="2" charset="0"/>
                <a:ea typeface="+mn-ea"/>
                <a:cs typeface="+mn-cs"/>
              </a:rPr>
              <a:t> </a:t>
            </a:r>
            <a:r>
              <a:rPr lang="en-AU" sz="1200" kern="1200" dirty="0">
                <a:solidFill>
                  <a:schemeClr val="tx1"/>
                </a:solidFill>
                <a:effectLst/>
                <a:latin typeface="Public Sans" pitchFamily="2" charset="0"/>
                <a:ea typeface="+mn-ea"/>
                <a:cs typeface="+mn-cs"/>
              </a:rPr>
              <a:t>min</a:t>
            </a:r>
          </a:p>
          <a:p>
            <a:endParaRPr lang="en-AU" sz="1200" kern="1200" dirty="0">
              <a:solidFill>
                <a:schemeClr val="tx1"/>
              </a:solidFill>
              <a:effectLst/>
              <a:latin typeface="Public Sans" pitchFamily="2" charset="0"/>
              <a:ea typeface="+mn-ea"/>
              <a:cs typeface="+mn-cs"/>
            </a:endParaRPr>
          </a:p>
          <a:p>
            <a:r>
              <a:rPr lang="en-AU" sz="1200" b="1" kern="1200" dirty="0">
                <a:solidFill>
                  <a:schemeClr val="tx1"/>
                </a:solidFill>
                <a:effectLst/>
                <a:latin typeface="Public Sans" pitchFamily="2" charset="0"/>
                <a:ea typeface="+mn-ea"/>
                <a:cs typeface="+mn-cs"/>
              </a:rPr>
              <a:t>Presenter notes: </a:t>
            </a:r>
          </a:p>
          <a:p>
            <a:endParaRPr lang="en-AU" sz="1200" b="1" kern="1200" dirty="0">
              <a:solidFill>
                <a:schemeClr val="tx1"/>
              </a:solidFill>
              <a:effectLst/>
              <a:latin typeface="Public Sans" pitchFamily="2" charset="0"/>
              <a:ea typeface="+mn-ea"/>
              <a:cs typeface="+mn-cs"/>
            </a:endParaRPr>
          </a:p>
          <a:p>
            <a:r>
              <a:rPr lang="en-AU" sz="1200" b="0" kern="1200" dirty="0">
                <a:solidFill>
                  <a:schemeClr val="tx1"/>
                </a:solidFill>
                <a:effectLst/>
                <a:latin typeface="Public Sans" pitchFamily="2" charset="0"/>
                <a:ea typeface="+mn-ea"/>
                <a:cs typeface="+mn-cs"/>
              </a:rPr>
              <a:t>Each individual CHPS sample scope and sequence can be located on the four key learning area websites.  </a:t>
            </a:r>
          </a:p>
          <a:p>
            <a:endParaRPr lang="en-AU" sz="1200" b="0" kern="1200" dirty="0">
              <a:solidFill>
                <a:schemeClr val="tx1"/>
              </a:solidFill>
              <a:effectLst/>
              <a:latin typeface="Public Sans" pitchFamily="2" charset="0"/>
              <a:ea typeface="+mn-ea"/>
              <a:cs typeface="+mn-cs"/>
            </a:endParaRPr>
          </a:p>
          <a:p>
            <a:r>
              <a:rPr lang="en-AU" sz="1200" b="0" kern="1200" dirty="0">
                <a:solidFill>
                  <a:schemeClr val="tx1"/>
                </a:solidFill>
                <a:effectLst/>
                <a:latin typeface="Public Sans" pitchFamily="2" charset="0"/>
                <a:ea typeface="+mn-ea"/>
                <a:cs typeface="+mn-cs"/>
              </a:rPr>
              <a:t>Before we begin, we’d like to understand how have you engaged with the CHPS sample scope and sequences. When we count to 3 let us know by using the reactions button:</a:t>
            </a:r>
          </a:p>
          <a:p>
            <a:pPr marL="171450" indent="-171450">
              <a:buFont typeface="Arial" panose="020B0604020202020204" pitchFamily="34" charset="0"/>
              <a:buChar char="•"/>
            </a:pPr>
            <a:r>
              <a:rPr lang="en-AU" sz="1200" b="0" kern="1200" dirty="0">
                <a:solidFill>
                  <a:schemeClr val="tx1"/>
                </a:solidFill>
                <a:effectLst/>
                <a:latin typeface="Public Sans" pitchFamily="2" charset="0"/>
                <a:ea typeface="+mn-ea"/>
                <a:cs typeface="+mn-cs"/>
              </a:rPr>
              <a:t>Thumbs up - yes have opened them, explored them and looking forward to planning with them</a:t>
            </a:r>
          </a:p>
          <a:p>
            <a:pPr marL="171450" indent="-171450">
              <a:buFont typeface="Arial" panose="020B0604020202020204" pitchFamily="34" charset="0"/>
              <a:buChar char="•"/>
            </a:pPr>
            <a:r>
              <a:rPr lang="en-AU" sz="1200" b="0" kern="1200" dirty="0">
                <a:solidFill>
                  <a:schemeClr val="tx1"/>
                </a:solidFill>
                <a:effectLst/>
                <a:latin typeface="Public Sans" pitchFamily="2" charset="0"/>
                <a:ea typeface="+mn-ea"/>
                <a:cs typeface="+mn-cs"/>
              </a:rPr>
              <a:t>Applause- opened them, saved the tabs but haven’t looked at them</a:t>
            </a:r>
          </a:p>
          <a:p>
            <a:pPr marL="171450" indent="-171450">
              <a:buFont typeface="Arial" panose="020B0604020202020204" pitchFamily="34" charset="0"/>
              <a:buChar char="•"/>
            </a:pPr>
            <a:r>
              <a:rPr lang="en-AU" sz="1200" b="0" kern="1200" dirty="0">
                <a:solidFill>
                  <a:schemeClr val="tx1"/>
                </a:solidFill>
                <a:effectLst/>
                <a:latin typeface="Public Sans" pitchFamily="2" charset="0"/>
                <a:ea typeface="+mn-ea"/>
                <a:cs typeface="+mn-cs"/>
              </a:rPr>
              <a:t>Surprised- not opened – will learn where to find these scope and sequences today.</a:t>
            </a:r>
          </a:p>
          <a:p>
            <a:pPr marL="171450" indent="-171450">
              <a:buFont typeface="Arial" panose="020B0604020202020204" pitchFamily="34" charset="0"/>
              <a:buChar char="•"/>
            </a:pPr>
            <a:endParaRPr lang="en-AU" sz="1200" b="0" kern="1200" dirty="0">
              <a:solidFill>
                <a:schemeClr val="tx1"/>
              </a:solidFill>
              <a:effectLst/>
              <a:latin typeface="Public Sans" pitchFamily="2" charset="0"/>
              <a:ea typeface="+mn-ea"/>
              <a:cs typeface="+mn-cs"/>
            </a:endParaRPr>
          </a:p>
          <a:p>
            <a:pPr marL="0" indent="0">
              <a:buFont typeface="Arial" panose="020B0604020202020204" pitchFamily="34" charset="0"/>
              <a:buNone/>
            </a:pPr>
            <a:r>
              <a:rPr lang="en-AU" sz="1200" b="0" i="1" kern="1200" dirty="0">
                <a:solidFill>
                  <a:schemeClr val="tx1"/>
                </a:solidFill>
                <a:effectLst/>
                <a:latin typeface="Public Sans" pitchFamily="2" charset="0"/>
                <a:ea typeface="+mn-ea"/>
                <a:cs typeface="+mn-cs"/>
              </a:rPr>
              <a:t>Count to 3 and then review participants reactions. </a:t>
            </a:r>
          </a:p>
          <a:p>
            <a:pPr marL="0" indent="0">
              <a:buFont typeface="Arial" panose="020B0604020202020204" pitchFamily="34" charset="0"/>
              <a:buNone/>
            </a:pPr>
            <a:endParaRPr lang="en-AU" sz="1200" b="0" i="1" kern="1200" dirty="0">
              <a:solidFill>
                <a:schemeClr val="tx1"/>
              </a:solidFill>
              <a:effectLst/>
              <a:latin typeface="Public Sans" pitchFamily="2" charset="0"/>
              <a:ea typeface="+mn-ea"/>
              <a:cs typeface="+mn-cs"/>
            </a:endParaRPr>
          </a:p>
          <a:p>
            <a:pPr marL="0" indent="0">
              <a:buFont typeface="Arial" panose="020B0604020202020204" pitchFamily="34" charset="0"/>
              <a:buNone/>
            </a:pPr>
            <a:r>
              <a:rPr lang="en-AU" sz="1200" b="0" i="0" kern="1200" dirty="0">
                <a:solidFill>
                  <a:schemeClr val="tx1"/>
                </a:solidFill>
                <a:effectLst/>
                <a:latin typeface="Public Sans" pitchFamily="2" charset="0"/>
                <a:ea typeface="+mn-ea"/>
                <a:cs typeface="+mn-cs"/>
              </a:rPr>
              <a:t>Thank you for helping us guide our support for you today by sharing your engagement so far.</a:t>
            </a:r>
          </a:p>
          <a:p>
            <a:endParaRPr lang="en-AU" sz="1200" b="0" kern="1200" dirty="0">
              <a:solidFill>
                <a:schemeClr val="tx1"/>
              </a:solidFill>
              <a:effectLst/>
              <a:latin typeface="Public Sans" pitchFamily="2" charset="0"/>
              <a:ea typeface="+mn-ea"/>
              <a:cs typeface="+mn-cs"/>
            </a:endParaRPr>
          </a:p>
          <a:p>
            <a:r>
              <a:rPr lang="en-AU" sz="1200" b="0" kern="1200" dirty="0">
                <a:solidFill>
                  <a:schemeClr val="tx1"/>
                </a:solidFill>
                <a:effectLst/>
                <a:latin typeface="Public Sans" pitchFamily="2" charset="0"/>
                <a:ea typeface="+mn-ea"/>
                <a:cs typeface="+mn-cs"/>
              </a:rPr>
              <a:t>We will now demonstrate how to access the sample scope and sequences and walk through navigating the documents.</a:t>
            </a:r>
          </a:p>
          <a:p>
            <a:endParaRPr lang="en-AU" sz="1200" b="0" kern="1200" dirty="0">
              <a:solidFill>
                <a:schemeClr val="tx1"/>
              </a:solidFill>
              <a:effectLst/>
              <a:latin typeface="Public Sans" pitchFamily="2" charset="0"/>
              <a:ea typeface="+mn-ea"/>
              <a:cs typeface="+mn-cs"/>
            </a:endParaRPr>
          </a:p>
          <a:p>
            <a:r>
              <a:rPr lang="en-AU" sz="1200" b="0" kern="1200" dirty="0">
                <a:solidFill>
                  <a:schemeClr val="tx1"/>
                </a:solidFill>
                <a:effectLst/>
                <a:latin typeface="Public Sans" pitchFamily="2" charset="0"/>
                <a:ea typeface="+mn-ea"/>
                <a:cs typeface="+mn-cs"/>
              </a:rPr>
              <a:t>[NEXT SLIDE]</a:t>
            </a:r>
          </a:p>
          <a:p>
            <a:endParaRPr lang="en-AU" sz="1600" b="1" kern="1200" dirty="0">
              <a:solidFill>
                <a:schemeClr val="tx1"/>
              </a:solidFill>
              <a:effectLst/>
              <a:latin typeface="Public Sans" pitchFamily="2" charset="0"/>
              <a:ea typeface="+mn-ea"/>
              <a:cs typeface="+mn-cs"/>
            </a:endParaRPr>
          </a:p>
          <a:p>
            <a:endParaRPr lang="en-AU" dirty="0"/>
          </a:p>
        </p:txBody>
      </p:sp>
      <p:sp>
        <p:nvSpPr>
          <p:cNvPr id="4" name="Slide Number Placeholder 3">
            <a:extLst>
              <a:ext uri="{FF2B5EF4-FFF2-40B4-BE49-F238E27FC236}">
                <a16:creationId xmlns:a16="http://schemas.microsoft.com/office/drawing/2014/main" id="{D74FAC92-44DC-EF24-8C74-96C48290CB9F}"/>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4472389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3CC9C-1F4A-189A-C97B-EA9110208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26EF7-F7BC-C017-8B4E-1C0A090DD37C}"/>
              </a:ext>
            </a:extLst>
          </p:cNvPr>
          <p:cNvSpPr>
            <a:spLocks noGrp="1" noRot="1" noChangeAspect="1"/>
          </p:cNvSpPr>
          <p:nvPr>
            <p:ph type="sldImg"/>
          </p:nvPr>
        </p:nvSpPr>
        <p:spPr>
          <a:xfrm>
            <a:off x="1828800" y="242888"/>
            <a:ext cx="3200400" cy="1800225"/>
          </a:xfrm>
        </p:spPr>
      </p:sp>
      <p:sp>
        <p:nvSpPr>
          <p:cNvPr id="3" name="Notes Placeholder 2">
            <a:extLst>
              <a:ext uri="{FF2B5EF4-FFF2-40B4-BE49-F238E27FC236}">
                <a16:creationId xmlns:a16="http://schemas.microsoft.com/office/drawing/2014/main" id="{C71DC200-DB91-DCEE-A11F-44CE3DD85C99}"/>
              </a:ext>
            </a:extLst>
          </p:cNvPr>
          <p:cNvSpPr>
            <a:spLocks noGrp="1"/>
          </p:cNvSpPr>
          <p:nvPr>
            <p:ph type="body" idx="1"/>
          </p:nvPr>
        </p:nvSpPr>
        <p:spPr>
          <a:xfrm>
            <a:off x="411480" y="2183129"/>
            <a:ext cx="6023610" cy="6502083"/>
          </a:xfrm>
        </p:spPr>
        <p:txBody>
          <a:bodyPr/>
          <a:lstStyle/>
          <a:p>
            <a:r>
              <a:rPr lang="en-US" b="1" dirty="0">
                <a:latin typeface="Public Sans"/>
              </a:rPr>
              <a:t>64</a:t>
            </a:r>
            <a:r>
              <a:rPr lang="en-US" sz="1200" b="1" kern="1200" dirty="0">
                <a:solidFill>
                  <a:schemeClr val="tx1"/>
                </a:solidFill>
                <a:effectLst/>
                <a:latin typeface="Public Sans"/>
              </a:rPr>
              <a:t>. Purpose: </a:t>
            </a:r>
            <a:r>
              <a:rPr lang="en-US" sz="1200" kern="1200" dirty="0">
                <a:solidFill>
                  <a:schemeClr val="tx1"/>
                </a:solidFill>
                <a:effectLst/>
                <a:latin typeface="Public Sans"/>
              </a:rPr>
              <a:t>to identify the Aboriginal and Torres Strait Islander Cultures content in the sample science and technology and PDHPE scope and sequence.</a:t>
            </a:r>
            <a:endParaRPr lang="en-AU" sz="1200" kern="1200" dirty="0">
              <a:solidFill>
                <a:schemeClr val="tx1"/>
              </a:solidFill>
              <a:effectLst/>
              <a:latin typeface="Public Sans"/>
            </a:endParaRPr>
          </a:p>
          <a:p>
            <a:endParaRPr lang="en-US" sz="1200" b="1" kern="1200" dirty="0">
              <a:solidFill>
                <a:schemeClr val="tx1"/>
              </a:solidFill>
              <a:effectLst/>
              <a:latin typeface="Public Sans" pitchFamily="2" charset="0"/>
              <a:ea typeface="+mn-ea"/>
              <a:cs typeface="+mn-cs"/>
            </a:endParaRPr>
          </a:p>
          <a:p>
            <a:r>
              <a:rPr lang="en-US" sz="1200" b="1" kern="1200" dirty="0">
                <a:solidFill>
                  <a:schemeClr val="tx1"/>
                </a:solidFill>
                <a:effectLst/>
                <a:latin typeface="Public Sans"/>
              </a:rPr>
              <a:t>Time: </a:t>
            </a:r>
            <a:r>
              <a:rPr lang="en-AU" sz="1200" b="0" kern="1200" dirty="0">
                <a:solidFill>
                  <a:schemeClr val="tx1"/>
                </a:solidFill>
                <a:effectLst/>
                <a:latin typeface="Public Sans"/>
              </a:rPr>
              <a:t>30 sec</a:t>
            </a:r>
            <a:endParaRPr lang="en-AU" sz="1200" kern="1200" dirty="0">
              <a:solidFill>
                <a:schemeClr val="tx1"/>
              </a:solidFill>
              <a:effectLst/>
              <a:latin typeface="Public Sans"/>
            </a:endParaRPr>
          </a:p>
          <a:p>
            <a:endParaRPr lang="en-US" sz="12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rPr>
              <a:t>Presenter notes:</a:t>
            </a:r>
            <a:endParaRPr lang="en-AU" sz="1200" b="1" i="0" u="none" strike="noStrike" kern="100" cap="none" spc="0" normalizeH="0" baseline="0" noProof="0" dirty="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a:defRPr/>
            </a:pPr>
            <a:r>
              <a:rPr lang="en-AU" sz="1200" b="0" i="0" kern="1200" dirty="0">
                <a:solidFill>
                  <a:schemeClr val="tx1"/>
                </a:solidFill>
                <a:effectLst/>
                <a:latin typeface="Public Sans"/>
              </a:rPr>
              <a:t>In the Science and Technology and PDHPE sample scope and sequences the Aboriginal and Torres Strait Islander histories and cultures content has been embedded as content points within content groups. </a:t>
            </a:r>
          </a:p>
          <a:p>
            <a:pPr>
              <a:defRPr/>
            </a:pPr>
            <a:endParaRPr lang="en-AU" sz="1200" b="0" i="0" kern="1200" dirty="0">
              <a:solidFill>
                <a:schemeClr val="tx1"/>
              </a:solidFill>
              <a:effectLst/>
              <a:latin typeface="Public Sans" pitchFamily="2" charset="0"/>
              <a:ea typeface="+mn-ea"/>
              <a:cs typeface="+mn-cs"/>
            </a:endParaRPr>
          </a:p>
          <a:p>
            <a:pPr>
              <a:defRPr/>
            </a:pPr>
            <a:r>
              <a:rPr lang="en-AU" sz="1200" b="0" i="0" kern="1200" dirty="0">
                <a:solidFill>
                  <a:schemeClr val="tx1"/>
                </a:solidFill>
                <a:effectLst/>
                <a:latin typeface="Public Sans"/>
              </a:rPr>
              <a:t>[CLICK] In this Stage 2 Science and technology sample scope and sequence example you can see the embedded content points in Term 1, Term 3 and Term 5 sequences of learning. </a:t>
            </a:r>
          </a:p>
          <a:p>
            <a:pPr>
              <a:defRPr/>
            </a:pPr>
            <a:endParaRPr lang="en-AU" sz="1200" b="0" i="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p>
          <a:p>
            <a:pPr>
              <a:defRPr/>
            </a:pPr>
            <a:endParaRPr lang="en-AU" sz="1600" b="0" i="0" kern="1200" dirty="0">
              <a:solidFill>
                <a:schemeClr val="tx1"/>
              </a:solidFill>
              <a:effectLst/>
              <a:latin typeface="Public Sans" pitchFamily="2" charset="0"/>
              <a:ea typeface="+mn-ea"/>
              <a:cs typeface="+mn-cs"/>
            </a:endParaRPr>
          </a:p>
          <a:p>
            <a:pPr>
              <a:defRPr/>
            </a:pPr>
            <a:endParaRPr lang="en-AU" dirty="0">
              <a:latin typeface="Public Sans"/>
            </a:endParaRPr>
          </a:p>
        </p:txBody>
      </p:sp>
      <p:sp>
        <p:nvSpPr>
          <p:cNvPr id="4" name="Slide Number Placeholder 3">
            <a:extLst>
              <a:ext uri="{FF2B5EF4-FFF2-40B4-BE49-F238E27FC236}">
                <a16:creationId xmlns:a16="http://schemas.microsoft.com/office/drawing/2014/main" id="{23DF3AE1-D955-2108-7691-788873317FB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464694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5D5E9-4469-FF17-F4BF-AF19B264F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B895D-AAEF-5FE4-BC44-07312099997F}"/>
              </a:ext>
            </a:extLst>
          </p:cNvPr>
          <p:cNvSpPr>
            <a:spLocks noGrp="1" noRot="1" noChangeAspect="1"/>
          </p:cNvSpPr>
          <p:nvPr>
            <p:ph type="sldImg"/>
          </p:nvPr>
        </p:nvSpPr>
        <p:spPr>
          <a:xfrm>
            <a:off x="1828800" y="242888"/>
            <a:ext cx="3200400" cy="1800225"/>
          </a:xfrm>
        </p:spPr>
      </p:sp>
      <p:sp>
        <p:nvSpPr>
          <p:cNvPr id="3" name="Notes Placeholder 2">
            <a:extLst>
              <a:ext uri="{FF2B5EF4-FFF2-40B4-BE49-F238E27FC236}">
                <a16:creationId xmlns:a16="http://schemas.microsoft.com/office/drawing/2014/main" id="{FF0B6445-4C80-130A-994F-46624FA56609}"/>
              </a:ext>
            </a:extLst>
          </p:cNvPr>
          <p:cNvSpPr>
            <a:spLocks noGrp="1"/>
          </p:cNvSpPr>
          <p:nvPr>
            <p:ph type="body" idx="1"/>
          </p:nvPr>
        </p:nvSpPr>
        <p:spPr>
          <a:xfrm>
            <a:off x="411480" y="2183129"/>
            <a:ext cx="6023610" cy="6502083"/>
          </a:xfrm>
        </p:spPr>
        <p:txBody>
          <a:bodyPr/>
          <a:lstStyle/>
          <a:p>
            <a:r>
              <a:rPr lang="en-US" b="1">
                <a:latin typeface="Public Sans"/>
              </a:rPr>
              <a:t>65</a:t>
            </a:r>
            <a:r>
              <a:rPr lang="en-US" sz="1200" b="1" kern="1200">
                <a:solidFill>
                  <a:schemeClr val="tx1"/>
                </a:solidFill>
                <a:effectLst/>
                <a:latin typeface="Public Sans"/>
              </a:rPr>
              <a:t>. Purpose: </a:t>
            </a:r>
            <a:r>
              <a:rPr lang="en-US" sz="1200" kern="1200">
                <a:solidFill>
                  <a:schemeClr val="tx1"/>
                </a:solidFill>
                <a:effectLst/>
                <a:latin typeface="Public Sans"/>
              </a:rPr>
              <a:t>to identify the Aboriginal and Torres Strait Islander Cultures content in the sample science and technology and PDHPE scope and sequence.</a:t>
            </a:r>
            <a:endParaRPr lang="en-AU" sz="1200" kern="1200">
              <a:solidFill>
                <a:schemeClr val="tx1"/>
              </a:solidFill>
              <a:effectLst/>
              <a:latin typeface="Public Sans"/>
            </a:endParaRPr>
          </a:p>
          <a:p>
            <a:endParaRPr lang="en-US" sz="1200" b="1"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30 secs</a:t>
            </a:r>
            <a:endParaRPr lang="en-AU" sz="1200" kern="1200">
              <a:solidFill>
                <a:schemeClr val="tx1"/>
              </a:solidFill>
              <a:effectLst/>
              <a:latin typeface="Public Sans"/>
            </a:endParaRPr>
          </a:p>
          <a:p>
            <a:endParaRPr lang="en-US" sz="12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Presenter notes:</a:t>
            </a:r>
            <a:endParaRPr lang="en-AU" sz="1200" b="1"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00" cap="none" spc="0" normalizeH="0" baseline="0" noProof="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a:defRPr/>
            </a:pPr>
            <a:r>
              <a:rPr lang="en-AU" sz="1200" b="0" i="0" kern="1200">
                <a:solidFill>
                  <a:schemeClr val="tx1"/>
                </a:solidFill>
                <a:effectLst/>
                <a:latin typeface="Public Sans"/>
              </a:rPr>
              <a:t>In this PDHPE sample scope and sequence example highlighted is the embedded content point in the ‘Cooperate and communicate for teamwork in physical activities’ content group. </a:t>
            </a:r>
          </a:p>
          <a:p>
            <a:pPr>
              <a:defRPr/>
            </a:pPr>
            <a:endParaRPr lang="en-AU" sz="1200" b="0" i="0" kern="1200">
              <a:solidFill>
                <a:schemeClr val="tx1"/>
              </a:solidFill>
              <a:effectLst/>
              <a:latin typeface="Public Sans" pitchFamily="2" charset="0"/>
              <a:ea typeface="+mn-ea"/>
              <a:cs typeface="+mn-cs"/>
            </a:endParaRPr>
          </a:p>
          <a:p>
            <a:pPr>
              <a:defRPr/>
            </a:pPr>
            <a:r>
              <a:rPr lang="en-AU" sz="1200" b="0" i="0" kern="1200">
                <a:solidFill>
                  <a:schemeClr val="tx1"/>
                </a:solidFill>
                <a:effectLst/>
                <a:latin typeface="Public Sans"/>
              </a:rPr>
              <a:t>It is important to consider connections with other k</a:t>
            </a:r>
            <a:r>
              <a:rPr lang="en-AU" sz="1200">
                <a:latin typeface="Public Sans"/>
              </a:rPr>
              <a:t>ey learning areas</a:t>
            </a:r>
            <a:r>
              <a:rPr lang="en-AU" sz="1200" b="0" i="0" kern="1200">
                <a:solidFill>
                  <a:schemeClr val="tx1"/>
                </a:solidFill>
                <a:effectLst/>
                <a:latin typeface="Public Sans"/>
              </a:rPr>
              <a:t> to enrich student learning within this content area. For example, when addressing the Stage 2 content point, research cultural references to the solar system including Aboriginal and Torres Strait Islander knowledges of the night sky a connection to HSIE could be made. </a:t>
            </a:r>
          </a:p>
          <a:p>
            <a:pPr>
              <a:defRPr/>
            </a:pPr>
            <a:endParaRPr lang="en-AU" sz="12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pPr>
              <a:defRPr/>
            </a:pPr>
            <a:endParaRPr lang="en-AU" sz="1600" b="0" i="0" kern="1200">
              <a:solidFill>
                <a:schemeClr val="tx1"/>
              </a:solidFill>
              <a:effectLst/>
              <a:latin typeface="Public Sans" pitchFamily="2" charset="0"/>
              <a:ea typeface="+mn-ea"/>
              <a:cs typeface="+mn-cs"/>
            </a:endParaRPr>
          </a:p>
          <a:p>
            <a:pPr>
              <a:defRPr/>
            </a:pPr>
            <a:endParaRPr lang="en-AU">
              <a:latin typeface="Public Sans"/>
            </a:endParaRPr>
          </a:p>
        </p:txBody>
      </p:sp>
      <p:sp>
        <p:nvSpPr>
          <p:cNvPr id="4" name="Slide Number Placeholder 3">
            <a:extLst>
              <a:ext uri="{FF2B5EF4-FFF2-40B4-BE49-F238E27FC236}">
                <a16:creationId xmlns:a16="http://schemas.microsoft.com/office/drawing/2014/main" id="{5F544C1A-28E5-FE7C-1F5A-56E6CD99D0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52011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9103A-93FB-81DF-EFA3-1F85E9306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4B5AA-C056-040B-73D3-0D0B07CC3DAF}"/>
              </a:ext>
            </a:extLst>
          </p:cNvPr>
          <p:cNvSpPr>
            <a:spLocks noGrp="1" noRot="1" noChangeAspect="1"/>
          </p:cNvSpPr>
          <p:nvPr>
            <p:ph type="sldImg"/>
          </p:nvPr>
        </p:nvSpPr>
        <p:spPr>
          <a:xfrm>
            <a:off x="1828800" y="242888"/>
            <a:ext cx="3200400" cy="1800225"/>
          </a:xfrm>
        </p:spPr>
      </p:sp>
      <p:sp>
        <p:nvSpPr>
          <p:cNvPr id="3" name="Notes Placeholder 2">
            <a:extLst>
              <a:ext uri="{FF2B5EF4-FFF2-40B4-BE49-F238E27FC236}">
                <a16:creationId xmlns:a16="http://schemas.microsoft.com/office/drawing/2014/main" id="{7D77A4B3-D797-4990-A2B4-B5419010F1D6}"/>
              </a:ext>
            </a:extLst>
          </p:cNvPr>
          <p:cNvSpPr>
            <a:spLocks noGrp="1"/>
          </p:cNvSpPr>
          <p:nvPr>
            <p:ph type="body" idx="1"/>
          </p:nvPr>
        </p:nvSpPr>
        <p:spPr>
          <a:xfrm>
            <a:off x="411480" y="2183129"/>
            <a:ext cx="6023610" cy="6502083"/>
          </a:xfrm>
        </p:spPr>
        <p:txBody>
          <a:bodyPr/>
          <a:lstStyle/>
          <a:p>
            <a:r>
              <a:rPr lang="en-US" sz="1200" b="1" kern="1200">
                <a:solidFill>
                  <a:schemeClr val="tx1"/>
                </a:solidFill>
                <a:effectLst/>
                <a:latin typeface="Public Sans"/>
              </a:rPr>
              <a:t>66. Purpose: </a:t>
            </a:r>
            <a:r>
              <a:rPr lang="en-US" sz="1200" kern="1200">
                <a:solidFill>
                  <a:schemeClr val="tx1"/>
                </a:solidFill>
                <a:effectLst/>
                <a:latin typeface="Public Sans"/>
              </a:rPr>
              <a:t>to identify the Aboriginal and Torres Strait Islander cultures content in the HSIE sample scope and sequence.</a:t>
            </a:r>
            <a:endParaRPr lang="en-AU" sz="1200" kern="1200">
              <a:solidFill>
                <a:schemeClr val="tx1"/>
              </a:solidFill>
              <a:effectLst/>
              <a:latin typeface="Public Sans"/>
            </a:endParaRPr>
          </a:p>
          <a:p>
            <a:endParaRPr lang="en-US" sz="1200" b="1"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a:t>
            </a:r>
            <a:r>
              <a:rPr lang="en-US" sz="1200" kern="1200">
                <a:solidFill>
                  <a:schemeClr val="tx1"/>
                </a:solidFill>
                <a:effectLst/>
                <a:latin typeface="Public Sans"/>
              </a:rPr>
              <a:t>min</a:t>
            </a:r>
            <a:endParaRPr lang="en-AU" sz="1200" kern="1200">
              <a:solidFill>
                <a:schemeClr val="tx1"/>
              </a:solidFill>
              <a:effectLst/>
              <a:latin typeface="Public Sans"/>
            </a:endParaRPr>
          </a:p>
          <a:p>
            <a:endParaRPr lang="en-US" sz="12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rPr>
              <a:t>Presenter notes:</a:t>
            </a:r>
            <a:endParaRPr lang="en-AU" sz="1200" b="1" i="0" u="none" strike="noStrike" kern="100" cap="none" spc="0" normalizeH="0" baseline="0" noProof="0">
              <a:ln>
                <a:noFill/>
              </a:ln>
              <a:solidFill>
                <a:prstClr val="black"/>
              </a:solidFill>
              <a:effectLst/>
              <a:uLnTx/>
              <a:uFillTx/>
              <a:latin typeface="Public Sans"/>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00" cap="none" spc="0" normalizeH="0" baseline="0" noProof="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pPr>
              <a:defRPr/>
            </a:pPr>
            <a:r>
              <a:rPr lang="en-AU" sz="1200" b="0" i="0" kern="1200">
                <a:solidFill>
                  <a:schemeClr val="tx1"/>
                </a:solidFill>
                <a:effectLst/>
                <a:latin typeface="Public Sans"/>
              </a:rPr>
              <a:t>In the HSIE syllabus and scope and sequence the Aboriginal and Torres Strait Islander content is organised as content groups in both History and Geography. [CLICK] As you can see in this Stage 1 example the content group for Geography is Aboriginal Peoples have a responsibility to Country with accompanying content point. This has been sequenced with the Geography content point – People show their connection places using geographical information for term 1.</a:t>
            </a:r>
          </a:p>
          <a:p>
            <a:pPr>
              <a:defRPr/>
            </a:pPr>
            <a:endParaRPr lang="en-AU" sz="1200" b="0" i="0" kern="1200">
              <a:solidFill>
                <a:schemeClr val="tx1"/>
              </a:solidFill>
              <a:effectLst/>
              <a:latin typeface="Public Sans" pitchFamily="2" charset="0"/>
              <a:ea typeface="+mn-ea"/>
              <a:cs typeface="+mn-cs"/>
            </a:endParaRPr>
          </a:p>
          <a:p>
            <a:pPr>
              <a:defRPr/>
            </a:pPr>
            <a:r>
              <a:rPr lang="en-AU" sz="1200" b="0" i="0" kern="1200">
                <a:solidFill>
                  <a:schemeClr val="tx1"/>
                </a:solidFill>
                <a:effectLst/>
                <a:latin typeface="Public Sans"/>
              </a:rPr>
              <a:t>In HSIE Aboriginal and Torres Strait Islander histories and culture content is also embedded within other geography and history content groups. [CLICK] In this Stage 3 example the content group for History is People in Australia have democratic roles and responsibilities. The content point Research how voting rights for Aboriginal and Torres Strait Isander Peoples and women were obtained in Australia using timelines to sequence key events. </a:t>
            </a:r>
          </a:p>
          <a:p>
            <a:pPr>
              <a:defRPr/>
            </a:pPr>
            <a:endParaRPr lang="en-AU" sz="1200" b="0" i="0" kern="1200">
              <a:solidFill>
                <a:schemeClr val="tx1"/>
              </a:solidFill>
              <a:effectLst/>
              <a:latin typeface="Public Sans" pitchFamily="2" charset="0"/>
              <a:ea typeface="+mn-ea"/>
              <a:cs typeface="+mn-cs"/>
            </a:endParaRPr>
          </a:p>
          <a:p>
            <a:pPr>
              <a:defRPr/>
            </a:pPr>
            <a:r>
              <a:rPr lang="en-AU" sz="1200" b="0" i="0" kern="1200">
                <a:solidFill>
                  <a:schemeClr val="tx1"/>
                </a:solidFill>
                <a:effectLst/>
                <a:latin typeface="Public Sans"/>
              </a:rPr>
              <a:t>[N</a:t>
            </a:r>
            <a:r>
              <a:rPr lang="en-AU" sz="1200">
                <a:latin typeface="Public Sans"/>
              </a:rPr>
              <a:t>EXT SLIDE]</a:t>
            </a:r>
          </a:p>
        </p:txBody>
      </p:sp>
      <p:sp>
        <p:nvSpPr>
          <p:cNvPr id="4" name="Slide Number Placeholder 3">
            <a:extLst>
              <a:ext uri="{FF2B5EF4-FFF2-40B4-BE49-F238E27FC236}">
                <a16:creationId xmlns:a16="http://schemas.microsoft.com/office/drawing/2014/main" id="{D7118E4B-086E-BD85-CD20-7130A1E28F1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74678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93959-4C2F-0F54-392B-97A729B33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4F719-C9B4-8EA3-EFE9-1EB75574612F}"/>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3CDC2CB4-8297-248C-4A31-CF5C5213C58B}"/>
              </a:ext>
            </a:extLst>
          </p:cNvPr>
          <p:cNvSpPr>
            <a:spLocks noGrp="1"/>
          </p:cNvSpPr>
          <p:nvPr>
            <p:ph type="body" idx="1"/>
          </p:nvPr>
        </p:nvSpPr>
        <p:spPr/>
        <p:txBody>
          <a:bodyPr/>
          <a:lstStyle/>
          <a:p>
            <a:r>
              <a:rPr lang="en-US" b="1">
                <a:solidFill>
                  <a:srgbClr val="000000"/>
                </a:solidFill>
                <a:latin typeface="Public Sans"/>
              </a:rPr>
              <a:t>67</a:t>
            </a:r>
            <a:r>
              <a:rPr lang="en-US" sz="1200" b="1">
                <a:solidFill>
                  <a:srgbClr val="000000"/>
                </a:solidFill>
                <a:latin typeface="Public Sans"/>
              </a:rPr>
              <a:t>. </a:t>
            </a:r>
            <a:r>
              <a:rPr lang="en-AU" sz="1200" b="1">
                <a:solidFill>
                  <a:srgbClr val="22272B"/>
                </a:solidFill>
                <a:latin typeface="Public Sans"/>
              </a:rPr>
              <a:t>Purpose: </a:t>
            </a:r>
            <a:r>
              <a:rPr lang="en-AU" sz="1200" b="0">
                <a:solidFill>
                  <a:srgbClr val="22272B"/>
                </a:solidFill>
                <a:latin typeface="Public Sans"/>
              </a:rPr>
              <a:t>t</a:t>
            </a:r>
            <a:r>
              <a:rPr lang="en-AU" sz="1200">
                <a:solidFill>
                  <a:srgbClr val="22272B"/>
                </a:solidFill>
                <a:latin typeface="Public Sans"/>
              </a:rPr>
              <a:t>o demonstrate how Aboriginal and Torres Strait Islander content is connected across content groups in Creative arts.</a:t>
            </a:r>
            <a:endParaRPr lang="en-US" sz="1200"/>
          </a:p>
          <a:p>
            <a:endParaRPr lang="en-AU" sz="1200">
              <a:solidFill>
                <a:srgbClr val="444444"/>
              </a:solidFill>
            </a:endParaRPr>
          </a:p>
          <a:p>
            <a:r>
              <a:rPr lang="en-AU" sz="1200" b="1">
                <a:solidFill>
                  <a:srgbClr val="22272B"/>
                </a:solidFill>
                <a:latin typeface="Public Sans"/>
              </a:rPr>
              <a:t>Time: </a:t>
            </a:r>
            <a:r>
              <a:rPr lang="en-AU" sz="1200" b="0">
                <a:solidFill>
                  <a:srgbClr val="22272B"/>
                </a:solidFill>
                <a:latin typeface="Public Sans"/>
              </a:rPr>
              <a:t>1</a:t>
            </a:r>
            <a:r>
              <a:rPr lang="en-AU" sz="1200">
                <a:solidFill>
                  <a:srgbClr val="22272B"/>
                </a:solidFill>
                <a:latin typeface="Public Sans"/>
              </a:rPr>
              <a:t> min</a:t>
            </a:r>
            <a:endParaRPr lang="en-AU" sz="1200">
              <a:latin typeface="Public Sans"/>
            </a:endParaRPr>
          </a:p>
          <a:p>
            <a:endParaRPr lang="en-AU" sz="1200" b="1">
              <a:solidFill>
                <a:srgbClr val="22272B"/>
              </a:solidFill>
              <a:latin typeface="Public Sans"/>
            </a:endParaRPr>
          </a:p>
          <a:p>
            <a:r>
              <a:rPr lang="en-AU" sz="1200" b="1">
                <a:solidFill>
                  <a:srgbClr val="22272B"/>
                </a:solidFill>
                <a:latin typeface="Public Sans"/>
              </a:rPr>
              <a:t>Presenter notes:</a:t>
            </a:r>
          </a:p>
          <a:p>
            <a:pPr marL="285750" indent="-285750">
              <a:buFont typeface="Arial" panose="020B0604020202020204" pitchFamily="34" charset="0"/>
              <a:buChar char="•"/>
              <a:defRPr/>
            </a:pPr>
            <a:endParaRPr lang="en-AU" sz="1200" b="0" i="0">
              <a:effectLst/>
              <a:latin typeface="Public Sans"/>
            </a:endParaRPr>
          </a:p>
          <a:p>
            <a:pPr marL="0" indent="0">
              <a:buFont typeface="Arial" panose="020B0604020202020204" pitchFamily="34" charset="0"/>
              <a:buNone/>
              <a:defRPr/>
            </a:pPr>
            <a:r>
              <a:rPr lang="en-AU" sz="1200">
                <a:latin typeface="Public Sans"/>
              </a:rPr>
              <a:t>We can see clear connections across content groups. The example on screen shows how learning about Aboriginal and Torres Strait Islander music practices supports learning in both listening and composing content groups in the creative arts syllabus.</a:t>
            </a:r>
          </a:p>
          <a:p>
            <a:pPr marL="0" indent="0">
              <a:buFont typeface="Arial" panose="020B0604020202020204" pitchFamily="34" charset="0"/>
              <a:buNone/>
              <a:defRPr/>
            </a:pPr>
            <a:endParaRPr lang="en-AU" sz="1200">
              <a:latin typeface="Public Sans"/>
            </a:endParaRPr>
          </a:p>
          <a:p>
            <a:pPr marL="0" indent="0">
              <a:buFont typeface="Arial" panose="020B0604020202020204" pitchFamily="34" charset="0"/>
              <a:buNone/>
              <a:defRPr/>
            </a:pPr>
            <a:r>
              <a:rPr lang="en-AU" sz="1200">
                <a:latin typeface="Public Sans"/>
              </a:rPr>
              <a:t>We also see strong connections across content groups around content related to the elements of music. What students learn in one content group is applied to the others.</a:t>
            </a:r>
          </a:p>
          <a:p>
            <a:pPr marL="0" indent="0">
              <a:buFont typeface="Arial" panose="020B0604020202020204" pitchFamily="34" charset="0"/>
              <a:buNone/>
              <a:defRPr/>
            </a:pPr>
            <a:endParaRPr lang="en-AU" sz="1200">
              <a:latin typeface="Public Sans"/>
            </a:endParaRPr>
          </a:p>
          <a:p>
            <a:pPr marL="0" indent="0">
              <a:buFont typeface="Arial" panose="020B0604020202020204" pitchFamily="34" charset="0"/>
              <a:buNone/>
              <a:defRPr/>
            </a:pPr>
            <a:r>
              <a:rPr lang="en-AU" sz="1200">
                <a:latin typeface="Public Sans"/>
              </a:rPr>
              <a:t>There are opportunities to strengthen your planning for CHPS sample scope and sequence implementation by reviewing the horizontal connections in the Aboriginal and Torres Strait Islanders histories and cultures content within specific learning areas as well as across learning areas. Reflecting on how the advice, support and collaboration with local Aboriginal Elders and Knowledge holders can be best planned and utilised will strengthen authentic connections across the whole school. </a:t>
            </a:r>
          </a:p>
          <a:p>
            <a:pPr>
              <a:defRPr/>
            </a:pPr>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a:latin typeface="Public Sans"/>
              </a:rPr>
              <a:t>[NEXT SLIDE]</a:t>
            </a:r>
            <a:endParaRPr lang="en-AU" sz="1200"/>
          </a:p>
          <a:p>
            <a:pPr marL="285750" indent="-285750">
              <a:buFont typeface="Arial" panose="020B0604020202020204" pitchFamily="34" charset="0"/>
              <a:buChar char="•"/>
              <a:defRPr/>
            </a:pPr>
            <a:endParaRPr lang="en-AU"/>
          </a:p>
          <a:p>
            <a:pPr marL="285750" indent="-285750">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254C70E3-3ACA-A68C-F948-E030D7428CBF}"/>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27380151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D5BD-CA48-2C5C-9668-6E1A43F11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43153-2738-2A32-D1D0-D8A5840FF2B9}"/>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56017E0-5495-9C2F-94D5-7B7DB610C921}"/>
              </a:ext>
            </a:extLst>
          </p:cNvPr>
          <p:cNvSpPr>
            <a:spLocks noGrp="1"/>
          </p:cNvSpPr>
          <p:nvPr>
            <p:ph type="body" idx="1"/>
          </p:nvPr>
        </p:nvSpPr>
        <p:spPr/>
        <p:txBody>
          <a:bodyPr/>
          <a:lstStyle/>
          <a:p>
            <a:r>
              <a:rPr lang="en-AU" b="1" dirty="0">
                <a:latin typeface="Public Sans"/>
              </a:rPr>
              <a:t>68</a:t>
            </a:r>
            <a:r>
              <a:rPr lang="en-AU" sz="1200" b="1" dirty="0">
                <a:latin typeface="Public Sans"/>
              </a:rPr>
              <a:t>. Purpose: </a:t>
            </a:r>
            <a:r>
              <a:rPr lang="en-US" sz="1200" kern="1200" dirty="0">
                <a:solidFill>
                  <a:schemeClr val="tx1"/>
                </a:solidFill>
                <a:effectLst/>
                <a:latin typeface="Public Sans"/>
              </a:rPr>
              <a:t>to allow time for participants to explore the Aboriginal and Torres Strait Islander cultures content in the CHPS sample scope and sequences.</a:t>
            </a:r>
            <a:r>
              <a:rPr lang="en-AU" sz="1200" dirty="0">
                <a:effectLst/>
                <a:latin typeface="Public Sans"/>
              </a:rPr>
              <a:t> </a:t>
            </a:r>
            <a:r>
              <a:rPr lang="en-AU" sz="1200" kern="1200" dirty="0">
                <a:solidFill>
                  <a:schemeClr val="tx1"/>
                </a:solidFill>
                <a:effectLst/>
                <a:latin typeface="Public Sans"/>
              </a:rPr>
              <a:t> </a:t>
            </a:r>
          </a:p>
          <a:p>
            <a:endParaRPr lang="en-AU" sz="1200" dirty="0">
              <a:latin typeface="Public Sans" pitchFamily="2" charset="0"/>
            </a:endParaRPr>
          </a:p>
          <a:p>
            <a:r>
              <a:rPr lang="en-AU" sz="1200" b="1" dirty="0">
                <a:latin typeface="Public Sans"/>
              </a:rPr>
              <a:t>Time: </a:t>
            </a:r>
            <a:r>
              <a:rPr lang="en-AU" sz="1200" b="0" dirty="0">
                <a:latin typeface="Public Sans"/>
              </a:rPr>
              <a:t>26 mins</a:t>
            </a:r>
            <a:r>
              <a:rPr lang="en-AU" sz="1200" dirty="0">
                <a:latin typeface="Public Sans"/>
              </a:rPr>
              <a:t> (1 min intro 20 mins activity and 5 mins sharing)</a:t>
            </a:r>
          </a:p>
          <a:p>
            <a:endParaRPr lang="en-AU" sz="1200" dirty="0">
              <a:latin typeface="Public Sans" pitchFamily="2" charset="0"/>
            </a:endParaRPr>
          </a:p>
          <a:p>
            <a:r>
              <a:rPr lang="en-AU" sz="1200" b="1" dirty="0">
                <a:latin typeface="Public Sans"/>
              </a:rPr>
              <a:t>Presenter notes: </a:t>
            </a:r>
          </a:p>
          <a:p>
            <a:endParaRPr lang="en-US" sz="1200" dirty="0">
              <a:latin typeface="Public Sans" pitchFamily="2" charset="0"/>
            </a:endParaRPr>
          </a:p>
          <a:p>
            <a:r>
              <a:rPr lang="en-AU" sz="1200" dirty="0">
                <a:latin typeface="Public Sans"/>
              </a:rPr>
              <a:t>You will now have time to explore a selected CHPS sample scope and sequence and examine the </a:t>
            </a:r>
            <a:r>
              <a:rPr lang="en-AU" sz="1200" dirty="0">
                <a:solidFill>
                  <a:schemeClr val="accent1"/>
                </a:solidFill>
                <a:latin typeface="Public Sans"/>
              </a:rPr>
              <a:t>Aboriginal and Torres Strait Islander content thread across the stages.  When exploring please ponder these questions:</a:t>
            </a:r>
            <a:endParaRPr lang="en-US" sz="1200" dirty="0">
              <a:latin typeface="Public Sans"/>
            </a:endParaRPr>
          </a:p>
          <a:p>
            <a:endParaRPr lang="en-AU" sz="1200" dirty="0">
              <a:latin typeface="Public Sans" pitchFamily="2" charset="0"/>
            </a:endParaRPr>
          </a:p>
          <a:p>
            <a:pPr marL="285750" indent="-285750">
              <a:buFont typeface="Arial"/>
              <a:buChar char="•"/>
            </a:pPr>
            <a:r>
              <a:rPr lang="en-AU" sz="1200" dirty="0">
                <a:latin typeface="Public Sans"/>
              </a:rPr>
              <a:t>What connections did you find?</a:t>
            </a:r>
            <a:endParaRPr lang="en-US" sz="1200" dirty="0">
              <a:latin typeface="Public Sans"/>
            </a:endParaRPr>
          </a:p>
          <a:p>
            <a:pPr marL="285750" indent="-285750">
              <a:buFont typeface="Arial"/>
              <a:buChar char="•"/>
            </a:pPr>
            <a:r>
              <a:rPr lang="en-AU" sz="1200" dirty="0">
                <a:latin typeface="Public Sans"/>
              </a:rPr>
              <a:t>What do you notice about the </a:t>
            </a:r>
            <a:r>
              <a:rPr lang="en-AU" sz="1200" dirty="0">
                <a:solidFill>
                  <a:schemeClr val="accent1"/>
                </a:solidFill>
                <a:latin typeface="Public Sans"/>
              </a:rPr>
              <a:t>increase in complexity over the stages?</a:t>
            </a:r>
          </a:p>
          <a:p>
            <a:pPr marL="0" indent="0">
              <a:buFont typeface="Arial"/>
              <a:buNone/>
            </a:pPr>
            <a:endParaRPr lang="en-AU" sz="1200" dirty="0">
              <a:solidFill>
                <a:schemeClr val="accent1"/>
              </a:solidFill>
              <a:latin typeface="Public Sans" pitchFamily="2" charset="0"/>
            </a:endParaRPr>
          </a:p>
          <a:p>
            <a:pPr marL="0" indent="0">
              <a:buFont typeface="Arial"/>
              <a:buNone/>
            </a:pPr>
            <a:r>
              <a:rPr lang="en-AU" sz="1200" dirty="0">
                <a:solidFill>
                  <a:schemeClr val="accent1"/>
                </a:solidFill>
                <a:latin typeface="Public Sans"/>
              </a:rPr>
              <a:t>Once you have explored one of the CHPS sample scope and sequences, examine another CHPS sample scope and sequence. </a:t>
            </a:r>
          </a:p>
          <a:p>
            <a:pPr marL="0" indent="0">
              <a:buFont typeface="Arial"/>
              <a:buNone/>
            </a:pPr>
            <a:endParaRPr lang="en-AU" sz="1200" dirty="0">
              <a:solidFill>
                <a:schemeClr val="accent1"/>
              </a:solidFill>
              <a:latin typeface="Public Sans" pitchFamily="2" charset="0"/>
            </a:endParaRPr>
          </a:p>
          <a:p>
            <a:pPr marL="0" indent="0">
              <a:buFont typeface="Arial"/>
              <a:buNone/>
            </a:pPr>
            <a:r>
              <a:rPr lang="en-AU" sz="1200" dirty="0">
                <a:solidFill>
                  <a:schemeClr val="accent1"/>
                </a:solidFill>
                <a:latin typeface="Public Sans"/>
              </a:rPr>
              <a:t>Take some time then to compare the two CHPS sample scope and sequences that you explored. What were some of the similarities and differences you noticed?  </a:t>
            </a:r>
          </a:p>
          <a:p>
            <a:pPr marL="0" indent="0">
              <a:buFont typeface="Arial"/>
              <a:buNone/>
            </a:pPr>
            <a:endParaRPr lang="en-AU" sz="1200" dirty="0">
              <a:solidFill>
                <a:schemeClr val="accent1"/>
              </a:solidFill>
              <a:latin typeface="Public Sans" pitchFamily="2" charset="0"/>
            </a:endParaRPr>
          </a:p>
          <a:p>
            <a:pPr marL="0" indent="0">
              <a:buFont typeface="Arial"/>
              <a:buNone/>
            </a:pPr>
            <a:r>
              <a:rPr lang="en-AU" sz="1200" dirty="0">
                <a:solidFill>
                  <a:schemeClr val="accent1"/>
                </a:solidFill>
                <a:latin typeface="Public Sans"/>
              </a:rPr>
              <a:t>You will have 20 minutes for this activity. There is a space in your workbook to record your thoughts. </a:t>
            </a:r>
          </a:p>
          <a:p>
            <a:pPr marL="0" indent="0">
              <a:buFont typeface="Arial"/>
              <a:buNone/>
            </a:pPr>
            <a:endParaRPr lang="en-AU" sz="1200" dirty="0">
              <a:solidFill>
                <a:schemeClr val="accent1"/>
              </a:solidFill>
              <a:latin typeface="Public Sans" pitchFamily="2" charset="0"/>
            </a:endParaRPr>
          </a:p>
          <a:p>
            <a:pPr marL="0" indent="0">
              <a:buFont typeface="Arial"/>
              <a:buNone/>
            </a:pPr>
            <a:r>
              <a:rPr lang="en-AU" sz="1200" i="1" dirty="0">
                <a:solidFill>
                  <a:schemeClr val="accent1"/>
                </a:solidFill>
                <a:latin typeface="Public Sans"/>
              </a:rPr>
              <a:t>After 20 mins</a:t>
            </a:r>
          </a:p>
          <a:p>
            <a:pPr marL="0" indent="0">
              <a:buFont typeface="Arial"/>
              <a:buNone/>
            </a:pPr>
            <a:endParaRPr lang="en-AU" sz="1200" dirty="0">
              <a:solidFill>
                <a:schemeClr val="accent1"/>
              </a:solidFill>
              <a:latin typeface="Public Sans" pitchFamily="2" charset="0"/>
            </a:endParaRPr>
          </a:p>
          <a:p>
            <a:pPr marL="0" indent="0">
              <a:buFont typeface="Arial"/>
              <a:buNone/>
            </a:pPr>
            <a:r>
              <a:rPr lang="en-AU" sz="1200" dirty="0">
                <a:solidFill>
                  <a:schemeClr val="accent1"/>
                </a:solidFill>
                <a:latin typeface="Public Sans" pitchFamily="2" charset="0"/>
              </a:rPr>
              <a:t>We will now share as a whole group the connections you found and discuss the similarities and differences across both key learning areas. </a:t>
            </a:r>
          </a:p>
          <a:p>
            <a:pPr marL="0" indent="0">
              <a:buFont typeface="Arial"/>
              <a:buNone/>
            </a:pPr>
            <a:endParaRPr lang="en-AU" sz="1200" dirty="0">
              <a:solidFill>
                <a:schemeClr val="accent1"/>
              </a:solidFill>
              <a:latin typeface="Public Sans" pitchFamily="2" charset="0"/>
            </a:endParaRPr>
          </a:p>
          <a:p>
            <a:pPr marL="0" indent="0">
              <a:buFont typeface="Arial"/>
              <a:buNone/>
            </a:pPr>
            <a:r>
              <a:rPr lang="en-AU" sz="1200" i="1" dirty="0">
                <a:solidFill>
                  <a:schemeClr val="accent1"/>
                </a:solidFill>
                <a:latin typeface="Public Sans" pitchFamily="2" charset="0"/>
              </a:rPr>
              <a:t>Presenters to facilitate whole group 5-minute sharing session.</a:t>
            </a:r>
            <a:endParaRPr lang="en-AU" sz="1200" i="1" dirty="0">
              <a:latin typeface="Public Sans"/>
            </a:endParaRPr>
          </a:p>
          <a:p>
            <a:pPr>
              <a:defRPr/>
            </a:pPr>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p>
          <a:p>
            <a:pPr>
              <a:defRPr/>
            </a:pPr>
            <a:endParaRPr lang="en-AU" sz="1200" dirty="0">
              <a:latin typeface="Public Sans" pitchFamily="2" charset="0"/>
            </a:endParaRPr>
          </a:p>
          <a:p>
            <a:r>
              <a:rPr lang="en-AU" sz="1200" b="0" i="0" dirty="0">
                <a:solidFill>
                  <a:srgbClr val="000000"/>
                </a:solidFill>
                <a:effectLst/>
                <a:latin typeface="Public Sans"/>
                <a:cs typeface="Arial"/>
              </a:rPr>
              <a:t>Image Credit: Canva Education. 2025. Images via Canva. </a:t>
            </a:r>
            <a:r>
              <a:rPr lang="en-AU" sz="1200" b="0" i="0" u="sng" strike="noStrike" dirty="0">
                <a:solidFill>
                  <a:srgbClr val="001C4A"/>
                </a:solidFill>
                <a:effectLst/>
                <a:latin typeface="Public Sans"/>
                <a:cs typeface="Arial"/>
                <a:hlinkClick r:id="rId3"/>
              </a:rPr>
              <a:t>https://www.canva.com/</a:t>
            </a:r>
            <a:r>
              <a:rPr lang="en-AU" sz="1200" b="0" i="0" dirty="0">
                <a:solidFill>
                  <a:srgbClr val="000000"/>
                </a:solidFill>
                <a:effectLst/>
                <a:latin typeface="Public Sans"/>
                <a:cs typeface="Arial"/>
              </a:rPr>
              <a:t> accessed 1 August 2025. </a:t>
            </a:r>
          </a:p>
          <a:p>
            <a:endParaRPr lang="en-AU" sz="1200" b="0" i="0" dirty="0">
              <a:solidFill>
                <a:srgbClr val="000000"/>
              </a:solidFill>
              <a:effectLst/>
              <a:latin typeface="Public Sans" pitchFamily="2" charset="0"/>
              <a:cs typeface="Arial"/>
            </a:endParaRPr>
          </a:p>
          <a:p>
            <a:endParaRPr lang="en-AU" sz="1200" dirty="0">
              <a:latin typeface="Public Sans" pitchFamily="2"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Public Sans" pitchFamily="2" charset="0"/>
            </a:endParaRPr>
          </a:p>
          <a:p>
            <a:endParaRPr lang="en-AU" dirty="0">
              <a:latin typeface="Public Sans"/>
            </a:endParaRPr>
          </a:p>
        </p:txBody>
      </p:sp>
      <p:sp>
        <p:nvSpPr>
          <p:cNvPr id="4" name="Slide Number Placeholder 3">
            <a:extLst>
              <a:ext uri="{FF2B5EF4-FFF2-40B4-BE49-F238E27FC236}">
                <a16:creationId xmlns:a16="http://schemas.microsoft.com/office/drawing/2014/main" id="{0C2B7176-ECCC-E60E-DFB9-C45D0288519D}"/>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0268035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64C24-9418-F89A-C9F9-E90311385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5A14-096B-307B-0E90-E2DEF5980DE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70DD16F-9257-016C-2DC1-DA0AA7B17F6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71</a:t>
            </a:r>
            <a:r>
              <a:rPr lang="en-US" sz="1200" b="1" kern="1200">
                <a:solidFill>
                  <a:schemeClr val="tx1"/>
                </a:solidFill>
                <a:effectLst/>
                <a:latin typeface="Public Sans"/>
              </a:rPr>
              <a:t>. Purpose: </a:t>
            </a:r>
            <a:r>
              <a:rPr lang="en-US" sz="1200" kern="1200">
                <a:solidFill>
                  <a:schemeClr val="tx1"/>
                </a:solidFill>
                <a:effectLst/>
                <a:latin typeface="Public Sans"/>
              </a:rPr>
              <a:t>to explore the creating written texts connection across CHPS syllabuses.</a:t>
            </a:r>
            <a:endParaRPr lang="en-AU" sz="1200" kern="1200">
              <a:solidFill>
                <a:schemeClr val="tx1"/>
              </a:solidFill>
              <a:effectLst/>
              <a:latin typeface="Public Sans"/>
            </a:endParaRPr>
          </a:p>
          <a:p>
            <a:endParaRPr lang="en-US" sz="1200" b="1"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min</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AU" sz="1200">
              <a:latin typeface="Public Sans"/>
            </a:endParaRPr>
          </a:p>
          <a:p>
            <a:r>
              <a:rPr lang="en-AU" sz="1200">
                <a:latin typeface="Public Sans"/>
              </a:rPr>
              <a:t>NESA’s diagram provides an overview of the organisation of content for Creating written texts is included in all CHPS syllabuses:</a:t>
            </a:r>
            <a:endParaRPr lang="en-AU" sz="1200" b="0">
              <a:latin typeface="Public Sans" pitchFamily="2" charset="0"/>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a:rPr>
              <a:t>in Early Stage 1 and Stage 1, the focus in PDHPE and Creative arts is on developing students’ subject-specific vocabulary to support communicating. In HSIE and Science and technology there are individual content groups.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a:rPr>
              <a:t>in Stage 2, for PDHPE and Creative arts opportunities are embedded within the content for students to create written texts. In HSIE and Science and technology there is an individual content group.</a:t>
            </a:r>
            <a:endParaRPr lang="en-AU" sz="1200" b="0">
              <a:latin typeface="Public Sans" pitchFamily="2" charset="0"/>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a:rPr>
              <a:t>in Stage 3, there is a dedicated creating written texts outcome for all CHPS key learning areas with specific subject content.</a:t>
            </a:r>
          </a:p>
          <a:p>
            <a:endParaRPr lang="en-AU" sz="1200">
              <a:latin typeface="Public Sans"/>
            </a:endParaRPr>
          </a:p>
          <a:p>
            <a:r>
              <a:rPr lang="en-AU" sz="1200">
                <a:latin typeface="Public Sans"/>
              </a:rPr>
              <a:t>NESA highlights that various methods of transcription may be employed, and a student’s preferred communication form(s) should be considered when teaching writing.</a:t>
            </a:r>
          </a:p>
          <a:p>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Public Sans"/>
              </a:rPr>
              <a:t>[CLICK] NESA states, “Creating written texts is a way of organising thoughts, explaining thinking and making connections within and across learning areas. The learning areas provide meaningful content for writing beyond the subject of English.”</a:t>
            </a:r>
            <a:endParaRPr lang="en-AU" sz="1200">
              <a:latin typeface="Public Sans"/>
            </a:endParaRPr>
          </a:p>
          <a:p>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 </a:t>
            </a:r>
          </a:p>
          <a:p>
            <a:endParaRPr lang="en-AU"/>
          </a:p>
        </p:txBody>
      </p:sp>
      <p:sp>
        <p:nvSpPr>
          <p:cNvPr id="4" name="Slide Number Placeholder 3">
            <a:extLst>
              <a:ext uri="{FF2B5EF4-FFF2-40B4-BE49-F238E27FC236}">
                <a16:creationId xmlns:a16="http://schemas.microsoft.com/office/drawing/2014/main" id="{3CAE9678-266E-218F-64C1-5B8DA799BC9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57313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AA22-7EAD-2BFB-A665-96C85BFBA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E049-0924-5DF0-7E03-4BC2A48F8124}"/>
              </a:ext>
            </a:extLst>
          </p:cNvPr>
          <p:cNvSpPr>
            <a:spLocks noGrp="1" noRot="1" noChangeAspect="1"/>
          </p:cNvSpPr>
          <p:nvPr>
            <p:ph type="sldImg"/>
          </p:nvPr>
        </p:nvSpPr>
        <p:spPr>
          <a:xfrm>
            <a:off x="1828800" y="242888"/>
            <a:ext cx="3200400" cy="1800225"/>
          </a:xfrm>
        </p:spPr>
      </p:sp>
      <p:sp>
        <p:nvSpPr>
          <p:cNvPr id="3" name="Notes Placeholder 2">
            <a:extLst>
              <a:ext uri="{FF2B5EF4-FFF2-40B4-BE49-F238E27FC236}">
                <a16:creationId xmlns:a16="http://schemas.microsoft.com/office/drawing/2014/main" id="{493346C3-586E-510F-8371-F7C09838AAF7}"/>
              </a:ext>
            </a:extLst>
          </p:cNvPr>
          <p:cNvSpPr>
            <a:spLocks noGrp="1"/>
          </p:cNvSpPr>
          <p:nvPr>
            <p:ph type="body" idx="1"/>
          </p:nvPr>
        </p:nvSpPr>
        <p:spPr>
          <a:xfrm>
            <a:off x="411480" y="2183129"/>
            <a:ext cx="6023610" cy="6502083"/>
          </a:xfrm>
        </p:spPr>
        <p:txBody>
          <a:bodyPr/>
          <a:lstStyle/>
          <a:p>
            <a:r>
              <a:rPr lang="en-AU" b="1" kern="100">
                <a:latin typeface="Public Sans"/>
                <a:ea typeface="Aptos" panose="020B0004020202020204" pitchFamily="34" charset="0"/>
                <a:cs typeface="Times New Roman" panose="02020603050405020304" pitchFamily="18" charset="0"/>
              </a:rPr>
              <a:t>72</a:t>
            </a:r>
            <a:r>
              <a:rPr lang="en-AU" sz="1200" b="1" kern="100">
                <a:effectLst/>
                <a:latin typeface="Public Sans"/>
                <a:ea typeface="Aptos" panose="020B0004020202020204" pitchFamily="34" charset="0"/>
                <a:cs typeface="Times New Roman" panose="02020603050405020304" pitchFamily="18" charset="0"/>
              </a:rPr>
              <a:t>. Purpose: </a:t>
            </a:r>
            <a:r>
              <a:rPr lang="en-US" sz="1200" kern="1200">
                <a:solidFill>
                  <a:schemeClr val="tx1"/>
                </a:solidFill>
                <a:effectLst/>
                <a:latin typeface="Public Sans"/>
              </a:rPr>
              <a:t>to explore the creating written texts connection across the CHPS sample scope and sequences.</a:t>
            </a:r>
            <a:endParaRPr lang="en-AU" sz="1200" kern="1200">
              <a:solidFill>
                <a:schemeClr val="tx1"/>
              </a:solidFill>
              <a:effectLst/>
              <a:latin typeface="Public Sans"/>
            </a:endParaRPr>
          </a:p>
          <a:p>
            <a:pPr>
              <a:lnSpc>
                <a:spcPct val="107000"/>
              </a:lnSpc>
              <a:spcAft>
                <a:spcPts val="800"/>
              </a:spcAft>
              <a:buNone/>
            </a:pPr>
            <a:endParaRPr lang="en-AU" sz="1200" kern="100">
              <a:effectLst/>
              <a:latin typeface="Public Sans" pitchFamily="2" charset="0"/>
              <a:ea typeface="Aptos" panose="020B0004020202020204" pitchFamily="34" charset="0"/>
              <a:cs typeface="Times New Roman" panose="02020603050405020304" pitchFamily="18" charset="0"/>
            </a:endParaRPr>
          </a:p>
          <a:p>
            <a:pPr>
              <a:lnSpc>
                <a:spcPct val="107000"/>
              </a:lnSpc>
              <a:spcAft>
                <a:spcPts val="800"/>
              </a:spcAft>
              <a:buNone/>
            </a:pPr>
            <a:r>
              <a:rPr lang="en-AU" sz="1200" b="1" kern="100">
                <a:effectLst/>
                <a:latin typeface="Public Sans"/>
                <a:ea typeface="Aptos" panose="020B0004020202020204" pitchFamily="34" charset="0"/>
                <a:cs typeface="Times New Roman" panose="02020603050405020304" pitchFamily="18" charset="0"/>
              </a:rPr>
              <a:t>Time: </a:t>
            </a:r>
            <a:r>
              <a:rPr lang="en-AU" sz="1200" b="0" kern="100">
                <a:effectLst/>
                <a:latin typeface="Public Sans"/>
                <a:ea typeface="Aptos" panose="020B0004020202020204" pitchFamily="34" charset="0"/>
                <a:cs typeface="Times New Roman" panose="02020603050405020304" pitchFamily="18" charset="0"/>
              </a:rPr>
              <a:t>30 secs</a:t>
            </a:r>
          </a:p>
          <a:p>
            <a:pPr>
              <a:lnSpc>
                <a:spcPct val="107000"/>
              </a:lnSpc>
              <a:spcAft>
                <a:spcPts val="800"/>
              </a:spcAft>
              <a:buNone/>
            </a:pPr>
            <a:endParaRPr lang="en-AU" sz="1200" kern="100">
              <a:effectLst/>
              <a:latin typeface="Public Sans" pitchFamily="2" charset="0"/>
              <a:ea typeface="Aptos" panose="020B0004020202020204" pitchFamily="34" charset="0"/>
              <a:cs typeface="Times New Roman" panose="02020603050405020304" pitchFamily="18" charset="0"/>
            </a:endParaRPr>
          </a:p>
          <a:p>
            <a:pPr>
              <a:lnSpc>
                <a:spcPct val="107000"/>
              </a:lnSpc>
              <a:spcAft>
                <a:spcPts val="800"/>
              </a:spcAft>
              <a:buNone/>
            </a:pPr>
            <a:r>
              <a:rPr lang="en-AU" sz="1200" b="1" kern="100">
                <a:effectLst/>
                <a:latin typeface="Public Sans"/>
                <a:ea typeface="Aptos" panose="020B0004020202020204" pitchFamily="34" charset="0"/>
                <a:cs typeface="Times New Roman" panose="02020603050405020304" pitchFamily="18" charset="0"/>
              </a:rPr>
              <a:t>Presenter notes:</a:t>
            </a:r>
          </a:p>
          <a:p>
            <a:pPr>
              <a:lnSpc>
                <a:spcPct val="107000"/>
              </a:lnSpc>
              <a:spcAft>
                <a:spcPts val="800"/>
              </a:spcAft>
              <a:buNone/>
            </a:pPr>
            <a:endParaRPr lang="en-AU" sz="1200" kern="100">
              <a:effectLst/>
              <a:latin typeface="Public Sans" pitchFamily="2" charset="0"/>
              <a:ea typeface="Aptos" panose="020B0004020202020204" pitchFamily="34" charset="0"/>
              <a:cs typeface="Times New Roman" panose="02020603050405020304" pitchFamily="18" charset="0"/>
            </a:endParaRPr>
          </a:p>
          <a:p>
            <a:r>
              <a:rPr lang="en-AU" sz="1200" b="0" i="0" kern="1200">
                <a:solidFill>
                  <a:schemeClr val="tx1"/>
                </a:solidFill>
                <a:effectLst/>
                <a:latin typeface="Public Sans"/>
              </a:rPr>
              <a:t>In each of the CHPS sample scope and sequences, the ‘Introduction’ tab explains that [CLICK] creating written texts is embedded throughout the sequence, as composing and constructing texts helps students organise thinking, make connections across learning areas and deepen understanding. </a:t>
            </a:r>
          </a:p>
          <a:p>
            <a:endParaRPr lang="en-AU" sz="1200" b="0" i="0" kern="1200">
              <a:solidFill>
                <a:schemeClr val="tx1"/>
              </a:solidFill>
              <a:effectLst/>
              <a:latin typeface="Public Sans" pitchFamily="2" charset="0"/>
              <a:ea typeface="+mn-ea"/>
              <a:cs typeface="+mn-cs"/>
            </a:endParaRPr>
          </a:p>
          <a:p>
            <a:r>
              <a:rPr lang="en-AU" sz="1200" b="0" i="0" kern="1200">
                <a:solidFill>
                  <a:schemeClr val="tx1"/>
                </a:solidFill>
                <a:effectLst/>
                <a:latin typeface="Public Sans"/>
              </a:rPr>
              <a:t>Connections across key learning areas exist where they strengthen schema and reduce unnecessary cognitive load.</a:t>
            </a:r>
          </a:p>
          <a:p>
            <a:endParaRPr lang="en-AU" sz="12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00">
                <a:effectLst/>
                <a:latin typeface="Public Sans"/>
                <a:ea typeface="Times New Roman" panose="02020603050405020304" pitchFamily="18" charset="0"/>
                <a:cs typeface="Times New Roman" panose="02020603050405020304" pitchFamily="18" charset="0"/>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Public Sans" pitchFamily="2" charset="0"/>
              <a:ea typeface="+mn-ea"/>
              <a:cs typeface="+mn-cs"/>
            </a:endParaRPr>
          </a:p>
          <a:p>
            <a:endParaRPr lang="en-AU" sz="1200" b="0" i="0" kern="1200">
              <a:solidFill>
                <a:schemeClr val="tx1"/>
              </a:solidFill>
              <a:effectLst/>
              <a:latin typeface="Public Sans" pitchFamily="2" charset="0"/>
              <a:ea typeface="+mn-ea"/>
              <a:cs typeface="+mn-cs"/>
            </a:endParaRPr>
          </a:p>
          <a:p>
            <a:pPr>
              <a:lnSpc>
                <a:spcPct val="107000"/>
              </a:lnSpc>
              <a:spcAft>
                <a:spcPts val="800"/>
              </a:spcAft>
            </a:pPr>
            <a:endParaRPr lang="en-AU" sz="1200" kern="100">
              <a:effectLst/>
              <a:latin typeface="Public Sans" pitchFamily="2" charset="0"/>
              <a:ea typeface="Aptos" panose="020B0004020202020204" pitchFamily="34" charset="0"/>
              <a:cs typeface="Times New Roman" panose="02020603050405020304" pitchFamily="18" charset="0"/>
            </a:endParaRPr>
          </a:p>
          <a:p>
            <a:pPr>
              <a:defRPr/>
            </a:pPr>
            <a:endParaRPr lang="en-AU">
              <a:latin typeface="Public Sans"/>
            </a:endParaRPr>
          </a:p>
        </p:txBody>
      </p:sp>
      <p:sp>
        <p:nvSpPr>
          <p:cNvPr id="4" name="Slide Number Placeholder 3">
            <a:extLst>
              <a:ext uri="{FF2B5EF4-FFF2-40B4-BE49-F238E27FC236}">
                <a16:creationId xmlns:a16="http://schemas.microsoft.com/office/drawing/2014/main" id="{CCAAE5E0-BAE5-AE34-E2E6-90A109C0655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424562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15DE-4B89-C472-0992-8095C1025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6283C-7319-80FE-8FD8-FE12CB6B506F}"/>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40C0662B-361C-C67C-5AD1-18D61AAAD2B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73</a:t>
            </a:r>
            <a:r>
              <a:rPr lang="en-US" sz="1200" b="1" kern="1200">
                <a:solidFill>
                  <a:schemeClr val="tx1"/>
                </a:solidFill>
                <a:effectLst/>
                <a:latin typeface="Public Sans"/>
              </a:rPr>
              <a:t>. Purpose: </a:t>
            </a:r>
            <a:r>
              <a:rPr lang="en-AU" sz="1200" kern="1200">
                <a:solidFill>
                  <a:schemeClr val="tx1"/>
                </a:solidFill>
                <a:effectLst/>
                <a:latin typeface="Public Sans"/>
              </a:rPr>
              <a:t>to explore Creating written texts content in the Science and technology sample scope and sequence.</a:t>
            </a:r>
          </a:p>
          <a:p>
            <a:endParaRPr lang="en-US" sz="1200" b="1"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2 mins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Public Sans"/>
              </a:rPr>
              <a:t>Let’s now explore some examples of where Creating written texts content is included in the Science and technology sample scope and sequence. For ES1 and S1 these stages have specific content groups focusing on subject specific text features in Science.</a:t>
            </a:r>
          </a:p>
          <a:p>
            <a:endParaRPr lang="en-AU" sz="1200" b="0" strike="noStrike">
              <a:latin typeface="Public Sans"/>
            </a:endParaRPr>
          </a:p>
          <a:p>
            <a:r>
              <a:rPr lang="en-AU" sz="1200" b="0" strike="noStrike">
                <a:latin typeface="Public Sans"/>
              </a:rPr>
              <a:t>Looking at ES1:</a:t>
            </a:r>
          </a:p>
          <a:p>
            <a:pPr marL="285750" indent="-285750">
              <a:buFont typeface="Arial" panose="020B0604020202020204" pitchFamily="34" charset="0"/>
              <a:buChar char="•"/>
            </a:pPr>
            <a:r>
              <a:rPr lang="en-AU" sz="1200" b="0" strike="noStrike">
                <a:latin typeface="Public Sans"/>
              </a:rPr>
              <a:t>There are 2 outcomes including STE-SCI-01 and STE-PQU-01</a:t>
            </a:r>
          </a:p>
          <a:p>
            <a:pPr marL="285750" indent="-285750">
              <a:buFont typeface="Arial" panose="020B0604020202020204" pitchFamily="34" charset="0"/>
              <a:buChar char="•"/>
            </a:pPr>
            <a:r>
              <a:rPr lang="en-AU" sz="1200" b="0" strike="noStrike">
                <a:latin typeface="Public Sans"/>
              </a:rPr>
              <a:t>Focus area-Observations and questions spark curiosity</a:t>
            </a:r>
          </a:p>
          <a:p>
            <a:pPr marL="285750" indent="-285750">
              <a:buFont typeface="Arial" panose="020B0604020202020204" pitchFamily="34" charset="0"/>
              <a:buChar char="•"/>
            </a:pPr>
            <a:r>
              <a:rPr lang="en-AU" sz="1200" b="0" strike="noStrike">
                <a:latin typeface="Public Sans"/>
              </a:rPr>
              <a:t>Content group- Creating written sentences supports understanding of Science and Technology</a:t>
            </a:r>
          </a:p>
          <a:p>
            <a:pPr marL="285750" indent="-285750">
              <a:buFont typeface="Arial" panose="020B0604020202020204" pitchFamily="34" charset="0"/>
              <a:buChar char="•"/>
            </a:pPr>
            <a:r>
              <a:rPr lang="en-AU" sz="1200" b="0" strike="noStrike">
                <a:latin typeface="Public Sans"/>
              </a:rPr>
              <a:t>There are 3 content points for this content group please take a moment to read two on the slide.</a:t>
            </a:r>
          </a:p>
          <a:p>
            <a:pPr marL="0" indent="0">
              <a:buFont typeface="Arial" panose="020B0604020202020204" pitchFamily="34" charset="0"/>
              <a:buNone/>
            </a:pPr>
            <a:r>
              <a:rPr lang="en-AU" sz="1200" b="0" strike="noStrike">
                <a:latin typeface="Public Sans"/>
              </a:rPr>
              <a:t>This content is scoped  for terms 2 and 4 for ES1.</a:t>
            </a:r>
          </a:p>
          <a:p>
            <a:endParaRPr lang="en-AU" sz="1200" b="0" strike="noStrike">
              <a:latin typeface="Public Sans"/>
            </a:endParaRPr>
          </a:p>
          <a:p>
            <a:r>
              <a:rPr lang="en-AU" sz="1200" b="0">
                <a:latin typeface="Public Sans"/>
              </a:rPr>
              <a:t>For Stage 1:</a:t>
            </a:r>
          </a:p>
          <a:p>
            <a:pPr marL="285750" indent="-285750">
              <a:buFont typeface="Arial" panose="020B0604020202020204" pitchFamily="34" charset="0"/>
              <a:buChar char="•"/>
            </a:pPr>
            <a:r>
              <a:rPr lang="en-AU" sz="1200" b="0">
                <a:latin typeface="Public Sans"/>
              </a:rPr>
              <a:t>There are 3 outcomes including ST1-SCI-01, ST1-PQU-01 and ST1-DAT-01</a:t>
            </a:r>
          </a:p>
          <a:p>
            <a:pPr marL="285750" indent="-285750">
              <a:buFont typeface="Arial" panose="020B0604020202020204" pitchFamily="34" charset="0"/>
              <a:buChar char="•"/>
            </a:pPr>
            <a:r>
              <a:rPr lang="en-AU" sz="1200" b="0">
                <a:latin typeface="Public Sans"/>
              </a:rPr>
              <a:t>Focus area- Investigations of changes provide knowledge and understanding</a:t>
            </a:r>
          </a:p>
          <a:p>
            <a:pPr marL="285750" indent="-285750">
              <a:buFont typeface="Arial" panose="020B0604020202020204" pitchFamily="34" charset="0"/>
              <a:buChar char="•"/>
            </a:pPr>
            <a:r>
              <a:rPr lang="en-AU" sz="1200" b="0">
                <a:latin typeface="Public Sans"/>
              </a:rPr>
              <a:t>Content group- Creating written texts supports understanding of Science and Technology, and </a:t>
            </a:r>
          </a:p>
          <a:p>
            <a:pPr marL="285750" indent="-285750">
              <a:buFont typeface="Arial" panose="020B0604020202020204" pitchFamily="34" charset="0"/>
              <a:buChar char="•"/>
            </a:pPr>
            <a:r>
              <a:rPr lang="en-AU" sz="1200" b="0">
                <a:latin typeface="Public Sans"/>
              </a:rPr>
              <a:t>There are 3 content points for this content group </a:t>
            </a:r>
            <a:r>
              <a:rPr lang="en-AU" sz="1200" b="0" strike="noStrike">
                <a:latin typeface="Public Sans"/>
              </a:rPr>
              <a:t>please take a moment to read two on the slide.</a:t>
            </a:r>
          </a:p>
          <a:p>
            <a:pPr marL="0" indent="0">
              <a:buFont typeface="Arial" panose="020B0604020202020204" pitchFamily="34" charset="0"/>
              <a:buNone/>
            </a:pPr>
            <a:r>
              <a:rPr lang="en-AU" sz="1200" b="0" strike="noStrike">
                <a:latin typeface="Public Sans"/>
              </a:rPr>
              <a:t>This content is scoped for terms 1, 3, 4 and 6 through to 8 for Stage 1.</a:t>
            </a:r>
          </a:p>
          <a:p>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Public Sans"/>
              </a:rPr>
              <a:t>[NEXT SLIDE]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Public Sans" pitchFamily="2" charset="0"/>
              <a:ea typeface="+mn-ea"/>
              <a:cs typeface="+mn-cs"/>
            </a:endParaRPr>
          </a:p>
          <a:p>
            <a:endParaRPr lang="en-AU"/>
          </a:p>
        </p:txBody>
      </p:sp>
      <p:sp>
        <p:nvSpPr>
          <p:cNvPr id="4" name="Slide Number Placeholder 3">
            <a:extLst>
              <a:ext uri="{FF2B5EF4-FFF2-40B4-BE49-F238E27FC236}">
                <a16:creationId xmlns:a16="http://schemas.microsoft.com/office/drawing/2014/main" id="{38A7D75D-D090-F0E9-05A2-BAC2F419E24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69781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3B4D3-B67D-A284-24B7-B8628309B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95C52-721F-0ABB-72BA-6083EFC1C6B5}"/>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7CA324EC-C441-AC49-9096-B724C36FFE8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74</a:t>
            </a:r>
            <a:r>
              <a:rPr lang="en-US" sz="1200" b="1" kern="1200" dirty="0">
                <a:solidFill>
                  <a:schemeClr val="tx1"/>
                </a:solidFill>
                <a:effectLst/>
                <a:latin typeface="Public Sans"/>
              </a:rPr>
              <a:t>. Purpose: </a:t>
            </a:r>
            <a:r>
              <a:rPr lang="en-AU" sz="1200" kern="1200" dirty="0">
                <a:solidFill>
                  <a:schemeClr val="tx1"/>
                </a:solidFill>
                <a:effectLst/>
                <a:latin typeface="Public Sans"/>
              </a:rPr>
              <a:t>to explore Creating written texts content in the Science and technology sample scope and sequence.</a:t>
            </a:r>
          </a:p>
          <a:p>
            <a:endParaRPr lang="en-US" sz="1200" b="1" kern="1200" dirty="0">
              <a:solidFill>
                <a:schemeClr val="tx1"/>
              </a:solidFill>
              <a:effectLst/>
              <a:latin typeface="Public Sans" pitchFamily="2" charset="0"/>
              <a:ea typeface="+mn-ea"/>
              <a:cs typeface="+mn-cs"/>
            </a:endParaRPr>
          </a:p>
          <a:p>
            <a:r>
              <a:rPr lang="en-US" sz="1200" b="1" kern="1200" dirty="0">
                <a:solidFill>
                  <a:schemeClr val="tx1"/>
                </a:solidFill>
                <a:effectLst/>
                <a:latin typeface="Public Sans"/>
              </a:rPr>
              <a:t>Time: </a:t>
            </a:r>
            <a:r>
              <a:rPr lang="en-US" sz="1200" b="0" kern="1200" dirty="0">
                <a:solidFill>
                  <a:schemeClr val="tx1"/>
                </a:solidFill>
                <a:effectLst/>
                <a:latin typeface="Public Sans"/>
              </a:rPr>
              <a:t>2 mins</a:t>
            </a:r>
          </a:p>
          <a:p>
            <a:endParaRPr lang="en-AU" sz="1200" kern="1200" dirty="0">
              <a:solidFill>
                <a:schemeClr val="tx1"/>
              </a:solidFill>
              <a:effectLst/>
              <a:latin typeface="Public Sans" pitchFamily="2" charset="0"/>
              <a:ea typeface="+mn-ea"/>
              <a:cs typeface="+mn-cs"/>
            </a:endParaRPr>
          </a:p>
          <a:p>
            <a:r>
              <a:rPr lang="en-US" sz="1200" b="1" kern="1200" dirty="0">
                <a:solidFill>
                  <a:schemeClr val="tx1"/>
                </a:solidFill>
                <a:effectLst/>
                <a:latin typeface="Public Sans"/>
              </a:rPr>
              <a:t>Presenter notes:</a:t>
            </a:r>
          </a:p>
          <a:p>
            <a:endParaRPr lang="en-AU" sz="12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Public Sans"/>
              </a:rPr>
              <a:t>Let’s now explore some more examples of where Creating written texts content is included in the Science and technology sample scope and sequence.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Public Sans"/>
              </a:rPr>
              <a:t>As previously stated in sample scope and sequences content is repeated this is indicated in the bracketed detail at the end of some content points.</a:t>
            </a:r>
          </a:p>
          <a:p>
            <a:endParaRPr lang="en-AU" sz="1200" b="0" strike="noStrike" dirty="0">
              <a:latin typeface="Public Sans"/>
            </a:endParaRPr>
          </a:p>
          <a:p>
            <a:r>
              <a:rPr lang="en-AU" sz="1200" b="0" strike="noStrike" dirty="0">
                <a:latin typeface="Public Sans"/>
              </a:rPr>
              <a:t>Looking at Stage 2:</a:t>
            </a:r>
          </a:p>
          <a:p>
            <a:pPr marL="285750" indent="-285750">
              <a:buFont typeface="Arial" panose="020B0604020202020204" pitchFamily="34" charset="0"/>
              <a:buChar char="•"/>
            </a:pPr>
            <a:r>
              <a:rPr lang="en-AU" sz="1200" b="0" strike="noStrike" dirty="0">
                <a:latin typeface="Public Sans"/>
              </a:rPr>
              <a:t>There are 3 outcomes including T2-SCI-01, ST2-PQU-01 and ST2-DAT-01</a:t>
            </a:r>
          </a:p>
          <a:p>
            <a:pPr marL="285750" indent="-285750">
              <a:buFont typeface="Arial" panose="020B0604020202020204" pitchFamily="34" charset="0"/>
              <a:buChar char="•"/>
            </a:pPr>
            <a:r>
              <a:rPr lang="en-AU" sz="1200" b="0" strike="noStrike" dirty="0">
                <a:latin typeface="Public Sans"/>
              </a:rPr>
              <a:t>Focus area- Physical and living systems depend on energy</a:t>
            </a:r>
          </a:p>
          <a:p>
            <a:pPr marL="285750" indent="-285750">
              <a:buFont typeface="Arial" panose="020B0604020202020204" pitchFamily="34" charset="0"/>
              <a:buChar char="•"/>
            </a:pPr>
            <a:r>
              <a:rPr lang="en-AU" sz="1200" b="0" strike="noStrike" dirty="0">
                <a:latin typeface="Public Sans"/>
              </a:rPr>
              <a:t>Content group- Creating written explanations of physical and living systems supports understanding of Science and Technology</a:t>
            </a:r>
          </a:p>
          <a:p>
            <a:pPr marL="285750" indent="-285750">
              <a:buFont typeface="Arial" panose="020B0604020202020204" pitchFamily="34" charset="0"/>
              <a:buChar char="•"/>
            </a:pPr>
            <a:r>
              <a:rPr lang="en-AU" sz="1200" b="0" strike="noStrike" dirty="0">
                <a:latin typeface="Public Sans"/>
              </a:rPr>
              <a:t>There are 4 content points for this content group please take a moment to read two on the slide.</a:t>
            </a:r>
          </a:p>
          <a:p>
            <a:pPr marL="0" indent="0">
              <a:buFont typeface="Arial" panose="020B0604020202020204" pitchFamily="34" charset="0"/>
              <a:buNone/>
            </a:pPr>
            <a:r>
              <a:rPr lang="en-AU" sz="1200" b="0" strike="noStrike" dirty="0">
                <a:latin typeface="Public Sans"/>
              </a:rPr>
              <a:t>This content is scoped for all terms except term 6.</a:t>
            </a:r>
          </a:p>
          <a:p>
            <a:endParaRPr lang="en-AU" sz="1200" b="0" strike="noStrike" dirty="0">
              <a:latin typeface="Public Sans"/>
            </a:endParaRPr>
          </a:p>
          <a:p>
            <a:r>
              <a:rPr lang="en-AU" sz="1200" b="0" dirty="0">
                <a:latin typeface="Public Sans"/>
              </a:rPr>
              <a:t>For Stage 3:</a:t>
            </a:r>
          </a:p>
          <a:p>
            <a:pPr marL="285750" indent="-285750">
              <a:buFont typeface="Arial" panose="020B0604020202020204" pitchFamily="34" charset="0"/>
              <a:buChar char="•"/>
            </a:pPr>
            <a:r>
              <a:rPr lang="en-AU" sz="1200" b="0" dirty="0">
                <a:latin typeface="Public Sans"/>
              </a:rPr>
              <a:t>The outcome is ST3-CWT-01</a:t>
            </a:r>
          </a:p>
          <a:p>
            <a:pPr marL="285750" indent="-285750">
              <a:buFont typeface="Arial" panose="020B0604020202020204" pitchFamily="34" charset="0"/>
              <a:buChar char="•"/>
            </a:pPr>
            <a:r>
              <a:rPr lang="en-AU" sz="1200" b="0" dirty="0">
                <a:latin typeface="Public Sans"/>
              </a:rPr>
              <a:t>Focus area- Creating written texts in Science and Technology</a:t>
            </a:r>
          </a:p>
          <a:p>
            <a:pPr marL="285750" indent="-285750">
              <a:buFont typeface="Arial" panose="020B0604020202020204" pitchFamily="34" charset="0"/>
              <a:buChar char="•"/>
            </a:pPr>
            <a:r>
              <a:rPr lang="en-AU" sz="1200" b="0" dirty="0">
                <a:latin typeface="Public Sans"/>
              </a:rPr>
              <a:t>Content group- Creating written explanations of concepts and processes supports understanding of Science and Technology, and </a:t>
            </a:r>
          </a:p>
          <a:p>
            <a:pPr marL="285750" indent="-285750">
              <a:buFont typeface="Arial" panose="020B0604020202020204" pitchFamily="34" charset="0"/>
              <a:buChar char="•"/>
            </a:pPr>
            <a:r>
              <a:rPr lang="en-AU" sz="1200" b="0" strike="noStrike" dirty="0">
                <a:latin typeface="Public Sans"/>
              </a:rPr>
              <a:t>There are 5 content points for this content group please take a moment to read two on the slide.</a:t>
            </a:r>
          </a:p>
          <a:p>
            <a:pPr marL="0" indent="0">
              <a:buFont typeface="Arial" panose="020B0604020202020204" pitchFamily="34" charset="0"/>
              <a:buNone/>
            </a:pPr>
            <a:r>
              <a:rPr lang="en-AU" sz="1200" b="0" strike="noStrike" dirty="0">
                <a:latin typeface="Public Sans"/>
              </a:rPr>
              <a:t>This content is scoped for all terms except term 5.</a:t>
            </a:r>
          </a:p>
          <a:p>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Public Sans"/>
              </a:rPr>
              <a:t>[NEXT SLIDE]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Public Sans" pitchFamily="2" charset="0"/>
              <a:ea typeface="+mn-ea"/>
              <a:cs typeface="+mn-cs"/>
            </a:endParaRPr>
          </a:p>
        </p:txBody>
      </p:sp>
      <p:sp>
        <p:nvSpPr>
          <p:cNvPr id="4" name="Slide Number Placeholder 3">
            <a:extLst>
              <a:ext uri="{FF2B5EF4-FFF2-40B4-BE49-F238E27FC236}">
                <a16:creationId xmlns:a16="http://schemas.microsoft.com/office/drawing/2014/main" id="{7115A1ED-BB5D-9950-CFAF-4E7B0DFE949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231940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A2D63-A6F2-E5A4-0BF1-C8EC33669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2B48E-8A9A-EB08-85B6-E925BA5310A7}"/>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DA7A8F21-183C-F342-AED8-F717AD4325F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75</a:t>
            </a:r>
            <a:r>
              <a:rPr lang="en-US" sz="1200" b="1" kern="1200">
                <a:solidFill>
                  <a:schemeClr val="tx1"/>
                </a:solidFill>
                <a:effectLst/>
                <a:latin typeface="Public Sans"/>
              </a:rPr>
              <a:t>. Purpose: </a:t>
            </a:r>
            <a:r>
              <a:rPr lang="en-US" sz="1200" kern="1200">
                <a:solidFill>
                  <a:schemeClr val="tx1"/>
                </a:solidFill>
                <a:effectLst/>
                <a:latin typeface="Public Sans"/>
              </a:rPr>
              <a:t>to explore Creating written texts content in the Creative arts sample scope and sequence.</a:t>
            </a:r>
            <a:endParaRPr lang="en-AU" sz="1200" kern="1200">
              <a:solidFill>
                <a:schemeClr val="tx1"/>
              </a:solidFill>
              <a:effectLst/>
              <a:latin typeface="Public Sans"/>
            </a:endParaRPr>
          </a:p>
          <a:p>
            <a:endParaRPr lang="en-US" sz="1200" b="1"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3 mins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US" sz="12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We will now look at an example of the sequence of content in the scope and sequence in the focus area of Music.</a:t>
            </a:r>
            <a:endParaRPr lang="en-AU" sz="1200" b="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solidFill>
                <a:srgbClr val="000000"/>
              </a:solidFill>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solidFill>
                  <a:srgbClr val="000000"/>
                </a:solidFill>
                <a:latin typeface="Public Sans"/>
              </a:rPr>
              <a:t>Creating written texts content in creative arts reinforces the role of writing as a tool to deepen students’ understanding of subject-specific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Students apply learning gained in English to their learning in creative arts. Music is not the time for the explicit teaching of English. However, there may be a need to revisit English content depending on the time between it being explicitly taught in English and applied in creative arts. </a:t>
            </a:r>
            <a:endParaRPr lang="en-AU" sz="1200" b="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Public Sans"/>
              </a:rPr>
              <a:t>Let’s now look at a Creating written texts and vocabulary content example for Stages 2 and 3.</a:t>
            </a:r>
          </a:p>
          <a:p>
            <a:pPr>
              <a:defRPr/>
            </a:pPr>
            <a:r>
              <a:rPr lang="en-AU" sz="1200" b="0">
                <a:latin typeface="Public Sans"/>
              </a:rPr>
              <a:t>For both stages the focus area </a:t>
            </a:r>
            <a:r>
              <a:rPr lang="en-AU" sz="1200">
                <a:latin typeface="Public Sans"/>
              </a:rPr>
              <a:t>in our example </a:t>
            </a:r>
            <a:r>
              <a:rPr lang="en-AU" sz="1200" b="0">
                <a:latin typeface="Public Sans"/>
              </a:rPr>
              <a:t>is Music.</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a:latin typeface="Public Sans"/>
              </a:rPr>
              <a:t>For Stage 2:</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a:rPr>
              <a:t>Outcome: CA2-MUS-01</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a:rPr>
              <a:t>Content group is Listening: Musical ideas are conveyed in various ways using the elements of music, and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a:rPr>
              <a:t>Content point</a:t>
            </a:r>
            <a:r>
              <a:rPr lang="en-AU" sz="1200">
                <a:latin typeface="Public Sans"/>
              </a:rPr>
              <a:t>:</a:t>
            </a:r>
            <a:r>
              <a:rPr lang="en-AU" sz="1200" b="0">
                <a:latin typeface="Public Sans"/>
              </a:rPr>
              <a:t> use Tier 2 and Tier 3 vocabulary and a combination of written sentences to give an opinion about, describe or explain music. </a:t>
            </a:r>
          </a:p>
          <a:p>
            <a:pPr>
              <a:defRPr/>
            </a:pPr>
            <a:r>
              <a:rPr lang="en-AU" sz="1200" b="0">
                <a:latin typeface="Public Sans"/>
              </a:rPr>
              <a:t>This content point is repeated in Terms 1, 2 and 5</a:t>
            </a:r>
            <a:r>
              <a:rPr lang="en-AU" sz="1200">
                <a:latin typeface="Public Sans"/>
              </a:rPr>
              <a:t> in the sample scope and sequence</a:t>
            </a:r>
            <a:r>
              <a:rPr lang="en-AU" sz="1200" b="0">
                <a:latin typeface="Public Sans"/>
              </a:rPr>
              <a: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a:latin typeface="Public San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a:latin typeface="Public Sans"/>
              </a:rPr>
              <a:t>For Stage 3:</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a:rPr>
              <a:t>Outcome is CA3-CWT-01- creates written texts to communicate ideas and understanding in Dance, Drama, Music and Visual Arts</a:t>
            </a:r>
          </a:p>
          <a:p>
            <a:pPr marL="171450" indent="-171450">
              <a:buFont typeface="Arial" panose="020B0604020202020204" pitchFamily="34" charset="0"/>
              <a:buChar char="•"/>
              <a:defRPr/>
            </a:pPr>
            <a:r>
              <a:rPr lang="en-AU" sz="1200" b="0">
                <a:latin typeface="Public Sans"/>
              </a:rPr>
              <a:t>Content group </a:t>
            </a:r>
            <a:r>
              <a:rPr lang="en-AU" sz="1200">
                <a:latin typeface="Public Sans"/>
              </a:rPr>
              <a:t>for this example </a:t>
            </a:r>
            <a:r>
              <a:rPr lang="en-AU" sz="1200" b="0">
                <a:latin typeface="Public Sans"/>
              </a:rPr>
              <a:t>is Creating written texts supports understanding in Music</a:t>
            </a:r>
          </a:p>
          <a:p>
            <a:pPr marL="171450" indent="-171450">
              <a:buFont typeface="Arial" panose="020B0604020202020204" pitchFamily="34" charset="0"/>
              <a:buChar char="•"/>
              <a:defRPr/>
            </a:pPr>
            <a:r>
              <a:rPr lang="en-AU" sz="1200" b="0">
                <a:latin typeface="Public Sans"/>
              </a:rPr>
              <a:t>Content points </a:t>
            </a:r>
            <a:r>
              <a:rPr lang="en-AU" sz="1200">
                <a:latin typeface="Public Sans"/>
              </a:rPr>
              <a:t>for</a:t>
            </a:r>
            <a:r>
              <a:rPr lang="en-AU" sz="1200" b="0">
                <a:latin typeface="Public Sans"/>
              </a:rPr>
              <a:t> </a:t>
            </a:r>
            <a:r>
              <a:rPr lang="en-AU" sz="1200">
                <a:latin typeface="Public Sans"/>
              </a:rPr>
              <a:t>this </a:t>
            </a:r>
            <a:r>
              <a:rPr lang="en-AU" sz="1200" b="0">
                <a:latin typeface="Public Sans"/>
              </a:rPr>
              <a:t>Music example</a:t>
            </a:r>
            <a:r>
              <a:rPr lang="en-AU" sz="1200">
                <a:latin typeface="Public Sans"/>
              </a:rPr>
              <a:t> are on the screen.</a:t>
            </a:r>
            <a:r>
              <a:rPr lang="en-AU" sz="1200" b="0">
                <a:latin typeface="Public Sans"/>
              </a:rPr>
              <a:t> I’ll give you a moment to read the slide.</a:t>
            </a:r>
          </a:p>
          <a:p>
            <a:pPr>
              <a:defRPr/>
            </a:pPr>
            <a:r>
              <a:rPr lang="en-AU" sz="1200" b="0">
                <a:latin typeface="Public Sans"/>
              </a:rPr>
              <a:t>Content in the Creating written texts outcome is addressed in all Terms from 1 to 8</a:t>
            </a:r>
            <a:r>
              <a:rPr lang="en-AU" sz="1200">
                <a:latin typeface="Public Sans"/>
              </a:rPr>
              <a:t> through each focus area</a:t>
            </a:r>
            <a:r>
              <a:rPr lang="en-AU" sz="1200" b="0">
                <a:latin typeface="Public Sans"/>
              </a:rPr>
              <a:t>.</a:t>
            </a:r>
          </a:p>
          <a:p>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endParaRPr lang="en-AU"/>
          </a:p>
        </p:txBody>
      </p:sp>
      <p:sp>
        <p:nvSpPr>
          <p:cNvPr id="4" name="Slide Number Placeholder 3">
            <a:extLst>
              <a:ext uri="{FF2B5EF4-FFF2-40B4-BE49-F238E27FC236}">
                <a16:creationId xmlns:a16="http://schemas.microsoft.com/office/drawing/2014/main" id="{A31809FC-C882-C8D4-D345-8BD2FE06922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5974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sz="1200" b="1" dirty="0">
                <a:latin typeface="Public Sans"/>
              </a:rPr>
              <a:t>8. Purpose</a:t>
            </a:r>
            <a:r>
              <a:rPr lang="en-AU" sz="1200" dirty="0">
                <a:latin typeface="Public Sans"/>
              </a:rPr>
              <a:t>: to model the organisation and structure of the Department CHPS sample scope and sequences, including excel functionality.</a:t>
            </a:r>
          </a:p>
          <a:p>
            <a:endParaRPr lang="en-AU" sz="1200" b="1" dirty="0">
              <a:latin typeface="Public Sans"/>
            </a:endParaRPr>
          </a:p>
          <a:p>
            <a:r>
              <a:rPr lang="en-AU" sz="1200" b="1" dirty="0">
                <a:latin typeface="Public Sans"/>
              </a:rPr>
              <a:t>Time</a:t>
            </a:r>
            <a:r>
              <a:rPr lang="en-AU" sz="1200" dirty="0">
                <a:latin typeface="Public Sans"/>
              </a:rPr>
              <a:t>: 12 mins</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Presenter notes: LIVE WALKTHROUGH</a:t>
            </a:r>
            <a:endParaRPr lang="en-AU" sz="1200" b="0" dirty="0">
              <a:latin typeface="Public Sans"/>
            </a:endParaRPr>
          </a:p>
          <a:p>
            <a:endParaRPr lang="en-AU" sz="1200" b="1" dirty="0">
              <a:latin typeface="Public Sans"/>
            </a:endParaRPr>
          </a:p>
          <a:p>
            <a:r>
              <a:rPr lang="en-AU" sz="1200" dirty="0"/>
              <a:t>Throughout the day we will be exploring the four CHPS sample scope and sequences. Please open your laptops and follow along as we conduct a live walkthrough using the PDHPE scope and sequence as an example.</a:t>
            </a:r>
          </a:p>
          <a:p>
            <a:endParaRPr lang="en-AU" sz="1200" dirty="0"/>
          </a:p>
          <a:p>
            <a:r>
              <a:rPr lang="en-AU" sz="1200" i="1" dirty="0"/>
              <a:t>Use alternate tab to navigate to the Doe Homepage to conduct the live walkthrough</a:t>
            </a:r>
          </a:p>
          <a:p>
            <a:endParaRPr lang="en-AU" sz="1200" i="1" dirty="0"/>
          </a:p>
          <a:p>
            <a:r>
              <a:rPr lang="en-AU" sz="1200" i="0" dirty="0"/>
              <a:t>Thank you we will now return to our presentation.</a:t>
            </a:r>
          </a:p>
          <a:p>
            <a:endParaRPr lang="en-AU" sz="1200" i="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AU" sz="1200" i="1" dirty="0"/>
          </a:p>
          <a:p>
            <a:endParaRPr lang="en-AU" sz="1200" i="1" dirty="0"/>
          </a:p>
          <a:p>
            <a:r>
              <a:rPr lang="en-AU" sz="1200" i="1" dirty="0"/>
              <a:t>Steps for presenter:</a:t>
            </a:r>
          </a:p>
          <a:p>
            <a:endParaRPr lang="en-AU" sz="1200" i="1" dirty="0"/>
          </a:p>
          <a:p>
            <a:pPr marL="171450" indent="-171450">
              <a:buFont typeface="Arial" panose="020B0604020202020204" pitchFamily="34" charset="0"/>
              <a:buChar char="•"/>
            </a:pPr>
            <a:r>
              <a:rPr lang="en-AU" sz="1200" dirty="0"/>
              <a:t>Minimise the PL deck or use alt-tab to access the browser. Ensure you have a browser open on your computer.</a:t>
            </a:r>
          </a:p>
          <a:p>
            <a:pPr marL="171450" indent="-171450">
              <a:buFont typeface="Arial" panose="020B0604020202020204" pitchFamily="34" charset="0"/>
              <a:buChar char="•"/>
            </a:pPr>
            <a:r>
              <a:rPr lang="en-AU" sz="1200" dirty="0"/>
              <a:t>Open the </a:t>
            </a:r>
            <a:r>
              <a:rPr lang="en-AU" sz="1200" b="1" dirty="0"/>
              <a:t>NSW Department of Education homepage- https://education.nsw.gov.au/ </a:t>
            </a:r>
            <a:endParaRPr lang="en-AU" sz="1200" dirty="0"/>
          </a:p>
          <a:p>
            <a:pPr marL="171450" indent="-171450">
              <a:buFont typeface="Arial" panose="020B0604020202020204" pitchFamily="34" charset="0"/>
              <a:buChar char="•"/>
            </a:pPr>
            <a:r>
              <a:rPr lang="en-AU" sz="1200" dirty="0"/>
              <a:t>Navigate to </a:t>
            </a:r>
            <a:r>
              <a:rPr lang="en-AU" sz="1200" b="1" dirty="0"/>
              <a:t>‘Teaching and Learning’ </a:t>
            </a:r>
            <a:r>
              <a:rPr lang="en-AU" sz="1200" b="0" dirty="0"/>
              <a:t>tab</a:t>
            </a:r>
          </a:p>
          <a:p>
            <a:pPr marL="171450" indent="-171450">
              <a:buFont typeface="Arial" panose="020B0604020202020204" pitchFamily="34" charset="0"/>
              <a:buChar char="•"/>
            </a:pPr>
            <a:r>
              <a:rPr lang="en-AU" sz="1200" dirty="0"/>
              <a:t>Select </a:t>
            </a:r>
            <a:r>
              <a:rPr lang="en-AU" sz="1200" b="1" dirty="0"/>
              <a:t>‘Curriculum’</a:t>
            </a:r>
            <a:endParaRPr lang="en-AU" sz="1200" dirty="0"/>
          </a:p>
          <a:p>
            <a:pPr marL="171450" indent="-171450">
              <a:buFont typeface="Arial" panose="020B0604020202020204" pitchFamily="34" charset="0"/>
              <a:buChar char="•"/>
            </a:pPr>
            <a:r>
              <a:rPr lang="en-AU" sz="1200" dirty="0"/>
              <a:t>Scroll down to </a:t>
            </a:r>
            <a:r>
              <a:rPr lang="en-AU" sz="1200" b="1" dirty="0"/>
              <a:t>‘Key Learning Areas’</a:t>
            </a:r>
            <a:endParaRPr lang="en-AU" sz="1200" dirty="0"/>
          </a:p>
          <a:p>
            <a:pPr marL="171450" indent="-171450">
              <a:buFont typeface="Arial" panose="020B0604020202020204" pitchFamily="34" charset="0"/>
              <a:buChar char="•"/>
            </a:pPr>
            <a:r>
              <a:rPr lang="en-AU" sz="1200" dirty="0"/>
              <a:t>Click on the key learning area </a:t>
            </a:r>
            <a:r>
              <a:rPr lang="en-AU" sz="1200" b="1" dirty="0"/>
              <a:t>PDHPE</a:t>
            </a:r>
            <a:endParaRPr lang="en-AU" sz="1200" dirty="0"/>
          </a:p>
          <a:p>
            <a:pPr marL="171450" indent="-171450">
              <a:buFont typeface="Arial" panose="020B0604020202020204" pitchFamily="34" charset="0"/>
              <a:buChar char="•"/>
            </a:pPr>
            <a:r>
              <a:rPr lang="en-AU" sz="1200" dirty="0"/>
              <a:t>Scroll to </a:t>
            </a:r>
            <a:r>
              <a:rPr lang="en-AU" sz="1200" b="1" dirty="0"/>
              <a:t>‘Planning, programming and assessing PDHPE K–12’</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On the left select </a:t>
            </a:r>
            <a:r>
              <a:rPr lang="en-AU" sz="1200" b="1" dirty="0"/>
              <a:t>‘Planning, programming and assessing PDHPE K–6’</a:t>
            </a:r>
            <a:endParaRPr lang="en-AU" sz="1200" dirty="0"/>
          </a:p>
          <a:p>
            <a:pPr marL="171450" indent="-171450">
              <a:buFont typeface="Arial" panose="020B0604020202020204" pitchFamily="34" charset="0"/>
              <a:buChar char="•"/>
            </a:pPr>
            <a:r>
              <a:rPr lang="en-AU" sz="1200" dirty="0"/>
              <a:t>Click the arrow to access the </a:t>
            </a:r>
            <a:r>
              <a:rPr lang="en-AU" sz="1200" b="1" dirty="0"/>
              <a:t>sample scope and sequence</a:t>
            </a:r>
            <a:r>
              <a:rPr lang="en-AU" sz="1200" dirty="0"/>
              <a:t> link</a:t>
            </a:r>
          </a:p>
          <a:p>
            <a:pPr marL="171450" indent="-171450">
              <a:buFont typeface="Arial" panose="020B0604020202020204" pitchFamily="34" charset="0"/>
              <a:buChar char="•"/>
            </a:pPr>
            <a:r>
              <a:rPr lang="en-AU" sz="1200" b="1" dirty="0"/>
              <a:t>Note:</a:t>
            </a:r>
            <a:r>
              <a:rPr lang="en-AU" sz="1200" dirty="0"/>
              <a:t> download is an </a:t>
            </a:r>
            <a:r>
              <a:rPr lang="en-AU" sz="1200" b="1" dirty="0"/>
              <a:t>excel document</a:t>
            </a:r>
            <a:r>
              <a:rPr lang="en-AU" sz="1200" dirty="0"/>
              <a:t>.</a:t>
            </a:r>
          </a:p>
          <a:p>
            <a:pPr marL="171450" indent="-171450">
              <a:buFont typeface="Arial" panose="020B0604020202020204" pitchFamily="34" charset="0"/>
              <a:buChar char="•"/>
            </a:pPr>
            <a:r>
              <a:rPr lang="en-AU" sz="1200" dirty="0"/>
              <a:t>Open the downloaded excel file (or have one open ready)</a:t>
            </a:r>
          </a:p>
          <a:p>
            <a:pPr marL="171450" indent="-171450">
              <a:buFont typeface="Arial" panose="020B0604020202020204" pitchFamily="34" charset="0"/>
              <a:buChar char="•"/>
            </a:pPr>
            <a:r>
              <a:rPr lang="en-AU" sz="1200" dirty="0"/>
              <a:t>Explain the </a:t>
            </a:r>
            <a:r>
              <a:rPr lang="en-AU" sz="1200" b="1" dirty="0"/>
              <a:t>‘Introduction’ tab</a:t>
            </a:r>
            <a:r>
              <a:rPr lang="en-AU" sz="1200" dirty="0"/>
              <a:t>:</a:t>
            </a:r>
          </a:p>
          <a:p>
            <a:pPr marL="742950" lvl="1" indent="-285750">
              <a:buFont typeface="Wingdings" panose="05000000000000000000" pitchFamily="2" charset="2"/>
              <a:buChar char="Ø"/>
            </a:pPr>
            <a:r>
              <a:rPr lang="en-AU" sz="1200" dirty="0"/>
              <a:t>Reference NESA sample whole school curriculum plan</a:t>
            </a:r>
          </a:p>
          <a:p>
            <a:pPr marL="742950" lvl="1" indent="-285750">
              <a:buFont typeface="Wingdings" panose="05000000000000000000" pitchFamily="2" charset="2"/>
              <a:buChar char="Ø"/>
            </a:pPr>
            <a:r>
              <a:rPr lang="en-AU" sz="1200" dirty="0"/>
              <a:t>Links to the </a:t>
            </a:r>
            <a:r>
              <a:rPr lang="en-AU" sz="1200" b="1" dirty="0"/>
              <a:t>syllabus</a:t>
            </a:r>
          </a:p>
          <a:p>
            <a:pPr marL="742950" lvl="1" indent="-285750">
              <a:buFont typeface="Wingdings" panose="05000000000000000000" pitchFamily="2" charset="2"/>
              <a:buChar char="Ø"/>
            </a:pPr>
            <a:r>
              <a:rPr lang="en-AU" sz="1200" b="0" dirty="0"/>
              <a:t>Quick links to terms within each stage</a:t>
            </a:r>
          </a:p>
          <a:p>
            <a:pPr marL="742950" lvl="1" indent="-285750">
              <a:buFont typeface="Wingdings" panose="05000000000000000000" pitchFamily="2" charset="2"/>
              <a:buChar char="Ø"/>
            </a:pPr>
            <a:r>
              <a:rPr lang="en-AU" sz="1200" dirty="0"/>
              <a:t>Sequencing learning across 8 terms (except ES1- 1 year of learning), allows teachers to identify how knowledge and skills are introduced, revisited and built upon, to support students to make vertical and horizontal connections between ideas and retain learning over time.</a:t>
            </a:r>
          </a:p>
          <a:p>
            <a:pPr marL="285750" indent="-285750">
              <a:buFont typeface="Arial" panose="020B0604020202020204" pitchFamily="34" charset="0"/>
              <a:buChar char="•"/>
            </a:pPr>
            <a:r>
              <a:rPr lang="en-AU" sz="1200" dirty="0"/>
              <a:t>The scope and sequence is a flexible planning tool that schools can adapt to their local context, to support school-based curriculum decisions. </a:t>
            </a:r>
          </a:p>
          <a:p>
            <a:pPr marL="285750" indent="-285750">
              <a:buFont typeface="Arial" panose="020B0604020202020204" pitchFamily="34" charset="0"/>
              <a:buChar char="•"/>
            </a:pPr>
            <a:r>
              <a:rPr lang="en-AU" sz="1200" dirty="0"/>
              <a:t>Click into </a:t>
            </a:r>
            <a:r>
              <a:rPr lang="en-AU" sz="1200" b="1" dirty="0"/>
              <a:t>Early Stage 1</a:t>
            </a:r>
            <a:r>
              <a:rPr lang="en-AU" sz="1200" dirty="0"/>
              <a:t> tab:</a:t>
            </a:r>
          </a:p>
          <a:p>
            <a:pPr marL="895335" lvl="1" indent="-285750">
              <a:buFont typeface="Wingdings" panose="05000000000000000000" pitchFamily="2" charset="2"/>
              <a:buChar char="Ø"/>
            </a:pPr>
            <a:r>
              <a:rPr lang="en-AU" sz="1200" dirty="0"/>
              <a:t>4 terms (as it’s one year)</a:t>
            </a:r>
          </a:p>
          <a:p>
            <a:pPr marL="895335" lvl="1" indent="-285750">
              <a:buFont typeface="Wingdings" panose="05000000000000000000" pitchFamily="2" charset="2"/>
              <a:buChar char="Ø"/>
            </a:pPr>
            <a:r>
              <a:rPr lang="en-AU" sz="1200" dirty="0"/>
              <a:t>Columns and rows arrangement: Term → Focus Area → Outcome → Content Group → Content Points</a:t>
            </a:r>
          </a:p>
          <a:p>
            <a:pPr marL="285750" indent="-285750">
              <a:buFont typeface="Arial" panose="020B0604020202020204" pitchFamily="34" charset="0"/>
              <a:buChar char="•"/>
            </a:pPr>
            <a:r>
              <a:rPr lang="en-AU" sz="1200" dirty="0"/>
              <a:t>Open </a:t>
            </a:r>
            <a:r>
              <a:rPr lang="en-AU" sz="1200" b="1" dirty="0"/>
              <a:t>Stage 1, 2, and 3</a:t>
            </a:r>
            <a:r>
              <a:rPr lang="en-AU" sz="1200" dirty="0"/>
              <a:t> tabs:</a:t>
            </a:r>
          </a:p>
          <a:p>
            <a:pPr marL="895335" lvl="1" indent="-285750">
              <a:buFont typeface="Wingdings" panose="05000000000000000000" pitchFamily="2" charset="2"/>
              <a:buChar char="Ø"/>
            </a:pPr>
            <a:r>
              <a:rPr lang="en-AU" sz="1200" dirty="0"/>
              <a:t>Each stage has content for </a:t>
            </a:r>
            <a:r>
              <a:rPr lang="en-AU" sz="1200" b="1" dirty="0"/>
              <a:t>8 terms (over 2 years)</a:t>
            </a:r>
            <a:endParaRPr lang="en-AU" sz="1200" dirty="0"/>
          </a:p>
          <a:p>
            <a:pPr marL="895335" lvl="1" indent="-285750">
              <a:buFont typeface="Wingdings" panose="05000000000000000000" pitchFamily="2" charset="2"/>
              <a:buChar char="Ø"/>
            </a:pPr>
            <a:r>
              <a:rPr lang="en-AU" sz="1200" dirty="0"/>
              <a:t>Emphasise that the </a:t>
            </a:r>
            <a:r>
              <a:rPr lang="en-AU" sz="1200" b="1" dirty="0"/>
              <a:t>first column remains fixed</a:t>
            </a:r>
            <a:r>
              <a:rPr lang="en-AU" sz="1200" dirty="0"/>
              <a:t>, helping orientation as you scroll across</a:t>
            </a:r>
          </a:p>
          <a:p>
            <a:pPr marL="895335" marR="0" lvl="1" indent="-285750" algn="l" defTabSz="121917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AU" sz="1200" dirty="0"/>
              <a:t>Each term block represents approximately 10 weeks of learning. </a:t>
            </a:r>
            <a:endParaRPr lang="en-AU" sz="1200" i="1" dirty="0"/>
          </a:p>
          <a:p>
            <a:pPr marL="0" lvl="1" indent="0">
              <a:buFont typeface="Wingdings" panose="05000000000000000000" pitchFamily="2" charset="2"/>
              <a:buNone/>
            </a:pPr>
            <a:r>
              <a:rPr lang="en-AU" sz="1200" dirty="0"/>
              <a:t>In Stage 3, point out the bracketed timeframes that appear across the CHPS sample scope and sequences.</a:t>
            </a:r>
          </a:p>
          <a:p>
            <a:r>
              <a:rPr lang="en-AU" sz="1200" b="1" dirty="0"/>
              <a:t>[Each Year]-</a:t>
            </a:r>
            <a:r>
              <a:rPr lang="en-AU" sz="1200" dirty="0"/>
              <a:t> once per year</a:t>
            </a:r>
          </a:p>
          <a:p>
            <a:r>
              <a:rPr lang="en-AU" sz="1200" b="1" dirty="0"/>
              <a:t>[Each Term]- </a:t>
            </a:r>
            <a:r>
              <a:rPr lang="en-AU" sz="1200" dirty="0"/>
              <a:t>repeated every term</a:t>
            </a:r>
          </a:p>
          <a:p>
            <a:r>
              <a:rPr lang="en-AU" sz="1200" b="1" dirty="0"/>
              <a:t>[Each Semester]-</a:t>
            </a:r>
            <a:r>
              <a:rPr lang="en-AU" sz="1200" dirty="0"/>
              <a:t> once per semester</a:t>
            </a:r>
          </a:p>
          <a:p>
            <a:r>
              <a:rPr lang="en-AU" sz="1200" b="1" dirty="0"/>
              <a:t>‘Not planned for this term’-</a:t>
            </a:r>
            <a:r>
              <a:rPr lang="en-AU" sz="1200" dirty="0"/>
              <a:t> not taught that term</a:t>
            </a:r>
          </a:p>
          <a:p>
            <a:endParaRPr lang="en-AU" sz="1200" dirty="0"/>
          </a:p>
          <a:p>
            <a:pPr marL="171450" indent="-171450">
              <a:buFont typeface="Arial" panose="020B0604020202020204" pitchFamily="34" charset="0"/>
              <a:buChar char="•"/>
            </a:pPr>
            <a:r>
              <a:rPr lang="en-AU" sz="1200" dirty="0"/>
              <a:t>Model </a:t>
            </a:r>
            <a:r>
              <a:rPr lang="en-AU" sz="1200" b="1" dirty="0"/>
              <a:t>“Sort &amp; Filter”</a:t>
            </a:r>
            <a:r>
              <a:rPr lang="en-AU" sz="1200" dirty="0"/>
              <a:t> → choose </a:t>
            </a:r>
            <a:r>
              <a:rPr lang="en-AU" sz="1200" b="1" dirty="0"/>
              <a:t>“Filter”</a:t>
            </a:r>
            <a:endParaRPr lang="en-AU" sz="1200" dirty="0"/>
          </a:p>
          <a:p>
            <a:pPr marL="0" lvl="1"/>
            <a:r>
              <a:rPr lang="en-AU" sz="1200" dirty="0"/>
              <a:t>Use the dropdown arrows (top row) to unselect all, tick just what you want to view</a:t>
            </a:r>
          </a:p>
          <a:p>
            <a:pPr marL="0" lvl="1"/>
            <a:r>
              <a:rPr lang="en-AU" sz="1200" dirty="0"/>
              <a:t>Press OK to filter, for example:</a:t>
            </a:r>
          </a:p>
          <a:p>
            <a:pPr marL="285750" lvl="1" indent="-285750">
              <a:buFont typeface="Wingdings" panose="05000000000000000000" pitchFamily="2" charset="2"/>
              <a:buChar char="Ø"/>
            </a:pPr>
            <a:r>
              <a:rPr lang="en-AU" sz="1200" b="1" dirty="0"/>
              <a:t>Focus Areas</a:t>
            </a:r>
            <a:endParaRPr lang="en-AU" sz="1200" dirty="0"/>
          </a:p>
          <a:p>
            <a:pPr marL="285750" lvl="1" indent="-285750">
              <a:buFont typeface="Wingdings" panose="05000000000000000000" pitchFamily="2" charset="2"/>
              <a:buChar char="Ø"/>
            </a:pPr>
            <a:r>
              <a:rPr lang="en-AU" sz="1200" b="1" dirty="0"/>
              <a:t>Content Groups</a:t>
            </a:r>
            <a:endParaRPr lang="en-AU" sz="1200" dirty="0"/>
          </a:p>
          <a:p>
            <a:pPr marL="285750" lvl="1" indent="-285750">
              <a:buFont typeface="Wingdings" panose="05000000000000000000" pitchFamily="2" charset="2"/>
              <a:buChar char="Ø"/>
            </a:pPr>
            <a:r>
              <a:rPr lang="en-AU" sz="1200" dirty="0"/>
              <a:t>Show how to reset to view all again.</a:t>
            </a:r>
          </a:p>
          <a:p>
            <a:pPr marL="285750" lvl="1" indent="-285750">
              <a:buFont typeface="Wingdings" panose="05000000000000000000" pitchFamily="2" charset="2"/>
              <a:buChar char="Ø"/>
            </a:pPr>
            <a:endParaRPr lang="en-AU" sz="1200" dirty="0"/>
          </a:p>
          <a:p>
            <a:pPr marL="171450" lvl="1" indent="-171450">
              <a:buFont typeface="Arial" panose="020B0604020202020204" pitchFamily="34" charset="0"/>
              <a:buChar char="•"/>
            </a:pPr>
            <a:r>
              <a:rPr lang="en-AU" sz="1200" dirty="0"/>
              <a:t>Model how to </a:t>
            </a:r>
            <a:r>
              <a:rPr lang="en-AU" sz="1200" b="1" dirty="0"/>
              <a:t>“hide” </a:t>
            </a:r>
            <a:r>
              <a:rPr lang="en-AU" sz="1200" dirty="0"/>
              <a:t>content and </a:t>
            </a:r>
            <a:r>
              <a:rPr lang="en-AU" sz="1200" b="1" dirty="0"/>
              <a:t>“unhide” </a:t>
            </a:r>
            <a:r>
              <a:rPr lang="en-AU" sz="1200" dirty="0"/>
              <a:t>content in rows and columns.</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728270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7070E-F27F-0B13-FAC0-7DC41D479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88E5E-991C-C6C4-596A-F1F45636A9F7}"/>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B14B3A71-77D2-4117-CA1A-8D0293B28A73}"/>
              </a:ext>
            </a:extLst>
          </p:cNvPr>
          <p:cNvSpPr>
            <a:spLocks noGrp="1"/>
          </p:cNvSpPr>
          <p:nvPr>
            <p:ph type="body" idx="1"/>
          </p:nvPr>
        </p:nvSpPr>
        <p:spPr/>
        <p:txBody>
          <a:bodyPr/>
          <a:lstStyle/>
          <a:p>
            <a:r>
              <a:rPr lang="en-AU" b="1">
                <a:solidFill>
                  <a:srgbClr val="333333"/>
                </a:solidFill>
                <a:latin typeface="Public Sans"/>
              </a:rPr>
              <a:t>76</a:t>
            </a:r>
            <a:r>
              <a:rPr lang="en-AU" sz="1200" b="1">
                <a:solidFill>
                  <a:srgbClr val="333333"/>
                </a:solidFill>
                <a:latin typeface="Public Sans"/>
              </a:rPr>
              <a:t>. Purpose: </a:t>
            </a:r>
            <a:r>
              <a:rPr lang="en-AU" sz="1200" b="0">
                <a:solidFill>
                  <a:srgbClr val="333333"/>
                </a:solidFill>
                <a:latin typeface="Public Sans"/>
              </a:rPr>
              <a:t>to</a:t>
            </a:r>
            <a:r>
              <a:rPr lang="en-AU" sz="1200">
                <a:solidFill>
                  <a:srgbClr val="333333"/>
                </a:solidFill>
                <a:latin typeface="Public Sans"/>
              </a:rPr>
              <a:t> </a:t>
            </a:r>
            <a:r>
              <a:rPr lang="en-AU" sz="1200">
                <a:solidFill>
                  <a:srgbClr val="000000"/>
                </a:solidFill>
                <a:latin typeface="Public Sans"/>
              </a:rPr>
              <a:t>reinforce the importance of Creating written texts in the CHPS sample scope and sequences.</a:t>
            </a:r>
            <a:endParaRPr lang="en-US" sz="1200">
              <a:solidFill>
                <a:srgbClr val="333333"/>
              </a:solidFill>
            </a:endParaRPr>
          </a:p>
          <a:p>
            <a:endParaRPr lang="en-AU" sz="1200" b="1">
              <a:latin typeface="Public Sans"/>
            </a:endParaRPr>
          </a:p>
          <a:p>
            <a:r>
              <a:rPr lang="en-AU" sz="1200" b="1">
                <a:latin typeface="Public Sans"/>
              </a:rPr>
              <a:t>Time:</a:t>
            </a:r>
            <a:r>
              <a:rPr lang="en-AU" sz="1200">
                <a:latin typeface="Public Sans"/>
              </a:rPr>
              <a:t> 1 min</a:t>
            </a:r>
          </a:p>
          <a:p>
            <a:endParaRPr lang="en-AU" sz="1200" b="1">
              <a:latin typeface="Public Sans"/>
            </a:endParaRPr>
          </a:p>
          <a:p>
            <a:r>
              <a:rPr lang="en-AU" sz="1200" b="1">
                <a:latin typeface="Public Sans"/>
              </a:rPr>
              <a:t>Presenter </a:t>
            </a:r>
            <a:r>
              <a:rPr lang="en-AU" sz="1200" b="1">
                <a:solidFill>
                  <a:srgbClr val="000000"/>
                </a:solidFill>
                <a:latin typeface="Public Sans"/>
              </a:rPr>
              <a:t>notes: </a:t>
            </a:r>
          </a:p>
          <a:p>
            <a:endParaRPr lang="en-AU" sz="1200" b="1">
              <a:solidFill>
                <a:srgbClr val="000000"/>
              </a:solidFill>
              <a:latin typeface="Public Sans"/>
            </a:endParaRPr>
          </a:p>
          <a:p>
            <a:r>
              <a:rPr lang="en-AU" sz="1200">
                <a:latin typeface="Public Sans"/>
              </a:rPr>
              <a:t>Before we move on, let's revisit how Creating written texts supports learning in CHPS:</a:t>
            </a:r>
            <a:endParaRPr lang="en-US" sz="1200">
              <a:latin typeface="Public Sans"/>
            </a:endParaRPr>
          </a:p>
          <a:p>
            <a:pPr marL="285750" indent="-285750">
              <a:buFont typeface="Arial"/>
              <a:buChar char="•"/>
            </a:pPr>
            <a:endParaRPr lang="en-AU" sz="1200">
              <a:latin typeface="Public Sans"/>
            </a:endParaRPr>
          </a:p>
          <a:p>
            <a:pPr marL="0" indent="0">
              <a:buFont typeface="Arial"/>
              <a:buNone/>
            </a:pPr>
            <a:r>
              <a:rPr lang="en-US" sz="1200">
                <a:latin typeface="Public Sans"/>
              </a:rPr>
              <a:t>Creating written texts is a learning entitlement for all students</a:t>
            </a:r>
          </a:p>
          <a:p>
            <a:pPr marL="0" indent="0">
              <a:buFont typeface="Arial"/>
              <a:buNone/>
            </a:pPr>
            <a:r>
              <a:rPr lang="en-US" sz="1200">
                <a:latin typeface="Public Sans"/>
              </a:rPr>
              <a:t>Each syllabus includes new content that connects writing to the CHPS </a:t>
            </a:r>
            <a:r>
              <a:rPr lang="en-AU" sz="1200">
                <a:latin typeface="Public Sans"/>
              </a:rPr>
              <a:t>key learning area</a:t>
            </a:r>
            <a:r>
              <a:rPr lang="en-US" sz="1200">
                <a:latin typeface="Public Sans"/>
              </a:rPr>
              <a:t> instead of only linking to English as a subject</a:t>
            </a:r>
          </a:p>
          <a:p>
            <a:pPr marL="0" indent="0">
              <a:buFont typeface="Arial"/>
              <a:buNone/>
            </a:pPr>
            <a:r>
              <a:rPr lang="en-US" sz="1200">
                <a:latin typeface="Public Sans"/>
              </a:rPr>
              <a:t>Writing and content knowledge are closely related</a:t>
            </a:r>
          </a:p>
          <a:p>
            <a:pPr marL="0" indent="0">
              <a:buFont typeface="Arial"/>
              <a:buNone/>
            </a:pPr>
            <a:r>
              <a:rPr lang="en-US" sz="1200">
                <a:latin typeface="Public Sans"/>
              </a:rPr>
              <a:t>Writing about content enhances learning across subjects and stages, and</a:t>
            </a:r>
          </a:p>
          <a:p>
            <a:pPr marL="0" indent="0">
              <a:buFont typeface="Arial"/>
              <a:buNone/>
            </a:pPr>
            <a:r>
              <a:rPr lang="en-US" sz="1200">
                <a:latin typeface="Public Sans"/>
              </a:rPr>
              <a:t>The act of writing is a tool that students use to process information.</a:t>
            </a:r>
          </a:p>
          <a:p>
            <a:pPr marL="285750" indent="-285750">
              <a:buFont typeface="Arial"/>
              <a:buChar char="•"/>
            </a:pPr>
            <a:endParaRPr lang="en-US" sz="1200"/>
          </a:p>
          <a:p>
            <a:pPr marL="0" indent="0">
              <a:buFont typeface="Arial"/>
              <a:buNone/>
            </a:pPr>
            <a:r>
              <a:rPr lang="en-US" sz="1200">
                <a:latin typeface="Public Sans"/>
              </a:rPr>
              <a:t>[NEXT SLIDE]</a:t>
            </a:r>
          </a:p>
        </p:txBody>
      </p:sp>
      <p:sp>
        <p:nvSpPr>
          <p:cNvPr id="4" name="Slide Number Placeholder 3">
            <a:extLst>
              <a:ext uri="{FF2B5EF4-FFF2-40B4-BE49-F238E27FC236}">
                <a16:creationId xmlns:a16="http://schemas.microsoft.com/office/drawing/2014/main" id="{4BE7E347-9659-6326-F738-5F83BB485C46}"/>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803548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C1F85-D42E-D35B-CEB0-00E371E24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3F231-6FB7-2C3B-60E3-BE06ED2B507E}"/>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D9ACF18F-FC24-B0BB-D447-FF7B4557433C}"/>
              </a:ext>
            </a:extLst>
          </p:cNvPr>
          <p:cNvSpPr>
            <a:spLocks noGrp="1"/>
          </p:cNvSpPr>
          <p:nvPr>
            <p:ph type="body" idx="1"/>
          </p:nvPr>
        </p:nvSpPr>
        <p:spPr/>
        <p:txBody>
          <a:bodyPr/>
          <a:lstStyle/>
          <a:p>
            <a:r>
              <a:rPr lang="en-AU" sz="1200" b="1" kern="1200" dirty="0">
                <a:solidFill>
                  <a:schemeClr val="tx1"/>
                </a:solidFill>
                <a:effectLst/>
                <a:latin typeface="Public Sans"/>
              </a:rPr>
              <a:t>77. Purpose: </a:t>
            </a:r>
            <a:r>
              <a:rPr lang="en-US" sz="1200" kern="1200" dirty="0">
                <a:solidFill>
                  <a:schemeClr val="tx1"/>
                </a:solidFill>
                <a:effectLst/>
                <a:latin typeface="Public Sans"/>
              </a:rPr>
              <a:t>to provide time for participants to explore the creating written texts content in the CHPS scope and sequences.</a:t>
            </a:r>
            <a:endParaRPr lang="en-AU" sz="1200" kern="1200" dirty="0">
              <a:solidFill>
                <a:schemeClr val="tx1"/>
              </a:solidFill>
              <a:effectLst/>
              <a:latin typeface="Public Sans"/>
            </a:endParaRPr>
          </a:p>
          <a:p>
            <a:endParaRPr lang="en-AU" sz="1200" b="0" kern="1200" dirty="0">
              <a:solidFill>
                <a:schemeClr val="tx1"/>
              </a:solidFill>
              <a:effectLst/>
              <a:latin typeface="Public Sans" pitchFamily="2" charset="0"/>
              <a:ea typeface="+mn-ea"/>
              <a:cs typeface="+mn-cs"/>
            </a:endParaRPr>
          </a:p>
          <a:p>
            <a:r>
              <a:rPr lang="en-AU" sz="1200" b="1" kern="1200" dirty="0">
                <a:solidFill>
                  <a:schemeClr val="tx1"/>
                </a:solidFill>
                <a:effectLst/>
                <a:latin typeface="Public Sans"/>
              </a:rPr>
              <a:t>Time: </a:t>
            </a:r>
            <a:r>
              <a:rPr lang="en-AU" sz="1200" b="0" kern="1200" dirty="0">
                <a:solidFill>
                  <a:schemeClr val="tx1"/>
                </a:solidFill>
                <a:effectLst/>
                <a:latin typeface="Public Sans"/>
                <a:ea typeface="+mn-ea"/>
                <a:cs typeface="+mn-cs"/>
              </a:rPr>
              <a:t>26</a:t>
            </a:r>
            <a:r>
              <a:rPr lang="en-AU" sz="1200" dirty="0">
                <a:latin typeface="Public Sans"/>
              </a:rPr>
              <a:t> mins (1 min intro 25 mins activity)</a:t>
            </a:r>
          </a:p>
          <a:p>
            <a:endParaRPr lang="en-AU" sz="1200" b="0" kern="1200" dirty="0">
              <a:solidFill>
                <a:schemeClr val="tx1"/>
              </a:solidFill>
              <a:effectLst/>
              <a:latin typeface="Public Sans" pitchFamily="2" charset="0"/>
              <a:ea typeface="+mn-ea"/>
              <a:cs typeface="+mn-cs"/>
            </a:endParaRPr>
          </a:p>
          <a:p>
            <a:r>
              <a:rPr lang="en-US" sz="1200" b="1" dirty="0">
                <a:latin typeface="Public Sans"/>
              </a:rPr>
              <a:t>Presenter notes:</a:t>
            </a:r>
            <a:endParaRPr lang="en-US" sz="1200" i="1" dirty="0">
              <a:latin typeface="Public Sans"/>
            </a:endParaRPr>
          </a:p>
          <a:p>
            <a:pPr lvl="0"/>
            <a:endParaRPr lang="en-AU" sz="1200" kern="1200" dirty="0">
              <a:solidFill>
                <a:schemeClr val="tx1"/>
              </a:solidFill>
              <a:effectLst/>
              <a:latin typeface="Public Sans"/>
            </a:endParaRPr>
          </a:p>
          <a:p>
            <a:pPr lvl="0"/>
            <a:r>
              <a:rPr lang="en-AU" sz="1200" kern="1200" dirty="0">
                <a:solidFill>
                  <a:schemeClr val="tx1"/>
                </a:solidFill>
                <a:effectLst/>
                <a:latin typeface="Public Sans"/>
              </a:rPr>
              <a:t>We would now like you to examine a 'Creating written texts' thread in a sample scope and sequence. Consider how the content develops in complexity. </a:t>
            </a:r>
          </a:p>
          <a:p>
            <a:pPr lvl="0"/>
            <a:r>
              <a:rPr lang="en-AU" sz="1200" kern="1200" dirty="0">
                <a:solidFill>
                  <a:schemeClr val="tx1"/>
                </a:solidFill>
                <a:effectLst/>
                <a:latin typeface="Public Sans"/>
              </a:rPr>
              <a:t>Then, compare this with another key learning area's scope and sequence, noting similarities and differences in content across both key learning areas.</a:t>
            </a:r>
          </a:p>
          <a:p>
            <a:pPr lvl="0"/>
            <a:endParaRPr lang="en-AU" sz="1200" kern="1200" dirty="0">
              <a:solidFill>
                <a:schemeClr val="tx1"/>
              </a:solidFill>
              <a:effectLst/>
              <a:latin typeface="Public Sans"/>
            </a:endParaRPr>
          </a:p>
          <a:p>
            <a:pPr lvl="0"/>
            <a:r>
              <a:rPr lang="en-AU" sz="1200" kern="1200" dirty="0">
                <a:solidFill>
                  <a:schemeClr val="tx1"/>
                </a:solidFill>
                <a:effectLst/>
                <a:latin typeface="Public Sans"/>
              </a:rPr>
              <a:t>To begin, select either the Creative arts or PDHPE sample scope and sequence. </a:t>
            </a:r>
          </a:p>
          <a:p>
            <a:pPr lvl="0"/>
            <a:endParaRPr lang="en-AU" sz="1200" kern="1200" dirty="0">
              <a:solidFill>
                <a:schemeClr val="tx1"/>
              </a:solidFill>
              <a:effectLst/>
              <a:latin typeface="Public Sans"/>
            </a:endParaRPr>
          </a:p>
          <a:p>
            <a:pPr lvl="0"/>
            <a:r>
              <a:rPr lang="en-AU" sz="1200" kern="1200" dirty="0">
                <a:solidFill>
                  <a:schemeClr val="tx1"/>
                </a:solidFill>
                <a:effectLst/>
                <a:latin typeface="Public Sans"/>
              </a:rPr>
              <a:t>Examine the creating written texts content embedded within Stage 2 and the Stage 3 content groups.</a:t>
            </a:r>
          </a:p>
          <a:p>
            <a:pPr lvl="0"/>
            <a:endParaRPr lang="en-AU" sz="1200" kern="1200" dirty="0">
              <a:solidFill>
                <a:schemeClr val="tx1"/>
              </a:solidFill>
              <a:effectLst/>
              <a:latin typeface="Public Sans"/>
            </a:endParaRPr>
          </a:p>
          <a:p>
            <a:pPr lvl="0"/>
            <a:r>
              <a:rPr lang="en-AU" sz="1200" kern="1200" dirty="0">
                <a:solidFill>
                  <a:schemeClr val="tx1"/>
                </a:solidFill>
                <a:effectLst/>
                <a:latin typeface="Public Sans"/>
              </a:rPr>
              <a:t>You will have 10 minutes for this task.</a:t>
            </a:r>
          </a:p>
          <a:p>
            <a:pPr lvl="0"/>
            <a:endParaRPr lang="en-AU" sz="1200" kern="1200" dirty="0">
              <a:solidFill>
                <a:schemeClr val="tx1"/>
              </a:solidFill>
              <a:effectLst/>
              <a:latin typeface="Public Sans"/>
            </a:endParaRPr>
          </a:p>
          <a:p>
            <a:pPr lvl="0"/>
            <a:r>
              <a:rPr lang="en-AU" sz="1200" i="1" kern="1200" dirty="0">
                <a:solidFill>
                  <a:schemeClr val="tx1"/>
                </a:solidFill>
                <a:effectLst/>
                <a:latin typeface="Public Sans"/>
              </a:rPr>
              <a:t>After 10 minutes</a:t>
            </a:r>
          </a:p>
          <a:p>
            <a:pPr lvl="0"/>
            <a:endParaRPr lang="en-AU" sz="1200" kern="1200" dirty="0">
              <a:solidFill>
                <a:schemeClr val="tx1"/>
              </a:solidFill>
              <a:effectLst/>
              <a:latin typeface="Public Sans"/>
            </a:endParaRPr>
          </a:p>
          <a:p>
            <a:pPr lvl="0"/>
            <a:r>
              <a:rPr lang="en-AU" sz="1200" kern="1200" dirty="0">
                <a:solidFill>
                  <a:schemeClr val="tx1"/>
                </a:solidFill>
                <a:effectLst/>
                <a:latin typeface="Public Sans"/>
              </a:rPr>
              <a:t>You will now have time to explore a second CHPS sample scope and sequence. </a:t>
            </a:r>
          </a:p>
          <a:p>
            <a:pPr lvl="0"/>
            <a:endParaRPr lang="en-AU" sz="1200" kern="1200" dirty="0">
              <a:solidFill>
                <a:schemeClr val="tx1"/>
              </a:solidFill>
              <a:effectLst/>
              <a:latin typeface="Public Sans"/>
            </a:endParaRPr>
          </a:p>
          <a:p>
            <a:pPr lvl="0"/>
            <a:r>
              <a:rPr lang="en-AU" sz="1200" kern="1200" dirty="0">
                <a:solidFill>
                  <a:schemeClr val="tx1"/>
                </a:solidFill>
                <a:effectLst/>
                <a:latin typeface="Public Sans"/>
              </a:rPr>
              <a:t>Select either the HSIE or Science and technology sample scope and sequence:</a:t>
            </a:r>
          </a:p>
          <a:p>
            <a:pPr marL="171450" lvl="0" indent="-171450">
              <a:buFont typeface="Arial" panose="020B0604020202020204" pitchFamily="34" charset="0"/>
              <a:buChar char="•"/>
            </a:pPr>
            <a:r>
              <a:rPr lang="en-AU" sz="1200" kern="1200" dirty="0">
                <a:solidFill>
                  <a:schemeClr val="tx1"/>
                </a:solidFill>
                <a:effectLst/>
                <a:latin typeface="Public Sans"/>
              </a:rPr>
              <a:t>examine the creating written texts content groups</a:t>
            </a:r>
          </a:p>
          <a:p>
            <a:pPr marL="171450" lvl="0" indent="-171450">
              <a:buFont typeface="Arial" panose="020B0604020202020204" pitchFamily="34" charset="0"/>
              <a:buChar char="•"/>
            </a:pPr>
            <a:r>
              <a:rPr lang="en-AU" sz="1200" kern="1200" dirty="0">
                <a:solidFill>
                  <a:schemeClr val="tx1"/>
                </a:solidFill>
                <a:effectLst/>
                <a:latin typeface="Public Sans"/>
              </a:rPr>
              <a:t>explore the increase in complexity over the stages, and</a:t>
            </a:r>
          </a:p>
          <a:p>
            <a:pPr marL="171450" lvl="0" indent="-171450">
              <a:buFont typeface="Arial" panose="020B0604020202020204" pitchFamily="34" charset="0"/>
              <a:buChar char="•"/>
            </a:pPr>
            <a:r>
              <a:rPr lang="en-AU" sz="1200" kern="1200" dirty="0">
                <a:solidFill>
                  <a:schemeClr val="tx1"/>
                </a:solidFill>
                <a:effectLst/>
                <a:latin typeface="Public Sans"/>
              </a:rPr>
              <a:t>review the key learning area specific language, skills and knowledge required. </a:t>
            </a:r>
          </a:p>
          <a:p>
            <a:pPr lvl="0"/>
            <a:endParaRPr lang="en-AU" sz="1200" kern="1200" dirty="0">
              <a:solidFill>
                <a:schemeClr val="tx1"/>
              </a:solidFill>
              <a:effectLst/>
              <a:latin typeface="Public Sans"/>
            </a:endParaRPr>
          </a:p>
          <a:p>
            <a:pPr lvl="0"/>
            <a:r>
              <a:rPr lang="en-AU" sz="1200" kern="1200" dirty="0">
                <a:solidFill>
                  <a:schemeClr val="tx1"/>
                </a:solidFill>
                <a:effectLst/>
                <a:latin typeface="Public Sans"/>
              </a:rPr>
              <a:t>You will have 10 minutes for this activity. </a:t>
            </a:r>
          </a:p>
          <a:p>
            <a:pPr lvl="0"/>
            <a:endParaRPr lang="en-AU" sz="1200" kern="1200" dirty="0">
              <a:solidFill>
                <a:schemeClr val="tx1"/>
              </a:solidFill>
              <a:effectLst/>
              <a:latin typeface="Public Sans"/>
            </a:endParaRPr>
          </a:p>
          <a:p>
            <a:pPr lvl="0"/>
            <a:r>
              <a:rPr lang="en-AU" sz="1200" i="1" kern="1200" dirty="0">
                <a:solidFill>
                  <a:schemeClr val="tx1"/>
                </a:solidFill>
                <a:effectLst/>
                <a:latin typeface="Public Sans"/>
              </a:rPr>
              <a:t>After 10 minutes</a:t>
            </a:r>
          </a:p>
          <a:p>
            <a:pPr lvl="0"/>
            <a:endParaRPr lang="en-AU" sz="1200" kern="1200" dirty="0">
              <a:solidFill>
                <a:schemeClr val="tx1"/>
              </a:solidFill>
              <a:effectLs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Once you have explored both your selected CHPS sample scope and sequences, if you are working with a team today discuss as a group the similarities and differences you noticed. If you are working alone you could note these down and discuss with staff at a later date.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You will have 5 minutes for this task.</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1" kern="1200" dirty="0">
                <a:solidFill>
                  <a:schemeClr val="tx1"/>
                </a:solidFill>
                <a:effectLst/>
                <a:latin typeface="Public Sans"/>
              </a:rPr>
              <a:t>After 5 mins</a:t>
            </a:r>
          </a:p>
          <a:p>
            <a:pPr lvl="0"/>
            <a:endParaRPr lang="en-AU" sz="1200" kern="1200" dirty="0">
              <a:solidFill>
                <a:schemeClr val="tx1"/>
              </a:solidFill>
              <a:effectLst/>
              <a:latin typeface="Public Sans"/>
            </a:endParaRPr>
          </a:p>
          <a:p>
            <a:pPr>
              <a:defRPr/>
            </a:pPr>
            <a:endParaRPr lang="en-AU" sz="120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p>
          <a:p>
            <a:pPr lvl="0"/>
            <a:endParaRPr lang="en-AU" sz="1200" b="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9DB76FF8-5DAC-A662-915E-F2329028E9C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020521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F21F5-180E-CB38-B171-3B189E7B3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8B0AD-746B-41E0-4DCF-B07240975A53}"/>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923064E-3080-4C94-B67B-FFCFB7855E0B}"/>
              </a:ext>
            </a:extLst>
          </p:cNvPr>
          <p:cNvSpPr>
            <a:spLocks noGrp="1"/>
          </p:cNvSpPr>
          <p:nvPr>
            <p:ph type="body" idx="1"/>
          </p:nvPr>
        </p:nvSpPr>
        <p:spPr/>
        <p:txBody>
          <a:bodyPr/>
          <a:lstStyle/>
          <a:p>
            <a:r>
              <a:rPr lang="en-US" b="1">
                <a:latin typeface="Public Sans"/>
              </a:rPr>
              <a:t>79</a:t>
            </a:r>
            <a:r>
              <a:rPr lang="en-US" sz="1200" b="1" kern="1200">
                <a:solidFill>
                  <a:schemeClr val="tx1"/>
                </a:solidFill>
                <a:effectLst/>
                <a:latin typeface="Public Sans"/>
              </a:rPr>
              <a:t>. Purpose: </a:t>
            </a:r>
            <a:r>
              <a:rPr lang="en-US" sz="1200" kern="1200">
                <a:solidFill>
                  <a:schemeClr val="tx1"/>
                </a:solidFill>
                <a:effectLst/>
                <a:latin typeface="Public Sans"/>
              </a:rPr>
              <a:t>to share examples of connections across the syllabus and CHPS sample scope and sequences.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min</a:t>
            </a:r>
          </a:p>
          <a:p>
            <a:endParaRPr lang="en-AU" sz="1200"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Presenter notes:</a:t>
            </a:r>
          </a:p>
          <a:p>
            <a:endParaRPr lang="en-AU" sz="1200" kern="1200">
              <a:solidFill>
                <a:schemeClr val="tx1"/>
              </a:solidFill>
              <a:effectLst/>
              <a:latin typeface="Public Sans" pitchFamily="2" charset="0"/>
              <a:ea typeface="+mn-ea"/>
              <a:cs typeface="+mn-cs"/>
            </a:endParaRPr>
          </a:p>
          <a:p>
            <a:pPr lvl="0"/>
            <a:r>
              <a:rPr lang="en-US" sz="1200" kern="1200">
                <a:solidFill>
                  <a:schemeClr val="tx1"/>
                </a:solidFill>
                <a:effectLst/>
                <a:latin typeface="Public Sans"/>
              </a:rPr>
              <a:t>We have explored the connections across all the CHPS syllabuses with Aboriginal and Torres Strait Islander priorities and Creating written texts. </a:t>
            </a:r>
          </a:p>
          <a:p>
            <a:pPr lvl="0"/>
            <a:endParaRPr lang="en-US" sz="1200" kern="1200">
              <a:solidFill>
                <a:schemeClr val="tx1"/>
              </a:solidFill>
              <a:effectLst/>
              <a:latin typeface="Public Sans" pitchFamily="2" charset="0"/>
              <a:ea typeface="+mn-ea"/>
              <a:cs typeface="+mn-cs"/>
            </a:endParaRPr>
          </a:p>
          <a:p>
            <a:r>
              <a:rPr lang="en-US" sz="1200" kern="1200">
                <a:solidFill>
                  <a:schemeClr val="tx1"/>
                </a:solidFill>
                <a:effectLst/>
                <a:latin typeface="Public Sans"/>
              </a:rPr>
              <a:t>There are also horizontal connections within the content across the CHPS </a:t>
            </a:r>
            <a:r>
              <a:rPr lang="en-AU" sz="1200" kern="1200">
                <a:solidFill>
                  <a:schemeClr val="tx1"/>
                </a:solidFill>
                <a:effectLst/>
                <a:latin typeface="Public Sans"/>
                <a:ea typeface="+mn-ea"/>
                <a:cs typeface="+mn-cs"/>
              </a:rPr>
              <a:t>k</a:t>
            </a:r>
            <a:r>
              <a:rPr lang="en-AU" sz="1200">
                <a:latin typeface="Public Sans"/>
              </a:rPr>
              <a:t>ey learning areas</a:t>
            </a:r>
            <a:r>
              <a:rPr lang="en-US" sz="1200" kern="1200">
                <a:solidFill>
                  <a:schemeClr val="tx1"/>
                </a:solidFill>
                <a:effectLst/>
                <a:latin typeface="Public Sans"/>
              </a:rPr>
              <a:t>. </a:t>
            </a:r>
            <a:r>
              <a:rPr lang="en-AU" sz="1200" kern="1200">
                <a:solidFill>
                  <a:schemeClr val="tx1"/>
                </a:solidFill>
                <a:effectLst/>
                <a:latin typeface="Public Sans"/>
              </a:rPr>
              <a:t>The alignment and sequence of content highlights opportunities to build schema in each learning area and make connections to other learning.</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endParaRPr lang="en-AU"/>
          </a:p>
        </p:txBody>
      </p:sp>
      <p:sp>
        <p:nvSpPr>
          <p:cNvPr id="4" name="Slide Number Placeholder 3">
            <a:extLst>
              <a:ext uri="{FF2B5EF4-FFF2-40B4-BE49-F238E27FC236}">
                <a16:creationId xmlns:a16="http://schemas.microsoft.com/office/drawing/2014/main" id="{81EF72C1-3D6B-DE54-D3FC-62B6EDA540C4}"/>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5306230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CB8B-8140-E30F-5CC3-F9A668068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4EC2E-3F17-9804-06AD-367287B42CB5}"/>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107E6EC-A600-479D-1C92-FB041EB1BBCB}"/>
              </a:ext>
            </a:extLst>
          </p:cNvPr>
          <p:cNvSpPr>
            <a:spLocks noGrp="1"/>
          </p:cNvSpPr>
          <p:nvPr>
            <p:ph type="body" idx="1"/>
          </p:nvPr>
        </p:nvSpPr>
        <p:spPr/>
        <p:txBody>
          <a:bodyPr/>
          <a:lstStyle/>
          <a:p>
            <a:r>
              <a:rPr lang="en-US" sz="1200" b="1" kern="1200">
                <a:solidFill>
                  <a:schemeClr val="tx1"/>
                </a:solidFill>
                <a:effectLst/>
                <a:latin typeface="Public Sans"/>
              </a:rPr>
              <a:t>80. Purpose: </a:t>
            </a:r>
            <a:r>
              <a:rPr lang="en-US" sz="1200" kern="1200">
                <a:solidFill>
                  <a:schemeClr val="tx1"/>
                </a:solidFill>
                <a:effectLst/>
                <a:latin typeface="Public Sans"/>
              </a:rPr>
              <a:t>to share examples of connections across the syllabus and CHPS sample scope and sequences.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min</a:t>
            </a:r>
          </a:p>
          <a:p>
            <a:endParaRPr lang="en-AU" sz="1200"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Presenter notes:</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Public Sans"/>
              </a:rPr>
              <a:t>An example of a connection is provided by NESA in the K-6 sample whole-school curriculum plan supporting video.</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Public Sans" pitchFamily="2" charset="0"/>
              <a:ea typeface="+mn-ea"/>
              <a:cs typeface="+mn-cs"/>
            </a:endParaRPr>
          </a:p>
          <a:p>
            <a:r>
              <a:rPr lang="en-AU" sz="1200" kern="1200">
                <a:solidFill>
                  <a:schemeClr val="tx1"/>
                </a:solidFill>
                <a:effectLst/>
                <a:latin typeface="Public Sans"/>
              </a:rPr>
              <a:t>In Term 2 of Stage 1, students learn about the ancient past in HSIE through reading and recounting ancient stories, myths or legends. </a:t>
            </a:r>
          </a:p>
          <a:p>
            <a:r>
              <a:rPr lang="en-AU" sz="1200" kern="1200">
                <a:solidFill>
                  <a:schemeClr val="tx1"/>
                </a:solidFill>
                <a:effectLst/>
                <a:latin typeface="Public Sans"/>
              </a:rPr>
              <a:t>Related content also appears in Term 3 of Creative arts enabling students to apply their understanding when learning about ancient and historical artworks and practices.</a:t>
            </a:r>
          </a:p>
          <a:p>
            <a:endParaRPr lang="en-AU" sz="1200" kern="1200">
              <a:solidFill>
                <a:schemeClr val="tx1"/>
              </a:solidFill>
              <a:effectLst/>
              <a:latin typeface="Public Sans"/>
            </a:endParaRPr>
          </a:p>
          <a:p>
            <a:r>
              <a:rPr lang="en-AU" sz="1200" kern="1200">
                <a:solidFill>
                  <a:schemeClr val="tx1"/>
                </a:solidFill>
                <a:effectLst/>
                <a:latin typeface="Public Sans"/>
              </a:rPr>
              <a:t>As well as in PDHPE when learning how ancient and enduring cultures have moved, to keep healthy. </a:t>
            </a:r>
          </a:p>
          <a:p>
            <a:r>
              <a:rPr lang="en-AU" sz="1200" kern="1200">
                <a:solidFill>
                  <a:schemeClr val="tx1"/>
                </a:solidFill>
                <a:effectLst/>
                <a:latin typeface="Public Sans"/>
              </a:rPr>
              <a:t>It is then built on by examining how ancient Roman, Greek, Egyptian and Chinese stories, art and music were used in the cultural representation of the Sun, Moon and stars in Science and technology.</a:t>
            </a:r>
          </a:p>
          <a:p>
            <a:endParaRPr lang="en-AU" sz="1200" kern="1200">
              <a:solidFill>
                <a:schemeClr val="tx1"/>
              </a:solidFill>
              <a:effectLst/>
              <a:latin typeface="Public Sans" pitchFamily="2" charset="0"/>
              <a:ea typeface="+mn-ea"/>
              <a:cs typeface="+mn-cs"/>
            </a:endParaRPr>
          </a:p>
          <a:p>
            <a:r>
              <a:rPr lang="en-AU" sz="1200" kern="1200">
                <a:solidFill>
                  <a:schemeClr val="tx1"/>
                </a:solidFill>
                <a:effectLst/>
                <a:latin typeface="Public Sans"/>
              </a:rPr>
              <a:t>This planned sequence is just one example of how knowledge and understanding can be built within and across learning areas.</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endParaRPr lang="en-AU"/>
          </a:p>
        </p:txBody>
      </p:sp>
      <p:sp>
        <p:nvSpPr>
          <p:cNvPr id="4" name="Slide Number Placeholder 3">
            <a:extLst>
              <a:ext uri="{FF2B5EF4-FFF2-40B4-BE49-F238E27FC236}">
                <a16:creationId xmlns:a16="http://schemas.microsoft.com/office/drawing/2014/main" id="{3D7AF29E-BF03-2526-54FF-D90D6A57B7C7}"/>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3905025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F5BA0-5107-341C-E363-FABD3E2B9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C309E-0846-3646-9B7D-A8FA5A328571}"/>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599A6D98-26B8-D1E0-8947-782B00A41425}"/>
              </a:ext>
            </a:extLst>
          </p:cNvPr>
          <p:cNvSpPr>
            <a:spLocks noGrp="1"/>
          </p:cNvSpPr>
          <p:nvPr>
            <p:ph type="body" idx="1"/>
          </p:nvPr>
        </p:nvSpPr>
        <p:spPr/>
        <p:txBody>
          <a:bodyPr/>
          <a:lstStyle/>
          <a:p>
            <a:r>
              <a:rPr lang="en-US" b="1">
                <a:latin typeface="Public Sans"/>
              </a:rPr>
              <a:t>81</a:t>
            </a:r>
            <a:r>
              <a:rPr lang="en-US" sz="1200" b="1" kern="1200">
                <a:solidFill>
                  <a:schemeClr val="tx1"/>
                </a:solidFill>
                <a:effectLst/>
                <a:latin typeface="Public Sans"/>
              </a:rPr>
              <a:t>. Purpose: </a:t>
            </a:r>
            <a:r>
              <a:rPr lang="en-US" sz="1200" kern="1200">
                <a:solidFill>
                  <a:schemeClr val="tx1"/>
                </a:solidFill>
                <a:effectLst/>
                <a:latin typeface="Public Sans"/>
              </a:rPr>
              <a:t>to share example of connections across the syllabus and CHPS sample scope and sequences.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min</a:t>
            </a:r>
          </a:p>
          <a:p>
            <a:endParaRPr lang="en-AU" sz="1200"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Presenter notes: </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Public Sans"/>
              </a:rPr>
              <a:t>Connections between the CHPS sample scope and sequences enable content to support students building of schema.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Public Sans"/>
              </a:rPr>
              <a:t>In this example, the connection between Science and technology with the Terms 5 and 6 content for Light and sound interact with materials in different ways, links to the Creative arts Music content in Performing: Music is performed to communicate musical ideas through sound.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Public Sans"/>
              </a:rPr>
              <a:t>The content is mapped for Term 1 and then again in Term 5. The content in Music enables students to explore changes in pitch and pitch patterns and p</a:t>
            </a:r>
            <a:r>
              <a:rPr lang="en-AU" sz="1600" kern="1200">
                <a:solidFill>
                  <a:schemeClr val="tx1"/>
                </a:solidFill>
                <a:effectLst/>
                <a:latin typeface="Public Sans"/>
              </a:rPr>
              <a:t>roduce sounds using voice, body percussion, environmental sounds, instruments or digital technologies to develop an awareness of timbre</a:t>
            </a:r>
            <a:r>
              <a:rPr lang="en-AU" sz="1200" b="0" i="0" kern="1200">
                <a:solidFill>
                  <a:schemeClr val="tx1"/>
                </a:solidFill>
                <a:effectLst/>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Public Sans"/>
              </a:rPr>
              <a:t>This learning is supported with content in Terms 5 and 6 in Science and technology where students are testing how different materials and actions affect the volume and pitch of sound. </a:t>
            </a:r>
            <a:endParaRPr lang="en-AU" sz="1200" kern="1200">
              <a:solidFill>
                <a:schemeClr val="tx1"/>
              </a:solidFill>
              <a:effectLst/>
              <a:latin typeface="Public Sans"/>
            </a:endParaRP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endParaRPr lang="en-AU"/>
          </a:p>
        </p:txBody>
      </p:sp>
      <p:sp>
        <p:nvSpPr>
          <p:cNvPr id="4" name="Slide Number Placeholder 3">
            <a:extLst>
              <a:ext uri="{FF2B5EF4-FFF2-40B4-BE49-F238E27FC236}">
                <a16:creationId xmlns:a16="http://schemas.microsoft.com/office/drawing/2014/main" id="{9DC799CA-7484-5052-EB75-78490F649BF0}"/>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24527158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57431-5AC4-3E66-4C4C-590E4E7E3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709C2-48BD-0280-97D9-118410F8FC9C}"/>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DB4DF110-24DE-D9E0-51DC-AE2D8FB0DAAB}"/>
              </a:ext>
            </a:extLst>
          </p:cNvPr>
          <p:cNvSpPr>
            <a:spLocks noGrp="1"/>
          </p:cNvSpPr>
          <p:nvPr>
            <p:ph type="body" idx="1"/>
          </p:nvPr>
        </p:nvSpPr>
        <p:spPr/>
        <p:txBody>
          <a:bodyPr/>
          <a:lstStyle/>
          <a:p>
            <a:r>
              <a:rPr lang="en-US" b="1">
                <a:latin typeface="Public Sans"/>
              </a:rPr>
              <a:t>82</a:t>
            </a:r>
            <a:r>
              <a:rPr lang="en-US" sz="1200" b="1" kern="1200">
                <a:solidFill>
                  <a:schemeClr val="tx1"/>
                </a:solidFill>
                <a:effectLst/>
                <a:latin typeface="Public Sans"/>
              </a:rPr>
              <a:t>. Purpose: </a:t>
            </a:r>
            <a:r>
              <a:rPr lang="en-US" sz="1200" kern="1200">
                <a:solidFill>
                  <a:schemeClr val="tx1"/>
                </a:solidFill>
                <a:effectLst/>
                <a:latin typeface="Public Sans"/>
              </a:rPr>
              <a:t>to share an example of connections across the syllabus and CHPS sample scope and sequences from the teaching advice.</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30 secs</a:t>
            </a:r>
          </a:p>
          <a:p>
            <a:endParaRPr lang="en-AU" sz="1200"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Presenter notes: </a:t>
            </a:r>
            <a:endParaRPr lang="en-AU" sz="1200" kern="1200">
              <a:solidFill>
                <a:schemeClr val="tx1"/>
              </a:solidFill>
              <a:effectLst/>
            </a:endParaRPr>
          </a:p>
          <a:p>
            <a:pPr>
              <a:defRPr/>
            </a:pPr>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Public Sans"/>
              </a:rPr>
              <a:t>To support your strategic planning, the syllabus Teaching advice calls out connections for related content across the different learning areas.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Public Sans"/>
              </a:rPr>
              <a:t>We have an example from the HSIE syllabus teaching advice in Stage 1- People are connected to places and groups. Within the teaching advice for ‘</a:t>
            </a:r>
            <a:r>
              <a:rPr lang="en-AU" sz="1200" b="0" i="0">
                <a:effectLst/>
                <a:latin typeface="Public Sans"/>
              </a:rPr>
              <a:t>People show their connection to places using geographical information’</a:t>
            </a:r>
            <a:r>
              <a:rPr lang="en-AU" sz="1200" kern="1200">
                <a:solidFill>
                  <a:schemeClr val="tx1"/>
                </a:solidFill>
                <a:effectLst/>
                <a:latin typeface="Public Sans"/>
              </a:rPr>
              <a:t> it connects related content with - PDHPE in Identity, health and wellbeing and Mathematics – Data A, Data B and Geometric measure B.</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endParaRPr lang="en-AU"/>
          </a:p>
        </p:txBody>
      </p:sp>
      <p:sp>
        <p:nvSpPr>
          <p:cNvPr id="4" name="Slide Number Placeholder 3">
            <a:extLst>
              <a:ext uri="{FF2B5EF4-FFF2-40B4-BE49-F238E27FC236}">
                <a16:creationId xmlns:a16="http://schemas.microsoft.com/office/drawing/2014/main" id="{7C82DCAF-936D-E633-5B8F-F7697BCCB6B2}"/>
              </a:ext>
            </a:extLst>
          </p:cNvPr>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19924836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624AF-7A48-0F1E-589A-5C60F312B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23DF5-211C-3FE5-A3EE-6B40A6359ACE}"/>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3BFC6B9B-B07E-86B9-5390-7C28BD9E6C1B}"/>
              </a:ext>
            </a:extLst>
          </p:cNvPr>
          <p:cNvSpPr>
            <a:spLocks noGrp="1"/>
          </p:cNvSpPr>
          <p:nvPr>
            <p:ph type="body" idx="1"/>
          </p:nvPr>
        </p:nvSpPr>
        <p:spPr/>
        <p:txBody>
          <a:bodyPr/>
          <a:lstStyle/>
          <a:p>
            <a:r>
              <a:rPr lang="en-US" b="1">
                <a:latin typeface="Public Sans"/>
              </a:rPr>
              <a:t>83</a:t>
            </a:r>
            <a:r>
              <a:rPr lang="en-US" sz="1200" b="1" kern="1200">
                <a:solidFill>
                  <a:schemeClr val="tx1"/>
                </a:solidFill>
                <a:effectLst/>
                <a:latin typeface="Public Sans"/>
              </a:rPr>
              <a:t>. Purpose: </a:t>
            </a:r>
            <a:r>
              <a:rPr lang="en-US" sz="1200" kern="1200">
                <a:solidFill>
                  <a:schemeClr val="tx1"/>
                </a:solidFill>
                <a:effectLst/>
                <a:latin typeface="Public Sans"/>
              </a:rPr>
              <a:t>to share an example of connections across the syllabus and CHPS sample scope and sequences from the teaching advice.</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min 30 secs</a:t>
            </a:r>
          </a:p>
          <a:p>
            <a:endParaRPr lang="en-AU" sz="1200"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Presenter notes: </a:t>
            </a:r>
            <a:endParaRPr lang="en-AU" sz="1200" kern="1200">
              <a:solidFill>
                <a:schemeClr val="tx1"/>
              </a:solidFill>
              <a:effectLst/>
            </a:endParaRPr>
          </a:p>
          <a:p>
            <a:pPr>
              <a:defRPr/>
            </a:pPr>
            <a:endParaRPr lang="en-AU" sz="12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a:effectLst/>
                <a:latin typeface="Public Sans"/>
              </a:rPr>
              <a:t>In the CHPS sample scope and sequences we look at the arrangement of the content groups within the sequence of learning. If we follow where the HSIE content group ‘People show their connections to places using geographical information’, we can see it as Term 1 content.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a:effectLst/>
                <a:latin typeface="Public Sans"/>
              </a:rPr>
              <a:t>If we look at the PDHPE sample scope and sequence the related content is ‘Factors and characteristics can shape identity’ in Term 3.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a:effectLst/>
                <a:latin typeface="Public Sans"/>
              </a:rPr>
              <a:t>In Mathematics connections can be made with the ‘Data B, identify a question of interest and gather relevant data’, in Terms 2 and 4. For connections in Geometric measure B: Position we see the content group ‘Explore simple maps of familiar locations’ in Term 2 and Term 4.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a:effectLst/>
                <a:latin typeface="Public Sans"/>
              </a:rPr>
              <a:t>These connections across learning areas are identified in all the CHPS syllabus teaching advice and additional teaching advice downloads. When you begin focusing on contextualising the scope and sequences for your school, reviewing these cross-learning area connections is important to ensure a sequence of learning that students can build their schema within and across learning areas. </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endParaRPr lang="en-AU"/>
          </a:p>
        </p:txBody>
      </p:sp>
      <p:sp>
        <p:nvSpPr>
          <p:cNvPr id="4" name="Slide Number Placeholder 3">
            <a:extLst>
              <a:ext uri="{FF2B5EF4-FFF2-40B4-BE49-F238E27FC236}">
                <a16:creationId xmlns:a16="http://schemas.microsoft.com/office/drawing/2014/main" id="{A2197E43-3436-5B4B-E5DC-6FA8E9C66D3E}"/>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2051534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84D78-55AD-EEC4-B9A0-E08BDECC7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D5464-733E-8997-B1BD-056BD0DB6F1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4A5447C8-0435-6B5C-2E51-08A5F4A2B4D0}"/>
              </a:ext>
            </a:extLst>
          </p:cNvPr>
          <p:cNvSpPr>
            <a:spLocks noGrp="1"/>
          </p:cNvSpPr>
          <p:nvPr>
            <p:ph type="body" idx="1"/>
          </p:nvPr>
        </p:nvSpPr>
        <p:spPr/>
        <p:txBody>
          <a:bodyPr/>
          <a:lstStyle/>
          <a:p>
            <a:pPr>
              <a:defRPr/>
            </a:pPr>
            <a:r>
              <a:rPr lang="en-AU" b="1">
                <a:latin typeface="Public Sans"/>
              </a:rPr>
              <a:t>84</a:t>
            </a:r>
            <a:r>
              <a:rPr lang="en-AU" sz="1200" b="1">
                <a:latin typeface="Public Sans"/>
              </a:rPr>
              <a:t>. Purpose: </a:t>
            </a:r>
            <a:r>
              <a:rPr lang="en-AU" sz="1200" kern="1200">
                <a:solidFill>
                  <a:schemeClr val="tx1"/>
                </a:solidFill>
                <a:effectLst/>
                <a:latin typeface="Public Sans"/>
              </a:rPr>
              <a:t>to share some examples of connections in CHPS scope and sequences.</a:t>
            </a:r>
          </a:p>
          <a:p>
            <a:pPr>
              <a:defRPr/>
            </a:pPr>
            <a:endParaRPr lang="en-AU" sz="1200" b="1">
              <a:latin typeface="Public Sans" pitchFamily="2" charset="0"/>
            </a:endParaRPr>
          </a:p>
          <a:p>
            <a:pPr>
              <a:defRPr/>
            </a:pPr>
            <a:r>
              <a:rPr lang="en-AU" sz="1200" b="1">
                <a:latin typeface="Public Sans"/>
              </a:rPr>
              <a:t>Time: </a:t>
            </a:r>
            <a:r>
              <a:rPr lang="en-AU" sz="1200" b="0">
                <a:latin typeface="Public Sans"/>
              </a:rPr>
              <a:t>2 mins</a:t>
            </a:r>
          </a:p>
          <a:p>
            <a:pPr>
              <a:defRPr/>
            </a:pPr>
            <a:endParaRPr lang="en-AU" sz="1200" b="1">
              <a:latin typeface="Public Sans" pitchFamily="2" charset="0"/>
            </a:endParaRPr>
          </a:p>
          <a:p>
            <a:pPr>
              <a:defRPr/>
            </a:pPr>
            <a:r>
              <a:rPr lang="en-AU" sz="1200" b="1">
                <a:latin typeface="Public Sans"/>
              </a:rPr>
              <a:t>Presenter notes: </a:t>
            </a:r>
          </a:p>
          <a:p>
            <a:pPr>
              <a:defRPr/>
            </a:pPr>
            <a:endParaRPr lang="en-US" sz="1200">
              <a:latin typeface="Public Sans" pitchFamily="2" charset="0"/>
              <a:cs typeface="Arial"/>
            </a:endParaRPr>
          </a:p>
          <a:p>
            <a:r>
              <a:rPr lang="en-AU" sz="1200" kern="1200">
                <a:solidFill>
                  <a:schemeClr val="tx1"/>
                </a:solidFill>
                <a:effectLst/>
                <a:latin typeface="Public Sans"/>
              </a:rPr>
              <a:t>Here we have outlined just a few of the many connections between the syllabus and supporting sample scope and sequences. </a:t>
            </a:r>
          </a:p>
          <a:p>
            <a:endParaRPr lang="en-AU" sz="1200" kern="1200">
              <a:solidFill>
                <a:schemeClr val="tx1"/>
              </a:solidFill>
              <a:effectLst/>
              <a:latin typeface="Public Sans" pitchFamily="2" charset="0"/>
              <a:ea typeface="+mn-ea"/>
              <a:cs typeface="+mn-cs"/>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Public Sans"/>
              </a:rPr>
              <a:t>HSIE and Creative arts connections with History content–’</a:t>
            </a:r>
            <a:r>
              <a:rPr lang="en-AU" sz="1600" b="0" kern="1200">
                <a:solidFill>
                  <a:schemeClr val="tx1"/>
                </a:solidFill>
                <a:effectLst/>
                <a:latin typeface="Public Sans"/>
              </a:rPr>
              <a:t>Sources show perspectives on how people established colonies in Australia</a:t>
            </a:r>
            <a:r>
              <a:rPr lang="en-AU" sz="1600" b="1" kern="1200">
                <a:solidFill>
                  <a:schemeClr val="tx1"/>
                </a:solidFill>
                <a:effectLst/>
                <a:latin typeface="Public Sans"/>
              </a:rPr>
              <a:t>’ </a:t>
            </a:r>
            <a:r>
              <a:rPr lang="en-AU" sz="1600" b="0" kern="1200">
                <a:solidFill>
                  <a:schemeClr val="tx1"/>
                </a:solidFill>
                <a:effectLst/>
                <a:latin typeface="Public Sans"/>
              </a:rPr>
              <a:t>connects to content in</a:t>
            </a:r>
            <a:r>
              <a:rPr lang="en-AU" sz="1200" b="0" kern="1200">
                <a:solidFill>
                  <a:schemeClr val="tx1"/>
                </a:solidFill>
                <a:effectLst/>
                <a:latin typeface="Public Sans"/>
              </a:rPr>
              <a:t> </a:t>
            </a:r>
            <a:r>
              <a:rPr lang="en-AU" sz="1200" kern="1200">
                <a:solidFill>
                  <a:schemeClr val="tx1"/>
                </a:solidFill>
                <a:effectLst/>
                <a:latin typeface="Public Sans"/>
              </a:rPr>
              <a:t>Visual Arts: Appreciating: ‘Artists are influenced by contexts and make artworks that audiences can critique and interpret in various ways’.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a:solidFill>
                <a:schemeClr val="tx1"/>
              </a:solidFill>
              <a:effectLst/>
              <a:latin typeface="Public Sans" pitchFamily="2" charset="0"/>
              <a:ea typeface="+mn-ea"/>
              <a:cs typeface="+mn-cs"/>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Public Sans"/>
              </a:rPr>
              <a:t>Science and technology and HSIE- ‘</a:t>
            </a:r>
            <a:r>
              <a:rPr lang="en-AU" sz="1600" b="0" kern="1200">
                <a:solidFill>
                  <a:schemeClr val="tx1"/>
                </a:solidFill>
                <a:effectLst/>
                <a:latin typeface="Public Sans"/>
              </a:rPr>
              <a:t>Living things depend on energy and materials to survive’ content connects to ‘</a:t>
            </a:r>
            <a:r>
              <a:rPr lang="en-AU" sz="1600" kern="1200">
                <a:solidFill>
                  <a:schemeClr val="tx1"/>
                </a:solidFill>
                <a:effectLst/>
                <a:latin typeface="Public Sans"/>
              </a:rPr>
              <a:t>Geographical information is used to understand the world’.</a:t>
            </a:r>
            <a:endParaRPr lang="en-AU" sz="1600" b="0" kern="1200">
              <a:solidFill>
                <a:schemeClr val="tx1"/>
              </a:solidFill>
              <a:effectLst/>
              <a:latin typeface="Public Sans"/>
            </a:endParaRPr>
          </a:p>
          <a:p>
            <a:pPr marL="171450" indent="-171450">
              <a:buFont typeface="Arial" panose="020B0604020202020204" pitchFamily="34" charset="0"/>
              <a:buChar char="•"/>
            </a:pPr>
            <a:endParaRPr lang="en-AU" sz="1200" kern="1200">
              <a:solidFill>
                <a:schemeClr val="tx1"/>
              </a:solidFill>
              <a:effectLst/>
              <a:latin typeface="Public Sans" pitchFamily="2" charset="0"/>
              <a:ea typeface="+mn-ea"/>
              <a:cs typeface="+mn-cs"/>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Public Sans"/>
              </a:rPr>
              <a:t>PDHPE, Creative arts Dance and HSIE –the focus area of ‘</a:t>
            </a:r>
            <a:r>
              <a:rPr lang="en-AU" sz="1200" b="0" i="0">
                <a:effectLst/>
                <a:latin typeface="Public Sans"/>
              </a:rPr>
              <a:t>Movement skill and physical activity’ content connects to Dance: Composing: ‘</a:t>
            </a:r>
            <a:r>
              <a:rPr lang="en-AU" sz="1200">
                <a:solidFill>
                  <a:schemeClr val="accent1"/>
                </a:solidFill>
                <a:latin typeface="Public Sans"/>
              </a:rPr>
              <a:t>Dance is composed to communicate ideas through shapes and movements’</a:t>
            </a:r>
            <a:r>
              <a:rPr lang="en-AU" sz="1200" b="1">
                <a:latin typeface="Public Sans"/>
              </a:rPr>
              <a:t> </a:t>
            </a:r>
            <a:r>
              <a:rPr lang="en-AU" sz="1200">
                <a:solidFill>
                  <a:schemeClr val="accent1"/>
                </a:solidFill>
                <a:latin typeface="Public Sans"/>
              </a:rPr>
              <a:t>(S1) as well as </a:t>
            </a:r>
            <a:r>
              <a:rPr lang="en-AU" sz="1200" b="0" i="0">
                <a:effectLst/>
                <a:latin typeface="Public Sans"/>
              </a:rPr>
              <a:t>HSIE ‘People are connected to places and groups’ and </a:t>
            </a:r>
            <a:r>
              <a:rPr lang="en-AU" sz="1200">
                <a:solidFill>
                  <a:schemeClr val="accent1"/>
                </a:solidFill>
                <a:latin typeface="Public Sans"/>
              </a:rPr>
              <a:t>Geography ‘People show their connection to places using geographical information’ (S1).</a:t>
            </a:r>
            <a:endParaRPr lang="en-AU" sz="1200" kern="1200">
              <a:solidFill>
                <a:schemeClr val="tx1"/>
              </a:solidFill>
              <a:effectLst/>
              <a:latin typeface="Public Sans"/>
            </a:endParaRPr>
          </a:p>
          <a:p>
            <a:pPr marL="171450" indent="-171450">
              <a:buFont typeface="Arial" panose="020B0604020202020204" pitchFamily="34" charset="0"/>
              <a:buChar char="•"/>
            </a:pPr>
            <a:endParaRPr lang="en-AU" sz="1200" kern="1200">
              <a:solidFill>
                <a:schemeClr val="tx1"/>
              </a:solidFill>
              <a:effectLst/>
              <a:latin typeface="Public Sans" pitchFamily="2" charset="0"/>
              <a:ea typeface="+mn-ea"/>
              <a:cs typeface="+mn-cs"/>
            </a:endParaRPr>
          </a:p>
          <a:p>
            <a:pPr marL="0" indent="0">
              <a:buFont typeface="Arial" panose="020B0604020202020204" pitchFamily="34" charset="0"/>
              <a:buNone/>
            </a:pPr>
            <a:r>
              <a:rPr lang="en-AU" sz="1200" kern="1200">
                <a:solidFill>
                  <a:schemeClr val="tx1"/>
                </a:solidFill>
                <a:effectLst/>
                <a:latin typeface="Public Sans"/>
              </a:rPr>
              <a:t>Further connections can be seen in PDHPE and Science and technology. ‘Movement skill and physical activity and Identity, health and wellbeing’ connects to content in the Science and technology ‘Stage 3 Body systems coordinate for survival’, we also see connections in HSIE and mathematics with mapping content in Geography linking to position content across stages. </a:t>
            </a:r>
          </a:p>
          <a:p>
            <a:pPr marL="0" indent="0">
              <a:buFont typeface="Arial" panose="020B0604020202020204" pitchFamily="34" charset="0"/>
              <a:buNone/>
            </a:pPr>
            <a:endParaRPr lang="en-AU" sz="1200" kern="1200">
              <a:solidFill>
                <a:schemeClr val="tx1"/>
              </a:solidFill>
              <a:effectLst/>
              <a:latin typeface="Public Sans" pitchFamily="2" charset="0"/>
              <a:ea typeface="+mn-ea"/>
              <a:cs typeface="+mn-cs"/>
            </a:endParaRPr>
          </a:p>
          <a:p>
            <a:pPr marL="0" indent="0">
              <a:buFont typeface="Arial" panose="020B0604020202020204" pitchFamily="34" charset="0"/>
              <a:buNone/>
            </a:pPr>
            <a:r>
              <a:rPr lang="en-AU" sz="1200" kern="1200">
                <a:solidFill>
                  <a:schemeClr val="tx1"/>
                </a:solidFill>
                <a:effectLst/>
                <a:latin typeface="Public Sans"/>
              </a:rPr>
              <a:t>There are many connections within the content mapped out in the sample scope and sequences. </a:t>
            </a:r>
          </a:p>
          <a:p>
            <a:pPr marL="0" indent="0">
              <a:buFont typeface="Arial" panose="020B0604020202020204" pitchFamily="34" charset="0"/>
              <a:buNone/>
            </a:pPr>
            <a:endParaRPr lang="en-AU" sz="1200" kern="1200">
              <a:solidFill>
                <a:schemeClr val="tx1"/>
              </a:solidFill>
              <a:effectLst/>
              <a:latin typeface="Public Sans"/>
            </a:endParaRPr>
          </a:p>
          <a:p>
            <a:pPr marL="0" indent="0">
              <a:buFont typeface="Arial" panose="020B0604020202020204" pitchFamily="34" charset="0"/>
              <a:buNone/>
            </a:pPr>
            <a:r>
              <a:rPr lang="en-AU" sz="1200" kern="1200">
                <a:solidFill>
                  <a:schemeClr val="tx1"/>
                </a:solidFill>
                <a:effectLst/>
                <a:latin typeface="Public Sans"/>
              </a:rPr>
              <a:t>These examples will support you with the next activity.</a:t>
            </a:r>
          </a:p>
          <a:p>
            <a:pPr marL="171450" indent="-171450">
              <a:buFont typeface="Arial" panose="020B0604020202020204" pitchFamily="34" charset="0"/>
              <a:buChar char="•"/>
            </a:pPr>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AU" sz="1200" b="1" i="0">
              <a:latin typeface="Public Sans"/>
            </a:endParaRPr>
          </a:p>
          <a:p>
            <a:endParaRPr lang="en-AU"/>
          </a:p>
        </p:txBody>
      </p:sp>
      <p:sp>
        <p:nvSpPr>
          <p:cNvPr id="4" name="Slide Number Placeholder 3">
            <a:extLst>
              <a:ext uri="{FF2B5EF4-FFF2-40B4-BE49-F238E27FC236}">
                <a16:creationId xmlns:a16="http://schemas.microsoft.com/office/drawing/2014/main" id="{D1B61451-09E3-2F7D-057A-A9C21040730C}"/>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17869189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CF0B-558E-6A6D-C7C1-3501F2A6C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A7739-E577-BE49-F9CF-E506BD840D62}"/>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6CC8C95B-4332-72B6-57F1-26EAE9315FC7}"/>
              </a:ext>
            </a:extLst>
          </p:cNvPr>
          <p:cNvSpPr>
            <a:spLocks noGrp="1"/>
          </p:cNvSpPr>
          <p:nvPr>
            <p:ph type="body" idx="1"/>
          </p:nvPr>
        </p:nvSpPr>
        <p:spPr/>
        <p:txBody>
          <a:bodyPr/>
          <a:lstStyle/>
          <a:p>
            <a:r>
              <a:rPr lang="en-AU" b="1" dirty="0">
                <a:latin typeface="Public Sans"/>
              </a:rPr>
              <a:t>85</a:t>
            </a:r>
            <a:r>
              <a:rPr lang="en-AU" sz="1200" b="1" dirty="0">
                <a:latin typeface="Public Sans"/>
              </a:rPr>
              <a:t>. Purpose: </a:t>
            </a:r>
            <a:r>
              <a:rPr lang="en-AU" sz="1200" kern="1200" dirty="0">
                <a:solidFill>
                  <a:schemeClr val="tx1"/>
                </a:solidFill>
                <a:effectLst/>
                <a:latin typeface="Public Sans"/>
              </a:rPr>
              <a:t>to explore the connections across CHPS sample scope and sequences.</a:t>
            </a: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16 min (1 min intro, 10 mins activity and 5 mins group discussion)</a:t>
            </a:r>
          </a:p>
          <a:p>
            <a:endParaRPr lang="en-AU" sz="1200" dirty="0">
              <a:latin typeface="Public Sans" pitchFamily="2" charset="0"/>
            </a:endParaRPr>
          </a:p>
          <a:p>
            <a:r>
              <a:rPr lang="en-US" sz="1200" b="1" dirty="0">
                <a:latin typeface="Public Sans"/>
              </a:rPr>
              <a:t>Presenter notes:</a:t>
            </a:r>
          </a:p>
          <a:p>
            <a:endParaRPr lang="en-US" sz="1200" i="1" dirty="0">
              <a:latin typeface="Public Sans"/>
            </a:endParaRPr>
          </a:p>
          <a:p>
            <a:r>
              <a:rPr lang="en-AU" sz="1200" kern="1200" dirty="0">
                <a:solidFill>
                  <a:schemeClr val="tx1"/>
                </a:solidFill>
                <a:effectLst/>
                <a:latin typeface="Public Sans"/>
              </a:rPr>
              <a:t>You now have time to explore the connections within and across the CHPS sample scope and sequences. You may also choose to look at the teaching advice for further connections.</a:t>
            </a:r>
          </a:p>
          <a:p>
            <a:endParaRPr lang="en-AU" sz="1200" kern="1200" dirty="0">
              <a:solidFill>
                <a:schemeClr val="tx1"/>
              </a:solidFill>
              <a:effectLst/>
              <a:latin typeface="Public Sans" pitchFamily="2" charset="0"/>
              <a:ea typeface="+mn-ea"/>
              <a:cs typeface="+mn-cs"/>
            </a:endParaRPr>
          </a:p>
          <a:p>
            <a:r>
              <a:rPr lang="en-AU" sz="1200" kern="1200" dirty="0">
                <a:solidFill>
                  <a:schemeClr val="tx1"/>
                </a:solidFill>
                <a:effectLst/>
                <a:latin typeface="Public Sans"/>
              </a:rPr>
              <a:t>Please look for a </a:t>
            </a:r>
            <a:r>
              <a:rPr lang="en-AU" dirty="0">
                <a:latin typeface="Public Sans"/>
              </a:rPr>
              <a:t>connection </a:t>
            </a:r>
            <a:r>
              <a:rPr lang="en-AU" sz="1200" kern="1200" dirty="0">
                <a:solidFill>
                  <a:schemeClr val="tx1"/>
                </a:solidFill>
                <a:effectLst/>
                <a:latin typeface="Public Sans"/>
              </a:rPr>
              <a:t>through the </a:t>
            </a:r>
            <a:r>
              <a:rPr lang="en-AU" sz="1200" kern="1200" dirty="0">
                <a:solidFill>
                  <a:schemeClr val="tx1"/>
                </a:solidFill>
                <a:effectLst/>
                <a:latin typeface="Public Sans"/>
                <a:ea typeface="+mn-ea"/>
                <a:cs typeface="+mn-cs"/>
              </a:rPr>
              <a:t>k</a:t>
            </a:r>
            <a:r>
              <a:rPr lang="en-AU" sz="1200" dirty="0">
                <a:latin typeface="Public Sans"/>
              </a:rPr>
              <a:t>ey learning areas</a:t>
            </a:r>
            <a:r>
              <a:rPr lang="en-AU" sz="1200" kern="1200" dirty="0">
                <a:solidFill>
                  <a:schemeClr val="tx1"/>
                </a:solidFill>
                <a:effectLst/>
                <a:latin typeface="Public Sans"/>
              </a:rPr>
              <a:t> and stages to identify how the content builds over time. </a:t>
            </a:r>
          </a:p>
          <a:p>
            <a:pPr marL="0" indent="0" algn="l" fontAlgn="base">
              <a:lnSpc>
                <a:spcPct val="114000"/>
              </a:lnSpc>
              <a:buFont typeface="+mj-lt"/>
              <a:buNone/>
            </a:pPr>
            <a:r>
              <a:rPr lang="en-AU" sz="1200" dirty="0">
                <a:latin typeface="Public Sans"/>
              </a:rPr>
              <a:t>Consider:</a:t>
            </a:r>
            <a:endParaRPr lang="en-AU" sz="1200" i="0" dirty="0">
              <a:effectLst/>
              <a:latin typeface="Public Sans"/>
            </a:endParaRPr>
          </a:p>
          <a:p>
            <a:pPr marL="742950" lvl="1" indent="-285750" algn="l" fontAlgn="base">
              <a:lnSpc>
                <a:spcPct val="114000"/>
              </a:lnSpc>
              <a:spcAft>
                <a:spcPts val="1200"/>
              </a:spcAft>
              <a:buFont typeface="Public Sans" pitchFamily="2" charset="0"/>
              <a:buChar char="–"/>
            </a:pPr>
            <a:r>
              <a:rPr lang="en-AU" sz="1200" i="0" dirty="0">
                <a:effectLst/>
                <a:latin typeface="Public Sans"/>
              </a:rPr>
              <a:t>How doe</a:t>
            </a:r>
            <a:r>
              <a:rPr lang="en-AU" sz="1200" dirty="0">
                <a:latin typeface="Public Sans"/>
              </a:rPr>
              <a:t>s the learning connect with another CHPS key learning area?</a:t>
            </a:r>
            <a:endParaRPr lang="en-AU" sz="1200" i="0" dirty="0">
              <a:effectLst/>
              <a:latin typeface="Public Sans"/>
            </a:endParaRPr>
          </a:p>
          <a:p>
            <a:pPr marL="742950" lvl="1" indent="-285750" algn="l" fontAlgn="base">
              <a:lnSpc>
                <a:spcPct val="114000"/>
              </a:lnSpc>
              <a:spcAft>
                <a:spcPts val="1200"/>
              </a:spcAft>
              <a:buFont typeface="Public Sans" pitchFamily="2" charset="0"/>
              <a:buChar char="–"/>
            </a:pPr>
            <a:r>
              <a:rPr lang="en-AU" sz="1200" i="0" dirty="0">
                <a:effectLst/>
                <a:latin typeface="Public Sans"/>
              </a:rPr>
              <a:t>What connecti</a:t>
            </a:r>
            <a:r>
              <a:rPr lang="en-AU" sz="1200" dirty="0">
                <a:latin typeface="Public Sans"/>
              </a:rPr>
              <a:t>ons can you see? </a:t>
            </a:r>
          </a:p>
          <a:p>
            <a:pPr marL="742950" lvl="1" indent="-285750" algn="l" fontAlgn="base">
              <a:lnSpc>
                <a:spcPct val="114000"/>
              </a:lnSpc>
              <a:spcAft>
                <a:spcPts val="1200"/>
              </a:spcAft>
              <a:buFont typeface="Public Sans" pitchFamily="2" charset="0"/>
              <a:buChar char="–"/>
            </a:pPr>
            <a:r>
              <a:rPr lang="en-AU" sz="1200" i="0" dirty="0">
                <a:effectLst/>
                <a:latin typeface="Public Sans"/>
              </a:rPr>
              <a:t>How do these connections influence your school planning? </a:t>
            </a:r>
          </a:p>
          <a:p>
            <a:endParaRPr lang="en-AU" sz="1200" kern="1200" dirty="0">
              <a:solidFill>
                <a:schemeClr val="tx1"/>
              </a:solidFill>
              <a:effectLst/>
              <a:latin typeface="Public Sans" pitchFamily="2" charset="0"/>
              <a:ea typeface="+mn-ea"/>
              <a:cs typeface="+mn-cs"/>
            </a:endParaRPr>
          </a:p>
          <a:p>
            <a:r>
              <a:rPr lang="en-AU" sz="1200" kern="1200" dirty="0">
                <a:solidFill>
                  <a:schemeClr val="tx1"/>
                </a:solidFill>
                <a:effectLst/>
                <a:latin typeface="Public Sans"/>
              </a:rPr>
              <a:t>You may like to complete this activity in school groups, small table groups or individually. There is space in your workbook to record the connections and considerations for whole school planning.  </a:t>
            </a:r>
          </a:p>
          <a:p>
            <a:endParaRPr lang="en-GB" sz="1200" b="0" i="0" dirty="0">
              <a:solidFill>
                <a:srgbClr val="000000"/>
              </a:solidFill>
              <a:effectLst/>
              <a:latin typeface="Public Sans" pitchFamily="2" charset="0"/>
              <a:ea typeface="Roboto"/>
              <a:cs typeface="Roboto"/>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Public Sans"/>
                <a:ea typeface="Roboto"/>
                <a:cs typeface="Roboto"/>
              </a:rPr>
              <a:t>You have 10 minutes for this activity.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1" dirty="0">
                <a:latin typeface="Public Sans"/>
              </a:rPr>
              <a:t>After 10 minutes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latin typeface="Public Sans"/>
              </a:rPr>
              <a:t>We will now share the connections found and the whole school planning considerations.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1" dirty="0">
                <a:latin typeface="Public Sans"/>
              </a:rPr>
              <a:t>Presenters to facilitate a 5-minute whole group discussion to allow participants to share their connections and whole school planning considerations.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latin typeface="Public Sans"/>
              </a:rPr>
              <a:t>We hope that the opportunity to explore the connections in the sample scope and sequences has allowed you to see the many connections that have been included to support student learning. This knowledge of connections will assist you as we move into the school planning session.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AU" sz="1200" b="1" i="0" dirty="0">
              <a:latin typeface="Public Sans"/>
            </a:endParaRP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13D03DC-A83E-1879-A0FF-96E4FB15A137}"/>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42506014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15B8-A9C6-ABB3-0001-1D8C46E06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7297D-1AB6-3FE5-AB9E-E9ABCB943A45}"/>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3205CD92-7AB5-B9F1-674B-A85947D96919}"/>
              </a:ext>
            </a:extLst>
          </p:cNvPr>
          <p:cNvSpPr>
            <a:spLocks noGrp="1"/>
          </p:cNvSpPr>
          <p:nvPr>
            <p:ph type="body" idx="1"/>
          </p:nvPr>
        </p:nvSpPr>
        <p:spPr/>
        <p:txBody>
          <a:bodyPr/>
          <a:lstStyle/>
          <a:p>
            <a:r>
              <a:rPr lang="en-AU" b="1">
                <a:latin typeface="Public Sans"/>
              </a:rPr>
              <a:t>87</a:t>
            </a:r>
            <a:r>
              <a:rPr lang="en-AU" sz="1200" b="1">
                <a:latin typeface="Public Sans"/>
              </a:rPr>
              <a:t>. Purpose: </a:t>
            </a:r>
            <a:r>
              <a:rPr lang="en-AU" sz="1200" b="0">
                <a:latin typeface="Public Sans"/>
              </a:rPr>
              <a:t>to</a:t>
            </a:r>
            <a:r>
              <a:rPr lang="en-AU" sz="1200">
                <a:latin typeface="Public Sans"/>
              </a:rPr>
              <a:t> introduce school planning time.</a:t>
            </a:r>
          </a:p>
          <a:p>
            <a:endParaRPr lang="en-AU" sz="1200"/>
          </a:p>
          <a:p>
            <a:r>
              <a:rPr lang="en-AU" sz="1200" b="1" kern="1200">
                <a:solidFill>
                  <a:schemeClr val="tx1"/>
                </a:solidFill>
                <a:effectLst/>
                <a:latin typeface="Public Sans"/>
              </a:rPr>
              <a:t>Time: </a:t>
            </a:r>
            <a:r>
              <a:rPr lang="en-AU" sz="1200" b="0" kern="1200">
                <a:solidFill>
                  <a:schemeClr val="tx1"/>
                </a:solidFill>
                <a:effectLst/>
                <a:latin typeface="Public Sans"/>
              </a:rPr>
              <a:t>1</a:t>
            </a:r>
            <a:r>
              <a:rPr lang="en-AU" sz="1200" kern="1200">
                <a:solidFill>
                  <a:schemeClr val="tx1"/>
                </a:solidFill>
                <a:effectLst/>
                <a:latin typeface="Public Sans"/>
              </a:rPr>
              <a:t>0 sec</a:t>
            </a:r>
          </a:p>
          <a:p>
            <a:endParaRPr lang="en-AU" sz="1200"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Presenter notes:</a:t>
            </a:r>
          </a:p>
          <a:p>
            <a:endParaRPr lang="en-AU" sz="1200" kern="1200">
              <a:solidFill>
                <a:schemeClr val="tx1"/>
              </a:solidFill>
              <a:effectLst/>
              <a:latin typeface="Public Sans" pitchFamily="2" charset="0"/>
              <a:ea typeface="+mn-ea"/>
              <a:cs typeface="+mn-cs"/>
            </a:endParaRPr>
          </a:p>
          <a:p>
            <a:r>
              <a:rPr lang="en-AU" sz="1200" kern="1200">
                <a:solidFill>
                  <a:schemeClr val="tx1"/>
                </a:solidFill>
                <a:effectLst/>
                <a:latin typeface="Public Sans"/>
              </a:rPr>
              <a:t>This afternoon we will take our learning and thinking from today and begin planning for individual school contexts. </a:t>
            </a:r>
            <a:endParaRPr lang="en-AU" sz="1200">
              <a:latin typeface="Public Sans"/>
            </a:endParaRPr>
          </a:p>
          <a:p>
            <a:endParaRPr lang="en-AU" sz="12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GB" sz="1200">
              <a:latin typeface="Public Sans"/>
            </a:endParaRPr>
          </a:p>
          <a:p>
            <a:endParaRPr lang="en-AU">
              <a:latin typeface="Public Sans"/>
            </a:endParaRPr>
          </a:p>
        </p:txBody>
      </p:sp>
      <p:sp>
        <p:nvSpPr>
          <p:cNvPr id="4" name="Slide Number Placeholder 3">
            <a:extLst>
              <a:ext uri="{FF2B5EF4-FFF2-40B4-BE49-F238E27FC236}">
                <a16:creationId xmlns:a16="http://schemas.microsoft.com/office/drawing/2014/main" id="{B6C04FE7-DA01-4D06-275B-6F4714A6B32A}"/>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73001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sz="1200" b="1" kern="1200" dirty="0">
                <a:solidFill>
                  <a:schemeClr val="tx1"/>
                </a:solidFill>
                <a:effectLst/>
                <a:latin typeface="Public Sans"/>
              </a:rPr>
              <a:t>9. Purpose: </a:t>
            </a:r>
            <a:r>
              <a:rPr lang="en-AU" sz="1200" kern="1200" dirty="0">
                <a:solidFill>
                  <a:schemeClr val="tx1"/>
                </a:solidFill>
                <a:effectLst/>
                <a:latin typeface="Public Sans"/>
              </a:rPr>
              <a:t>to identify the NESA K-6 sample whole school curriculum plan and supporting resources.</a:t>
            </a:r>
          </a:p>
          <a:p>
            <a:endParaRPr lang="en-AU" sz="1200" b="1" kern="1200" dirty="0">
              <a:solidFill>
                <a:schemeClr val="tx1"/>
              </a:solidFill>
              <a:effectLst/>
              <a:latin typeface="Public Sans" pitchFamily="2" charset="0"/>
              <a:ea typeface="+mn-ea"/>
              <a:cs typeface="+mn-cs"/>
            </a:endParaRPr>
          </a:p>
          <a:p>
            <a:r>
              <a:rPr lang="en-AU" sz="1200" b="1" kern="1200" dirty="0">
                <a:solidFill>
                  <a:schemeClr val="tx1"/>
                </a:solidFill>
                <a:effectLst/>
                <a:latin typeface="Public Sans"/>
              </a:rPr>
              <a:t>Time: </a:t>
            </a:r>
            <a:r>
              <a:rPr lang="en-AU" sz="1200" b="0" kern="1200" dirty="0">
                <a:solidFill>
                  <a:schemeClr val="tx1"/>
                </a:solidFill>
                <a:effectLst/>
                <a:latin typeface="Public Sans"/>
              </a:rPr>
              <a:t>1</a:t>
            </a:r>
            <a:r>
              <a:rPr lang="en-AU" sz="1200" b="1" kern="1200" dirty="0">
                <a:solidFill>
                  <a:schemeClr val="tx1"/>
                </a:solidFill>
                <a:effectLst/>
                <a:latin typeface="Public Sans"/>
              </a:rPr>
              <a:t> </a:t>
            </a:r>
            <a:r>
              <a:rPr lang="en-AU" sz="1200" kern="1200" dirty="0">
                <a:solidFill>
                  <a:schemeClr val="tx1"/>
                </a:solidFill>
                <a:effectLst/>
                <a:latin typeface="Public Sans"/>
              </a:rPr>
              <a:t>min</a:t>
            </a:r>
          </a:p>
          <a:p>
            <a:endParaRPr lang="en-AU" sz="1200" kern="1200" dirty="0">
              <a:solidFill>
                <a:schemeClr val="tx1"/>
              </a:solidFill>
              <a:effectLst/>
              <a:latin typeface="Public Sans" pitchFamily="2" charset="0"/>
              <a:ea typeface="+mn-ea"/>
              <a:cs typeface="+mn-cs"/>
            </a:endParaRPr>
          </a:p>
          <a:p>
            <a:r>
              <a:rPr lang="en-AU" sz="1200" b="1" kern="1200" dirty="0">
                <a:solidFill>
                  <a:schemeClr val="tx1"/>
                </a:solidFill>
                <a:effectLst/>
                <a:latin typeface="Public Sans"/>
              </a:rPr>
              <a:t>Presenter notes: </a:t>
            </a:r>
          </a:p>
          <a:p>
            <a:endParaRPr lang="en-AU" sz="1200" kern="1200" dirty="0">
              <a:solidFill>
                <a:schemeClr val="tx1"/>
              </a:solidFill>
              <a:effectLst/>
              <a:latin typeface="Public Sans" pitchFamily="2" charset="0"/>
              <a:ea typeface="+mn-ea"/>
              <a:cs typeface="+mn-cs"/>
            </a:endParaRPr>
          </a:p>
          <a:p>
            <a:r>
              <a:rPr lang="en-AU" sz="1200" dirty="0">
                <a:latin typeface="Public Sans"/>
              </a:rPr>
              <a:t>NESA recently released K–6 sample whole school curriculum plans for Creative Arts, HSIE, PDHPE, and Science and Technology.</a:t>
            </a:r>
          </a:p>
          <a:p>
            <a:r>
              <a:rPr lang="en-AU" sz="1200" dirty="0">
                <a:latin typeface="Public Sans"/>
              </a:rPr>
              <a:t>This release included three key resources:</a:t>
            </a:r>
          </a:p>
          <a:p>
            <a:endParaRPr lang="en-AU" sz="1200" dirty="0"/>
          </a:p>
          <a:p>
            <a:r>
              <a:rPr lang="en-AU" dirty="0">
                <a:latin typeface="Public Sans"/>
              </a:rPr>
              <a:t>[CLICK] 1</a:t>
            </a:r>
            <a:r>
              <a:rPr lang="en-AU" sz="1200" dirty="0">
                <a:latin typeface="Public Sans"/>
              </a:rPr>
              <a:t>.Video explainer – providing an overview of the curriculum planning approach. You will have received an email from Primary Curriculum with a link to this video and your workbook.</a:t>
            </a:r>
          </a:p>
          <a:p>
            <a:endParaRPr lang="en-AU" sz="1200" dirty="0"/>
          </a:p>
          <a:p>
            <a:r>
              <a:rPr lang="en-AU" dirty="0">
                <a:latin typeface="Public Sans"/>
              </a:rPr>
              <a:t>[CLICK] </a:t>
            </a:r>
            <a:r>
              <a:rPr lang="en-AU" sz="1200" dirty="0">
                <a:latin typeface="Public Sans"/>
              </a:rPr>
              <a:t>2. K-6 sample whole school curriculum plan – illustrating how curriculum content can be mapped across terms and stages.</a:t>
            </a:r>
            <a:endParaRPr lang="en-AU" dirty="0">
              <a:latin typeface="Public Sans"/>
            </a:endParaRPr>
          </a:p>
          <a:p>
            <a:endParaRPr lang="en-AU" sz="1200" dirty="0"/>
          </a:p>
          <a:p>
            <a:r>
              <a:rPr lang="en-AU" dirty="0">
                <a:latin typeface="Public Sans"/>
              </a:rPr>
              <a:t>[CLICK] </a:t>
            </a:r>
            <a:r>
              <a:rPr lang="en-AU" sz="1200" dirty="0">
                <a:latin typeface="Public Sans"/>
              </a:rPr>
              <a:t>3. K-6 sample whole-school curriculum plan: multistage – demonstrating how schools can align learning across stages.</a:t>
            </a:r>
            <a:endParaRPr lang="en-AU" dirty="0"/>
          </a:p>
          <a:p>
            <a:endParaRPr lang="en-AU" sz="1200" dirty="0"/>
          </a:p>
          <a:p>
            <a:r>
              <a:rPr lang="en-AU" sz="1200" dirty="0">
                <a:latin typeface="Public Sans"/>
              </a:rPr>
              <a:t>These resources are designed to support schools in planning for curriculum implementation and can be accessed in the teaching resources </a:t>
            </a:r>
          </a:p>
          <a:p>
            <a:r>
              <a:rPr lang="en-AU" sz="1200" dirty="0">
                <a:latin typeface="Public Sans"/>
              </a:rPr>
              <a:t>Tab on the NESA curriculum website.</a:t>
            </a:r>
            <a:r>
              <a:rPr lang="en-AU" sz="1200" kern="1200" dirty="0">
                <a:solidFill>
                  <a:schemeClr val="tx1"/>
                </a:solidFill>
                <a:effectLst/>
                <a:latin typeface="Public Sans"/>
              </a:rPr>
              <a:t> </a:t>
            </a:r>
            <a:r>
              <a:rPr lang="en-AU" sz="1200" u="sng" kern="1200" dirty="0">
                <a:solidFill>
                  <a:schemeClr val="tx1"/>
                </a:solidFill>
                <a:effectLst/>
                <a:latin typeface="Public Sans"/>
                <a:hlinkClick r:id="rId3"/>
              </a:rPr>
              <a:t>Teaching resources | Syllabus support | NSW Curriculum | NSW Education Standards Authority</a:t>
            </a:r>
            <a:endParaRPr lang="en-AU" sz="1200" u="sng" kern="1200" dirty="0">
              <a:solidFill>
                <a:schemeClr val="tx1"/>
              </a:solidFill>
              <a:effectLst/>
              <a:latin typeface="Public Sans"/>
            </a:endParaRPr>
          </a:p>
          <a:p>
            <a:endParaRPr lang="en-AU" sz="1200" u="none" kern="1200" dirty="0">
              <a:solidFill>
                <a:schemeClr val="tx1"/>
              </a:solidFill>
              <a:effectLst/>
              <a:latin typeface="Public Sans" pitchFamily="2" charset="0"/>
              <a:ea typeface="+mn-ea"/>
              <a:cs typeface="+mn-cs"/>
            </a:endParaRPr>
          </a:p>
          <a:p>
            <a:r>
              <a:rPr lang="en-AU" sz="1200" u="none" kern="1200" dirty="0">
                <a:solidFill>
                  <a:schemeClr val="tx1"/>
                </a:solidFill>
                <a:effectLst/>
                <a:latin typeface="Public Sans"/>
              </a:rPr>
              <a:t>[NEXT SLIDE]</a:t>
            </a:r>
          </a:p>
          <a:p>
            <a:endParaRPr lang="en-AU" sz="1600" u="sng" kern="1200" dirty="0">
              <a:solidFill>
                <a:schemeClr val="tx1"/>
              </a:solidFill>
              <a:effectLst/>
              <a:latin typeface="Public Sans" pitchFamily="2" charset="0"/>
              <a:ea typeface="+mn-ea"/>
              <a:cs typeface="+mn-c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0204629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DAE06-A658-E993-E581-06A8EACDD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F8A30-C031-3B89-A623-D88BD256CD7E}"/>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527C8C4F-95D4-9969-9ABF-1613B4ACC3E4}"/>
              </a:ext>
            </a:extLst>
          </p:cNvPr>
          <p:cNvSpPr>
            <a:spLocks noGrp="1"/>
          </p:cNvSpPr>
          <p:nvPr>
            <p:ph type="body" idx="1"/>
          </p:nvPr>
        </p:nvSpPr>
        <p:spPr/>
        <p:txBody>
          <a:bodyPr/>
          <a:lstStyle/>
          <a:p>
            <a:r>
              <a:rPr lang="en-US" b="1">
                <a:latin typeface="Public Sans"/>
              </a:rPr>
              <a:t>88</a:t>
            </a:r>
            <a:r>
              <a:rPr lang="en-US" sz="1200" b="1" kern="1200">
                <a:solidFill>
                  <a:schemeClr val="tx1"/>
                </a:solidFill>
                <a:effectLst/>
                <a:latin typeface="Public Sans"/>
              </a:rPr>
              <a:t>. Purpose: </a:t>
            </a:r>
            <a:r>
              <a:rPr lang="en-US" sz="1200" kern="1200">
                <a:solidFill>
                  <a:schemeClr val="tx1"/>
                </a:solidFill>
                <a:effectLst/>
                <a:latin typeface="Public Sans"/>
              </a:rPr>
              <a:t>to relate the contextual considerations for schools to scope and sequences.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30 secs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US" sz="1200" b="1" kern="1200">
              <a:solidFill>
                <a:schemeClr val="tx1"/>
              </a:solidFill>
              <a:effectLst/>
              <a:latin typeface="Public Sans"/>
            </a:endParaRPr>
          </a:p>
          <a:p>
            <a:r>
              <a:rPr lang="en-US" sz="1200" b="0" kern="1200">
                <a:solidFill>
                  <a:schemeClr val="tx1"/>
                </a:solidFill>
                <a:effectLst/>
                <a:latin typeface="Public Sans"/>
              </a:rPr>
              <a:t>Please take a moment to read the quote from AERO (Australian Education Research Organisation) on screen. </a:t>
            </a:r>
          </a:p>
          <a:p>
            <a:endParaRPr lang="en-US" sz="1200" b="0" i="1" kern="1200">
              <a:solidFill>
                <a:schemeClr val="tx1"/>
              </a:solidFill>
              <a:effectLst/>
              <a:latin typeface="Public Sans" pitchFamily="2" charset="0"/>
              <a:ea typeface="+mn-ea"/>
              <a:cs typeface="+mn-cs"/>
            </a:endParaRPr>
          </a:p>
          <a:p>
            <a:r>
              <a:rPr lang="en-US" sz="1200" b="0" i="1" kern="1200">
                <a:solidFill>
                  <a:schemeClr val="tx1"/>
                </a:solidFill>
                <a:effectLst/>
                <a:latin typeface="Public Sans"/>
              </a:rPr>
              <a:t>Pause to allow time for participants to read the quote. </a:t>
            </a:r>
          </a:p>
          <a:p>
            <a:endParaRPr lang="en-US" sz="1200" b="0" i="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1">
                <a:latin typeface="Public Sans"/>
              </a:rPr>
              <a:t>AERO paper- link – https://www.edresearch.edu.au/sites/default/files/2024-02/knowledge-rich-approach-curriculum-design-aa.pdf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1">
                <a:latin typeface="Public Sans"/>
              </a:rPr>
              <a:t>Grattan link- https://grattan.edu.au/wp-content/uploads/2023/03/How-to-implement-a-whole-school-curriculum-approach-A-guide-for-principals.pdf </a:t>
            </a:r>
          </a:p>
        </p:txBody>
      </p:sp>
      <p:sp>
        <p:nvSpPr>
          <p:cNvPr id="4" name="Slide Number Placeholder 3">
            <a:extLst>
              <a:ext uri="{FF2B5EF4-FFF2-40B4-BE49-F238E27FC236}">
                <a16:creationId xmlns:a16="http://schemas.microsoft.com/office/drawing/2014/main" id="{05B7BA42-888B-81DA-F3CF-AD6AFB361D5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873312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77FB-1FF8-8E31-0D57-5E9821ED5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97651-37C9-C7A2-DA97-8DD8E68684C1}"/>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46B4E3ED-4599-72F4-FAF7-05D7C8EC67FD}"/>
              </a:ext>
            </a:extLst>
          </p:cNvPr>
          <p:cNvSpPr>
            <a:spLocks noGrp="1"/>
          </p:cNvSpPr>
          <p:nvPr>
            <p:ph type="body" idx="1"/>
          </p:nvPr>
        </p:nvSpPr>
        <p:spPr/>
        <p:txBody>
          <a:bodyPr/>
          <a:lstStyle/>
          <a:p>
            <a:r>
              <a:rPr lang="en-US" sz="1200" b="1" kern="1200">
                <a:solidFill>
                  <a:schemeClr val="tx1"/>
                </a:solidFill>
                <a:effectLst/>
                <a:latin typeface="Public Sans"/>
              </a:rPr>
              <a:t>89. Purpose: </a:t>
            </a:r>
            <a:r>
              <a:rPr lang="en-US" sz="1200" kern="1200">
                <a:solidFill>
                  <a:schemeClr val="tx1"/>
                </a:solidFill>
                <a:effectLst/>
                <a:latin typeface="Public Sans"/>
              </a:rPr>
              <a:t>to relate the contextual considerations for schools to scope and sequences.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min 30 secs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US" sz="1200" b="1" kern="1200">
              <a:solidFill>
                <a:schemeClr val="tx1"/>
              </a:solidFill>
              <a:effectLs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Public Sans"/>
              </a:rPr>
              <a:t>NESA identified in their Whole school curriculum planning video that, “The primary curriculum is structured cohesively with careful consideration to the sequential building of knowledge and skills. The reformed NSW Curriculum’s CHPS syllabuses represent an opportunity for schools to refresh their planning practices in line with the knowledge and skills explicit approach to curriculum content.”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Public Sans"/>
              </a:rPr>
              <a:t>The CHPS sample scope and sequences keep this rich curriculum at the core whilst managing the contextual needs of individual school settings.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0" kern="1200">
                <a:solidFill>
                  <a:schemeClr val="tx1"/>
                </a:solidFill>
                <a:effectLst/>
                <a:latin typeface="Public Sans"/>
              </a:rPr>
              <a:t>As we know- there are 28 terms of learning from the beginning of Kindergarten to the end of Year 6. Ensuring coherent planning and sequencing across those 28 terms will maximise learning for students in your school.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0" kern="1200">
                <a:solidFill>
                  <a:schemeClr val="tx1"/>
                </a:solidFill>
                <a:effectLst/>
                <a:latin typeface="Public Sans"/>
              </a:rPr>
              <a:t>In the 2023 </a:t>
            </a:r>
            <a:r>
              <a:rPr lang="en-AU" sz="1200" i="0">
                <a:latin typeface="Public Sans"/>
              </a:rPr>
              <a:t>Grattan report, ‘How to implement a whole school curriculum approach’ they unpack beneficial leadership decision making in curriculum design. The reports states, having a clear vision helps school leaders provide an anchor for their decision making, helping prioritise resources and overcome inevitable challenges.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AERO paper- link – https://www.edresearch.edu.au/sites/default/files/2024-02/knowledge-rich-approach-curriculum-design-aa.pdf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Grattan link- https://grattan.edu.au/wp-content/uploads/2023/03/How-to-implement-a-whole-school-curriculum-approach-A-guide-for-principals.pdf </a:t>
            </a:r>
          </a:p>
        </p:txBody>
      </p:sp>
      <p:sp>
        <p:nvSpPr>
          <p:cNvPr id="4" name="Slide Number Placeholder 3">
            <a:extLst>
              <a:ext uri="{FF2B5EF4-FFF2-40B4-BE49-F238E27FC236}">
                <a16:creationId xmlns:a16="http://schemas.microsoft.com/office/drawing/2014/main" id="{313A046C-7D3D-C318-2C75-61B6AED0C95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210987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4E4C-4E9E-4499-5181-D36F1A2EE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A062-FD08-B6ED-82B8-39803179BBFC}"/>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8B6D8484-4FA9-E2AB-5327-02CF81655D0B}"/>
              </a:ext>
            </a:extLst>
          </p:cNvPr>
          <p:cNvSpPr>
            <a:spLocks noGrp="1"/>
          </p:cNvSpPr>
          <p:nvPr>
            <p:ph type="body" idx="1"/>
          </p:nvPr>
        </p:nvSpPr>
        <p:spPr/>
        <p:txBody>
          <a:bodyPr/>
          <a:lstStyle/>
          <a:p>
            <a:r>
              <a:rPr lang="en-US" sz="1200" b="1" kern="1200">
                <a:solidFill>
                  <a:schemeClr val="tx1"/>
                </a:solidFill>
                <a:effectLst/>
                <a:latin typeface="Public Sans"/>
              </a:rPr>
              <a:t>90. Purpose: </a:t>
            </a:r>
            <a:r>
              <a:rPr lang="en-US">
                <a:highlight>
                  <a:srgbClr val="FFFF00"/>
                </a:highlight>
                <a:latin typeface="Public Sans"/>
              </a:rPr>
              <a:t>t</a:t>
            </a:r>
            <a:r>
              <a:rPr lang="en-AU">
                <a:latin typeface="Public Sans"/>
              </a:rPr>
              <a:t>o</a:t>
            </a:r>
            <a:r>
              <a:rPr lang="en-AU" sz="1200" kern="1200">
                <a:solidFill>
                  <a:schemeClr val="tx1"/>
                </a:solidFill>
                <a:effectLst/>
                <a:latin typeface="Public Sans"/>
              </a:rPr>
              <a:t> unpack considerations for whole school planning to support CHPS scope and sequence implementation.</a:t>
            </a:r>
            <a:endParaRPr lang="en-US" sz="1200" kern="1200">
              <a:solidFill>
                <a:schemeClr val="tx1"/>
              </a:solidFill>
              <a:effectLst/>
              <a:latin typeface="Public Sans"/>
            </a:endParaRP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1 min</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AU" sz="1200" kern="1200">
              <a:solidFill>
                <a:schemeClr val="tx1"/>
              </a:solidFill>
              <a:effectLst/>
              <a:latin typeface="Public Sans" pitchFamily="2" charset="0"/>
              <a:ea typeface="+mn-ea"/>
              <a:cs typeface="+mn-cs"/>
            </a:endParaRPr>
          </a:p>
          <a:p>
            <a:r>
              <a:rPr lang="en-AU" sz="1200" b="0">
                <a:latin typeface="Public Sans"/>
              </a:rPr>
              <a:t>Whole school planning is a collaborative process shaped by your students’ contextual needs. When implementing a scope and sequence, you incorporate essential syllabus learning and map it into a plan tailored to your school.</a:t>
            </a:r>
          </a:p>
          <a:p>
            <a:endParaRPr lang="en-AU" sz="1200"/>
          </a:p>
          <a:p>
            <a:r>
              <a:rPr lang="en-AU" sz="1200">
                <a:latin typeface="Public Sans"/>
              </a:rPr>
              <a:t>Many factors will vary across schools during implementation, including but not limited to what we have called out here. </a:t>
            </a:r>
          </a:p>
          <a:p>
            <a:endParaRPr lang="en-AU" sz="1200">
              <a:latin typeface="Public Sans"/>
            </a:endParaRPr>
          </a:p>
          <a:p>
            <a:r>
              <a:rPr lang="en-AU" sz="1200">
                <a:latin typeface="Public Sans"/>
              </a:rPr>
              <a:t>We will pause for a moment to allow you to review these considerations.</a:t>
            </a:r>
          </a:p>
          <a:p>
            <a:endParaRPr lang="en-AU" sz="1200">
              <a:latin typeface="Public Sans"/>
            </a:endParaRPr>
          </a:p>
          <a:p>
            <a:r>
              <a:rPr lang="en-AU" sz="1200" i="1">
                <a:latin typeface="Public Sans"/>
              </a:rPr>
              <a:t>Pause 30 seconds</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AU" sz="1200" b="1" i="0">
              <a:latin typeface="Public Sans"/>
            </a:endParaRPr>
          </a:p>
          <a:p>
            <a:endParaRPr lang="en-AU"/>
          </a:p>
        </p:txBody>
      </p:sp>
      <p:sp>
        <p:nvSpPr>
          <p:cNvPr id="4" name="Slide Number Placeholder 3">
            <a:extLst>
              <a:ext uri="{FF2B5EF4-FFF2-40B4-BE49-F238E27FC236}">
                <a16:creationId xmlns:a16="http://schemas.microsoft.com/office/drawing/2014/main" id="{3980F69F-F7FF-0E85-2A59-67C8AF13FBE6}"/>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7036421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92EDF-3757-F875-9833-AA33304DA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4DA1-B7D7-774E-8FD0-1012809D141E}"/>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2F0D5F01-A9E0-D2ED-3187-12AA8D9E20AB}"/>
              </a:ext>
            </a:extLst>
          </p:cNvPr>
          <p:cNvSpPr>
            <a:spLocks noGrp="1"/>
          </p:cNvSpPr>
          <p:nvPr>
            <p:ph type="body" idx="1"/>
          </p:nvPr>
        </p:nvSpPr>
        <p:spPr/>
        <p:txBody>
          <a:bodyPr/>
          <a:lstStyle/>
          <a:p>
            <a:r>
              <a:rPr lang="en-US" b="1">
                <a:latin typeface="Public Sans"/>
              </a:rPr>
              <a:t>91</a:t>
            </a:r>
            <a:r>
              <a:rPr lang="en-US" sz="1200" b="1" kern="1200">
                <a:solidFill>
                  <a:schemeClr val="tx1"/>
                </a:solidFill>
                <a:effectLst/>
                <a:latin typeface="Public Sans"/>
              </a:rPr>
              <a:t>. Purpose: </a:t>
            </a:r>
            <a:r>
              <a:rPr lang="en-US">
                <a:highlight>
                  <a:srgbClr val="FFFF00"/>
                </a:highlight>
                <a:latin typeface="Public Sans"/>
              </a:rPr>
              <a:t>t</a:t>
            </a:r>
            <a:r>
              <a:rPr lang="en-AU">
                <a:latin typeface="Public Sans"/>
              </a:rPr>
              <a:t>o</a:t>
            </a:r>
            <a:r>
              <a:rPr lang="en-AU" sz="1200" kern="1200">
                <a:solidFill>
                  <a:schemeClr val="tx1"/>
                </a:solidFill>
                <a:effectLst/>
                <a:latin typeface="Public Sans"/>
              </a:rPr>
              <a:t> unpack considerations for whole school planning to support CHPS scope and sequence implementation.</a:t>
            </a:r>
            <a:endParaRPr lang="en-US" sz="1200" kern="1200">
              <a:solidFill>
                <a:schemeClr val="tx1"/>
              </a:solidFill>
              <a:effectLst/>
              <a:latin typeface="Public Sans"/>
            </a:endParaRP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2 mins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AU" sz="1200" kern="1200">
              <a:solidFill>
                <a:schemeClr val="tx1"/>
              </a:solidFill>
              <a:effectLst/>
              <a:latin typeface="Public Sans" pitchFamily="2" charset="0"/>
              <a:ea typeface="+mn-ea"/>
              <a:cs typeface="+mn-cs"/>
            </a:endParaRPr>
          </a:p>
          <a:p>
            <a:r>
              <a:rPr lang="en-AU" sz="1200">
                <a:latin typeface="Public Sans"/>
              </a:rPr>
              <a:t>Let’s now unpack each of these considerations.</a:t>
            </a:r>
          </a:p>
          <a:p>
            <a:endParaRPr lang="en-AU" sz="1200"/>
          </a:p>
          <a:p>
            <a:r>
              <a:rPr lang="en-AU" sz="1200" b="0">
                <a:latin typeface="Public Sans"/>
              </a:rPr>
              <a:t>Student needs:</a:t>
            </a:r>
          </a:p>
          <a:p>
            <a:pPr marL="171450" indent="-171450">
              <a:buFont typeface="Arial" panose="020B0604020202020204" pitchFamily="34" charset="0"/>
              <a:buChar char="•"/>
            </a:pPr>
            <a:r>
              <a:rPr lang="en-AU" sz="1200">
                <a:latin typeface="Public Sans"/>
              </a:rPr>
              <a:t>reflecting on your students’ unique needs while aligning with the syllabus design</a:t>
            </a:r>
          </a:p>
          <a:p>
            <a:pPr marL="171450" indent="-171450">
              <a:buFont typeface="Arial" panose="020B0604020202020204" pitchFamily="34" charset="0"/>
              <a:buChar char="•"/>
            </a:pPr>
            <a:r>
              <a:rPr lang="en-AU" sz="1200">
                <a:latin typeface="Public Sans"/>
              </a:rPr>
              <a:t>local cultural considerations, and</a:t>
            </a:r>
          </a:p>
          <a:p>
            <a:pPr marL="171450" indent="-171450">
              <a:buFont typeface="Arial" panose="020B0604020202020204" pitchFamily="34" charset="0"/>
              <a:buChar char="•"/>
            </a:pPr>
            <a:r>
              <a:rPr lang="en-AU" sz="1200">
                <a:latin typeface="Public Sans"/>
              </a:rPr>
              <a:t>planning for new content in a carefully sequenced way that caters for the needs of the students in higher grades who have not been exposed to the prior learning. </a:t>
            </a:r>
          </a:p>
          <a:p>
            <a:endParaRPr lang="en-AU" sz="1200"/>
          </a:p>
          <a:p>
            <a:r>
              <a:rPr lang="en-AU" sz="1200" b="0">
                <a:latin typeface="Public Sans"/>
              </a:rPr>
              <a:t>Teaching staff: </a:t>
            </a:r>
          </a:p>
          <a:p>
            <a:pPr marL="171450" indent="-171450">
              <a:buFont typeface="Arial" panose="020B0604020202020204" pitchFamily="34" charset="0"/>
              <a:buChar char="•"/>
            </a:pPr>
            <a:r>
              <a:rPr lang="en-AU" sz="1200">
                <a:latin typeface="Public Sans"/>
              </a:rPr>
              <a:t>the composition of your teaching team influences how the CHPS scope and sequences are implemented, and</a:t>
            </a:r>
          </a:p>
          <a:p>
            <a:pPr marL="171450" indent="-171450">
              <a:buFont typeface="Arial" panose="020B0604020202020204" pitchFamily="34" charset="0"/>
              <a:buChar char="•"/>
            </a:pPr>
            <a:r>
              <a:rPr lang="en-AU" sz="1200" b="0">
                <a:latin typeface="Public Sans"/>
              </a:rPr>
              <a:t>planning of professional learning prior and during implementation. </a:t>
            </a:r>
          </a:p>
          <a:p>
            <a:endParaRPr lang="en-AU" sz="1200"/>
          </a:p>
          <a:p>
            <a:r>
              <a:rPr lang="en-AU" sz="1200" b="0">
                <a:latin typeface="Public Sans"/>
              </a:rPr>
              <a:t>Cross-stage classes: </a:t>
            </a:r>
          </a:p>
          <a:p>
            <a:pPr marL="171450" indent="-171450">
              <a:buFont typeface="Arial" panose="020B0604020202020204" pitchFamily="34" charset="0"/>
              <a:buChar char="•"/>
            </a:pPr>
            <a:r>
              <a:rPr lang="en-AU" sz="1200">
                <a:latin typeface="Public Sans"/>
              </a:rPr>
              <a:t>class structures often vary year to year. Whether cross-stage classes are common or occasional, they affect planning approaches, and</a:t>
            </a:r>
          </a:p>
          <a:p>
            <a:pPr marL="171450" indent="-171450">
              <a:buFont typeface="Arial" panose="020B0604020202020204" pitchFamily="34" charset="0"/>
              <a:buChar char="•"/>
            </a:pPr>
            <a:r>
              <a:rPr lang="en-AU" sz="1200" b="0">
                <a:latin typeface="Public Sans"/>
              </a:rPr>
              <a:t>this may include identifying opportunities for the vertical connections that are manageable for your setting. </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AU" sz="1200" b="1" i="0">
              <a:latin typeface="Public Sans"/>
            </a:endParaRPr>
          </a:p>
          <a:p>
            <a:endParaRPr lang="en-AU"/>
          </a:p>
        </p:txBody>
      </p:sp>
      <p:sp>
        <p:nvSpPr>
          <p:cNvPr id="4" name="Slide Number Placeholder 3">
            <a:extLst>
              <a:ext uri="{FF2B5EF4-FFF2-40B4-BE49-F238E27FC236}">
                <a16:creationId xmlns:a16="http://schemas.microsoft.com/office/drawing/2014/main" id="{D2F73B27-EC3F-DF0F-571B-375042F50168}"/>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30782989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B0A36-9C6C-B395-52B3-D3B3BEDA3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8BCAC-A3F8-9B1A-EC2E-A603C19F0969}"/>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DA6530BC-CBC2-7BF1-2B04-7038C30AF5D0}"/>
              </a:ext>
            </a:extLst>
          </p:cNvPr>
          <p:cNvSpPr>
            <a:spLocks noGrp="1"/>
          </p:cNvSpPr>
          <p:nvPr>
            <p:ph type="body" idx="1"/>
          </p:nvPr>
        </p:nvSpPr>
        <p:spPr/>
        <p:txBody>
          <a:bodyPr/>
          <a:lstStyle/>
          <a:p>
            <a:r>
              <a:rPr lang="en-US" b="1">
                <a:latin typeface="Public Sans"/>
              </a:rPr>
              <a:t>92</a:t>
            </a:r>
            <a:r>
              <a:rPr lang="en-US" sz="1200" b="1" kern="1200">
                <a:solidFill>
                  <a:schemeClr val="tx1"/>
                </a:solidFill>
                <a:effectLst/>
                <a:latin typeface="Public Sans"/>
              </a:rPr>
              <a:t>. Purpose: </a:t>
            </a:r>
            <a:r>
              <a:rPr lang="en-US">
                <a:highlight>
                  <a:srgbClr val="FFFF00"/>
                </a:highlight>
                <a:latin typeface="Public Sans"/>
              </a:rPr>
              <a:t>t</a:t>
            </a:r>
            <a:r>
              <a:rPr lang="en-AU">
                <a:latin typeface="Public Sans"/>
              </a:rPr>
              <a:t>o</a:t>
            </a:r>
            <a:r>
              <a:rPr lang="en-AU" sz="1200" kern="1200">
                <a:solidFill>
                  <a:schemeClr val="tx1"/>
                </a:solidFill>
                <a:effectLst/>
                <a:latin typeface="Public Sans"/>
              </a:rPr>
              <a:t> unpack considerations for whole school planning to support CHPS scope and sequence implementation.</a:t>
            </a:r>
            <a:endParaRPr lang="en-US" sz="1200" kern="1200">
              <a:solidFill>
                <a:schemeClr val="tx1"/>
              </a:solidFill>
              <a:effectLst/>
              <a:latin typeface="Public Sans"/>
            </a:endParaRP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Time: </a:t>
            </a:r>
            <a:r>
              <a:rPr lang="en-US" sz="1200" b="0" kern="1200">
                <a:solidFill>
                  <a:schemeClr val="tx1"/>
                </a:solidFill>
                <a:effectLst/>
                <a:latin typeface="Public Sans"/>
              </a:rPr>
              <a:t>2 mins</a:t>
            </a:r>
          </a:p>
          <a:p>
            <a:endParaRPr lang="en-AU" sz="1200" kern="1200">
              <a:solidFill>
                <a:schemeClr val="tx1"/>
              </a:solidFill>
              <a:effectLst/>
              <a:latin typeface="Public Sans" pitchFamily="2" charset="0"/>
              <a:ea typeface="+mn-ea"/>
              <a:cs typeface="+mn-cs"/>
            </a:endParaRPr>
          </a:p>
          <a:p>
            <a:r>
              <a:rPr lang="en-US" sz="1200" b="1" kern="1200">
                <a:solidFill>
                  <a:schemeClr val="tx1"/>
                </a:solidFill>
                <a:effectLst/>
                <a:latin typeface="Public Sans"/>
              </a:rPr>
              <a:t>Presenter notes:</a:t>
            </a:r>
          </a:p>
          <a:p>
            <a:endParaRPr lang="en-AU" sz="1200" kern="1200">
              <a:solidFill>
                <a:schemeClr val="tx1"/>
              </a:solidFill>
              <a:effectLst/>
              <a:latin typeface="Public Sans" pitchFamily="2" charset="0"/>
              <a:ea typeface="+mn-ea"/>
              <a:cs typeface="+mn-cs"/>
            </a:endParaRPr>
          </a:p>
          <a:p>
            <a:r>
              <a:rPr lang="en-AU" sz="1200" b="0">
                <a:latin typeface="Public Sans"/>
              </a:rPr>
              <a:t>Cohort sizes: </a:t>
            </a:r>
          </a:p>
          <a:p>
            <a:pPr marL="171450" indent="-171450">
              <a:buFont typeface="Arial" panose="020B0604020202020204" pitchFamily="34" charset="0"/>
              <a:buChar char="•"/>
            </a:pPr>
            <a:r>
              <a:rPr lang="en-AU" sz="1200">
                <a:latin typeface="Public Sans"/>
              </a:rPr>
              <a:t>shape class structures, which might include multi-stage classes, t</a:t>
            </a:r>
            <a:r>
              <a:rPr lang="en-AU" sz="1200" b="0">
                <a:latin typeface="Public Sans"/>
              </a:rPr>
              <a:t>his impacts CHPS planning and may result in the scope and sequences needing to be carefully mapped out to ensure content is sequential. </a:t>
            </a:r>
          </a:p>
          <a:p>
            <a:endParaRPr lang="en-AU" sz="1200"/>
          </a:p>
          <a:p>
            <a:r>
              <a:rPr lang="en-AU" sz="1200" b="0">
                <a:latin typeface="Public Sans"/>
              </a:rPr>
              <a:t>Resources and excursions: </a:t>
            </a:r>
          </a:p>
          <a:p>
            <a:pPr marL="171450" indent="-171450">
              <a:buFont typeface="Arial" panose="020B0604020202020204" pitchFamily="34" charset="0"/>
              <a:buChar char="•"/>
            </a:pPr>
            <a:r>
              <a:rPr lang="en-AU" sz="1200">
                <a:latin typeface="Public Sans"/>
              </a:rPr>
              <a:t>to deliver rich syllabus content, and </a:t>
            </a:r>
          </a:p>
          <a:p>
            <a:pPr marL="171450" indent="-171450">
              <a:buFont typeface="Arial" panose="020B0604020202020204" pitchFamily="34" charset="0"/>
              <a:buChar char="•"/>
            </a:pPr>
            <a:r>
              <a:rPr lang="en-AU" sz="1200" b="0">
                <a:latin typeface="Public Sans"/>
              </a:rPr>
              <a:t>careful planning of the required resources will support successful implementation, for example budgeting and even storage solutions. </a:t>
            </a:r>
          </a:p>
          <a:p>
            <a:pPr marL="171450" indent="-171450">
              <a:buFont typeface="Arial" panose="020B0604020202020204" pitchFamily="34" charset="0"/>
              <a:buChar char="•"/>
            </a:pPr>
            <a:r>
              <a:rPr lang="en-AU" sz="1200">
                <a:latin typeface="Public Sans"/>
              </a:rPr>
              <a:t>camps often connect to CHPS content and should be considered in your planning</a:t>
            </a:r>
            <a:r>
              <a:rPr lang="en-AU" sz="1200" b="0">
                <a:latin typeface="Public Sans"/>
              </a:rPr>
              <a:t>, for example, advanced bookings</a:t>
            </a:r>
          </a:p>
          <a:p>
            <a:pPr marL="171450" indent="-171450">
              <a:buFont typeface="Arial" panose="020B0604020202020204" pitchFamily="34" charset="0"/>
              <a:buChar char="•"/>
            </a:pPr>
            <a:r>
              <a:rPr lang="en-AU" sz="1200" b="0">
                <a:latin typeface="Public Sans"/>
              </a:rPr>
              <a:t>checking alignment with scope and sequences, and </a:t>
            </a:r>
          </a:p>
          <a:p>
            <a:pPr marL="171450" indent="-171450">
              <a:buFont typeface="Arial" panose="020B0604020202020204" pitchFamily="34" charset="0"/>
              <a:buChar char="•"/>
            </a:pPr>
            <a:r>
              <a:rPr lang="en-AU" sz="1200" b="0">
                <a:latin typeface="Public Sans"/>
              </a:rPr>
              <a:t>opportunities in the local area that may support the sequence of learning.</a:t>
            </a:r>
          </a:p>
          <a:p>
            <a:endParaRPr lang="en-AU" sz="1200"/>
          </a:p>
          <a:p>
            <a:r>
              <a:rPr lang="en-AU" sz="1200" b="0">
                <a:latin typeface="Public Sans"/>
              </a:rPr>
              <a:t>Community: </a:t>
            </a:r>
          </a:p>
          <a:p>
            <a:pPr marL="171450" indent="-171450">
              <a:buFont typeface="Arial" panose="020B0604020202020204" pitchFamily="34" charset="0"/>
              <a:buChar char="•"/>
            </a:pPr>
            <a:r>
              <a:rPr lang="en-AU" sz="1200">
                <a:latin typeface="Public Sans"/>
              </a:rPr>
              <a:t>authentic community connections enhance learning. For example, engaging with Local Elders and Knowledge Holders supports delivery of Aboriginal and Torres Strait Islander histories and cultures content, and</a:t>
            </a:r>
          </a:p>
          <a:p>
            <a:pPr marL="171450" indent="-171450">
              <a:buFont typeface="Arial" panose="020B0604020202020204" pitchFamily="34" charset="0"/>
              <a:buChar char="•"/>
            </a:pPr>
            <a:r>
              <a:rPr lang="en-AU" sz="1200" b="0">
                <a:latin typeface="Public Sans"/>
              </a:rPr>
              <a:t>review scope and sequences for where opportunities exist to develop community partnerships to support learning. </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Public Sans"/>
              </a:rPr>
              <a:t>[NEXT SLIDE]</a:t>
            </a:r>
            <a:endParaRPr lang="en-AU" sz="1200" b="1" i="0">
              <a:latin typeface="Public Sans"/>
            </a:endParaRPr>
          </a:p>
          <a:p>
            <a:endParaRPr lang="en-AU"/>
          </a:p>
        </p:txBody>
      </p:sp>
      <p:sp>
        <p:nvSpPr>
          <p:cNvPr id="4" name="Slide Number Placeholder 3">
            <a:extLst>
              <a:ext uri="{FF2B5EF4-FFF2-40B4-BE49-F238E27FC236}">
                <a16:creationId xmlns:a16="http://schemas.microsoft.com/office/drawing/2014/main" id="{9947673D-61E5-9C8F-C9C7-B82F6B726E4A}"/>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872724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425E-8EDA-A518-1CA9-FCBBEC0AD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C8957-73AD-F19A-3C7C-BCA478DCF87F}"/>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3C82DEA4-2DDE-8AE4-07A7-7439432CF90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Public Sans"/>
              </a:rPr>
              <a:t>93. Purpose: </a:t>
            </a:r>
            <a:r>
              <a:rPr lang="en-US" sz="1200" kern="1200" dirty="0">
                <a:solidFill>
                  <a:schemeClr val="tx1"/>
                </a:solidFill>
                <a:effectLst/>
                <a:latin typeface="Public Sans"/>
              </a:rPr>
              <a:t>to collaborate on considerations for whole school scope and sequence refining/planning</a:t>
            </a:r>
            <a:endParaRPr lang="en-US" sz="1200" strike="sngStrike" kern="1200" dirty="0">
              <a:solidFill>
                <a:schemeClr val="tx1"/>
              </a:solidFill>
              <a:effectLst/>
              <a:latin typeface="Public Sans"/>
            </a:endParaRPr>
          </a:p>
          <a:p>
            <a:endParaRPr lang="en-AU" sz="1200" b="0" kern="1200" dirty="0">
              <a:solidFill>
                <a:schemeClr val="tx1"/>
              </a:solidFill>
              <a:effectLst/>
              <a:latin typeface="Public Sans" pitchFamily="2" charset="0"/>
              <a:ea typeface="+mn-ea"/>
              <a:cs typeface="+mn-cs"/>
            </a:endParaRPr>
          </a:p>
          <a:p>
            <a:r>
              <a:rPr lang="en-AU" sz="1200" b="1" kern="1200" dirty="0">
                <a:solidFill>
                  <a:schemeClr val="tx1"/>
                </a:solidFill>
                <a:effectLst/>
                <a:latin typeface="Public Sans"/>
              </a:rPr>
              <a:t>Time: </a:t>
            </a:r>
            <a:r>
              <a:rPr lang="en-AU" sz="1200" b="0" kern="1200" dirty="0">
                <a:solidFill>
                  <a:schemeClr val="tx1"/>
                </a:solidFill>
                <a:effectLst/>
                <a:latin typeface="Public Sans"/>
                <a:ea typeface="+mn-ea"/>
                <a:cs typeface="+mn-cs"/>
              </a:rPr>
              <a:t>5</a:t>
            </a:r>
            <a:r>
              <a:rPr lang="en-AU" sz="1200" dirty="0">
                <a:solidFill>
                  <a:schemeClr val="tx1"/>
                </a:solidFill>
                <a:latin typeface="Public Sans"/>
              </a:rPr>
              <a:t> mins (1 min intro 4 mins activity)</a:t>
            </a:r>
          </a:p>
          <a:p>
            <a:endParaRPr lang="en-AU" sz="1200" b="0" kern="1200" dirty="0">
              <a:solidFill>
                <a:schemeClr val="tx1"/>
              </a:solidFill>
              <a:effectLst/>
              <a:latin typeface="Public Sans" pitchFamily="2" charset="0"/>
              <a:ea typeface="+mn-ea"/>
              <a:cs typeface="+mn-cs"/>
            </a:endParaRPr>
          </a:p>
          <a:p>
            <a:r>
              <a:rPr lang="en-US" sz="1200" b="1" dirty="0">
                <a:solidFill>
                  <a:schemeClr val="tx1"/>
                </a:solidFill>
                <a:latin typeface="Public Sans"/>
              </a:rPr>
              <a:t>Presenter notes:</a:t>
            </a:r>
          </a:p>
          <a:p>
            <a:endParaRPr lang="en-US" sz="1200" i="1" dirty="0">
              <a:solidFill>
                <a:schemeClr val="tx1"/>
              </a:solidFill>
              <a:latin typeface="Public Sans"/>
            </a:endParaRPr>
          </a:p>
          <a:p>
            <a:r>
              <a:rPr lang="en-AU" sz="1200" kern="1200" dirty="0">
                <a:solidFill>
                  <a:schemeClr val="tx1"/>
                </a:solidFill>
                <a:effectLst/>
                <a:latin typeface="Public Sans"/>
              </a:rPr>
              <a:t>We will now engage in a whole group sharing of unique school considerations, using our collective groups unique school settings and needs.  </a:t>
            </a:r>
            <a:endParaRPr lang="en-AU" sz="1200" b="1" kern="1200" dirty="0">
              <a:solidFill>
                <a:schemeClr val="tx1"/>
              </a:solidFill>
              <a:effectLst/>
              <a:latin typeface="Public Sans"/>
            </a:endParaRPr>
          </a:p>
          <a:p>
            <a:endParaRPr lang="en-AU" sz="1200" b="1" kern="1200" dirty="0">
              <a:solidFill>
                <a:schemeClr val="tx1"/>
              </a:solidFill>
              <a:effectLst/>
              <a:latin typeface="Public Sans" pitchFamily="2" charset="0"/>
              <a:ea typeface="+mn-ea"/>
              <a:cs typeface="+mn-cs"/>
            </a:endParaRPr>
          </a:p>
          <a:p>
            <a:pPr lvl="0"/>
            <a:r>
              <a:rPr lang="en-AU" sz="1200" dirty="0">
                <a:solidFill>
                  <a:schemeClr val="tx1"/>
                </a:solidFill>
                <a:latin typeface="Public Sans"/>
              </a:rPr>
              <a:t>This activity is called ‘Professional borrowing’, there are three parts:</a:t>
            </a:r>
          </a:p>
          <a:p>
            <a:pPr lvl="0"/>
            <a:endParaRPr lang="en-AU" sz="1200" dirty="0">
              <a:solidFill>
                <a:schemeClr val="tx1"/>
              </a:solidFill>
              <a:latin typeface="Public Sans"/>
            </a:endParaRPr>
          </a:p>
          <a:p>
            <a:pPr lvl="0"/>
            <a:r>
              <a:rPr lang="en-AU" sz="1200" dirty="0">
                <a:solidFill>
                  <a:schemeClr val="tx1"/>
                </a:solidFill>
                <a:latin typeface="Public Sans"/>
              </a:rPr>
              <a:t>Task 1- Brainstorming- in table groups, using post it notes, discuss and record some of the considerations when whole school planning for CHPS using the sample scope and sequences. What are the unique factors for your settings? Group these into themes if applicable. </a:t>
            </a:r>
          </a:p>
          <a:p>
            <a:pPr lvl="0"/>
            <a:r>
              <a:rPr lang="en-AU" sz="1200" dirty="0">
                <a:solidFill>
                  <a:schemeClr val="tx1"/>
                </a:solidFill>
                <a:latin typeface="Public Sans"/>
              </a:rPr>
              <a:t> </a:t>
            </a:r>
          </a:p>
          <a:p>
            <a:pPr marL="0" indent="0">
              <a:buFont typeface="Arial"/>
              <a:buNone/>
            </a:pPr>
            <a:r>
              <a:rPr lang="en-AU" sz="1200" dirty="0">
                <a:solidFill>
                  <a:schemeClr val="tx1"/>
                </a:solidFill>
                <a:latin typeface="Public Sans"/>
              </a:rPr>
              <a:t>Task 2- Borrowing time- take a gallery walk around the other table groups to see others' ideas.</a:t>
            </a:r>
          </a:p>
          <a:p>
            <a:pPr marL="0" indent="0">
              <a:buFont typeface="Arial"/>
              <a:buNone/>
            </a:pPr>
            <a:endParaRPr lang="en-AU" sz="1200" dirty="0">
              <a:solidFill>
                <a:schemeClr val="tx1"/>
              </a:solidFill>
              <a:latin typeface="Public Sans"/>
            </a:endParaRPr>
          </a:p>
          <a:p>
            <a:pPr marL="0" indent="0">
              <a:buFont typeface="Arial"/>
              <a:buNone/>
            </a:pPr>
            <a:r>
              <a:rPr lang="en-AU" sz="1200" dirty="0">
                <a:solidFill>
                  <a:schemeClr val="tx1"/>
                </a:solidFill>
                <a:latin typeface="Public Sans"/>
              </a:rPr>
              <a:t>Task 3- Building on ideas- return to your table groups and build on your previous ideas by recording any new borrowed ideas. Discuss as a table anything you borrowed.</a:t>
            </a:r>
          </a:p>
          <a:p>
            <a:pPr marL="0" indent="0">
              <a:buFont typeface="Arial"/>
              <a:buNone/>
            </a:pPr>
            <a:endParaRPr lang="en-AU" sz="1200" dirty="0">
              <a:solidFill>
                <a:schemeClr val="tx1"/>
              </a:solidFill>
              <a:latin typeface="Public Sans"/>
            </a:endParaRPr>
          </a:p>
          <a:p>
            <a:pPr marL="0" indent="0">
              <a:buFont typeface="Arial"/>
              <a:buNone/>
            </a:pPr>
            <a:r>
              <a:rPr lang="en-AU" sz="1200" dirty="0">
                <a:solidFill>
                  <a:schemeClr val="tx1"/>
                </a:solidFill>
                <a:latin typeface="Public Sans"/>
              </a:rPr>
              <a:t>You will have 20 minutes for this activity; we will prompt you when it is time to move around and ‘borrow’.</a:t>
            </a:r>
          </a:p>
          <a:p>
            <a:pPr marL="285750" indent="-285750">
              <a:buFont typeface="Arial"/>
              <a:buChar char="•"/>
            </a:pPr>
            <a:endParaRPr lang="en-AU" sz="1200" dirty="0">
              <a:solidFill>
                <a:schemeClr val="tx1"/>
              </a:solidFill>
              <a:latin typeface="Public Sans"/>
            </a:endParaRPr>
          </a:p>
          <a:p>
            <a:pPr>
              <a:defRPr/>
            </a:pPr>
            <a:r>
              <a:rPr lang="en-AU" sz="1200" i="1" dirty="0">
                <a:solidFill>
                  <a:schemeClr val="tx1"/>
                </a:solidFill>
                <a:latin typeface="Public Sans"/>
              </a:rPr>
              <a:t>After 12 minutes prompt participants to begin the borrowing of ideas on contextualising CHPS sample scope and sequences. After 5 minutes of ‘borrowing’ time prompt participants to return to table groups and add any new ideas (3 mins) to post it notes to use in the school planning session. </a:t>
            </a:r>
          </a:p>
          <a:p>
            <a:pPr>
              <a:defRPr/>
            </a:pPr>
            <a:endParaRPr lang="en-AU" sz="1200" dirty="0">
              <a:solidFill>
                <a:schemeClr val="tx1"/>
              </a:solidFill>
              <a:latin typeface="Public Sans"/>
            </a:endParaRPr>
          </a:p>
          <a:p>
            <a:pPr>
              <a:defRPr/>
            </a:pPr>
            <a:r>
              <a:rPr lang="en-AU" sz="1200" dirty="0">
                <a:solidFill>
                  <a:schemeClr val="tx1"/>
                </a:solidFill>
                <a:latin typeface="Public Sans"/>
              </a:rPr>
              <a:t>Thank you for your active engagement in this activity. We hope it has sparked some ideas for your whole school planning. </a:t>
            </a:r>
          </a:p>
          <a:p>
            <a:pPr>
              <a:defRPr/>
            </a:pPr>
            <a:endParaRPr lang="en-AU" sz="120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p>
          <a:p>
            <a:pPr lvl="0"/>
            <a:endParaRPr lang="en-AU" sz="1200" b="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kumimoji="0" lang="en-AU" sz="1200" b="0" i="0" u="none" strike="noStrike" kern="100" cap="none" spc="0" normalizeH="0" baseline="0" noProof="0" dirty="0">
              <a:ln>
                <a:noFill/>
              </a:ln>
              <a:solidFill>
                <a:prstClr val="black"/>
              </a:solidFill>
              <a:effectLst/>
              <a:uLnTx/>
              <a:uFillTx/>
              <a:latin typeface="Public Sans" pitchFamily="2" charset="0"/>
              <a:ea typeface="Aptos" panose="020B0004020202020204" pitchFamily="34" charset="0"/>
              <a:cs typeface="Times New Roman" panose="02020603050405020304" pitchFamily="18" charset="0"/>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05C0F596-B8C7-953A-39BA-32F098B6CA5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885862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5E48-7E74-7676-6D2F-41A56EA4F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AA175-FEC3-03F3-6342-26952FF755E3}"/>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1513F975-9BD2-F0F9-426A-90BF3B05B5CF}"/>
              </a:ext>
            </a:extLst>
          </p:cNvPr>
          <p:cNvSpPr>
            <a:spLocks noGrp="1"/>
          </p:cNvSpPr>
          <p:nvPr>
            <p:ph type="body" idx="1"/>
          </p:nvPr>
        </p:nvSpPr>
        <p:spPr/>
        <p:txBody>
          <a:bodyPr/>
          <a:lstStyle/>
          <a:p>
            <a:r>
              <a:rPr lang="en-AU" b="1">
                <a:latin typeface="Public Sans"/>
              </a:rPr>
              <a:t>95</a:t>
            </a:r>
            <a:r>
              <a:rPr lang="en-AU" sz="1200" b="1">
                <a:latin typeface="Public Sans"/>
              </a:rPr>
              <a:t>. Purpose: </a:t>
            </a:r>
            <a:r>
              <a:rPr lang="en-AU" sz="1200" b="0">
                <a:latin typeface="Public Sans"/>
              </a:rPr>
              <a:t>to provide a lunch break for participants.</a:t>
            </a:r>
          </a:p>
          <a:p>
            <a:endParaRPr lang="en-AU" sz="1200" b="0">
              <a:latin typeface="Public Sans"/>
            </a:endParaRPr>
          </a:p>
          <a:p>
            <a:r>
              <a:rPr lang="en-AU" sz="1200" b="1">
                <a:latin typeface="Public Sans"/>
              </a:rPr>
              <a:t>Time: </a:t>
            </a:r>
            <a:r>
              <a:rPr lang="en-AU" sz="1200" b="0">
                <a:latin typeface="Public Sans"/>
              </a:rPr>
              <a:t>30 mins</a:t>
            </a:r>
          </a:p>
          <a:p>
            <a:endParaRPr lang="en-AU"/>
          </a:p>
        </p:txBody>
      </p:sp>
      <p:sp>
        <p:nvSpPr>
          <p:cNvPr id="4" name="Slide Number Placeholder 3">
            <a:extLst>
              <a:ext uri="{FF2B5EF4-FFF2-40B4-BE49-F238E27FC236}">
                <a16:creationId xmlns:a16="http://schemas.microsoft.com/office/drawing/2014/main" id="{CD901407-EDDA-581F-3B6B-406CD1BC4F5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8290311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A727F-DDFD-841F-4AC0-AB20678C3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B3B5B-0F04-1A90-F35A-B92E82B43C2D}"/>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3333BDB8-3933-4FA3-5973-16D6C97D7B5B}"/>
              </a:ext>
            </a:extLst>
          </p:cNvPr>
          <p:cNvSpPr>
            <a:spLocks noGrp="1"/>
          </p:cNvSpPr>
          <p:nvPr>
            <p:ph type="body" idx="1"/>
          </p:nvPr>
        </p:nvSpPr>
        <p:spPr/>
        <p:txBody>
          <a:bodyPr/>
          <a:lstStyle/>
          <a:p>
            <a:pPr>
              <a:defRPr/>
            </a:pPr>
            <a:r>
              <a:rPr lang="en-AU" b="1" dirty="0">
                <a:latin typeface="Public Sans"/>
              </a:rPr>
              <a:t>96</a:t>
            </a:r>
            <a:r>
              <a:rPr lang="en-AU" sz="1200" b="1" dirty="0">
                <a:latin typeface="Public Sans"/>
              </a:rPr>
              <a:t>. Purpose: </a:t>
            </a:r>
            <a:r>
              <a:rPr lang="en-AU" sz="1200" kern="1200" dirty="0">
                <a:solidFill>
                  <a:schemeClr val="tx1"/>
                </a:solidFill>
                <a:effectLst/>
                <a:latin typeface="Public Sans"/>
              </a:rPr>
              <a:t>to provide an overview of whole school planning.</a:t>
            </a:r>
          </a:p>
          <a:p>
            <a:pPr>
              <a:defRPr/>
            </a:pPr>
            <a:endParaRPr lang="en-AU" sz="1200" b="1" dirty="0">
              <a:latin typeface="Public Sans" pitchFamily="2" charset="0"/>
            </a:endParaRPr>
          </a:p>
          <a:p>
            <a:pPr>
              <a:defRPr/>
            </a:pPr>
            <a:r>
              <a:rPr lang="en-AU" sz="1200" b="1" dirty="0">
                <a:latin typeface="Public Sans"/>
              </a:rPr>
              <a:t>Time: </a:t>
            </a:r>
            <a:r>
              <a:rPr lang="en-AU" sz="1200" b="0" dirty="0">
                <a:latin typeface="Public Sans"/>
              </a:rPr>
              <a:t>2 min</a:t>
            </a:r>
          </a:p>
          <a:p>
            <a:pPr>
              <a:defRPr/>
            </a:pPr>
            <a:endParaRPr lang="en-AU" sz="1200" b="1" dirty="0">
              <a:latin typeface="Public Sans" pitchFamily="2" charset="0"/>
            </a:endParaRPr>
          </a:p>
          <a:p>
            <a:pPr>
              <a:defRPr/>
            </a:pPr>
            <a:r>
              <a:rPr lang="en-AU" sz="1200" b="1" dirty="0">
                <a:latin typeface="Public Sans"/>
              </a:rPr>
              <a:t>Presenter notes: </a:t>
            </a:r>
          </a:p>
          <a:p>
            <a:pPr>
              <a:defRPr/>
            </a:pPr>
            <a:endParaRPr lang="en-AU" sz="1200" b="1" dirty="0">
              <a:latin typeface="Public Sans" pitchFamily="2" charset="0"/>
            </a:endParaRPr>
          </a:p>
          <a:p>
            <a:r>
              <a:rPr lang="en-AU" sz="1200" dirty="0">
                <a:latin typeface="Public Sans"/>
              </a:rPr>
              <a:t>Welcome back. </a:t>
            </a:r>
          </a:p>
          <a:p>
            <a:endParaRPr lang="en-AU" sz="1200" dirty="0">
              <a:latin typeface="Public Sans"/>
            </a:endParaRPr>
          </a:p>
          <a:p>
            <a:r>
              <a:rPr lang="en-AU" sz="1200" dirty="0">
                <a:latin typeface="Public Sans"/>
              </a:rPr>
              <a:t>When contextualising your whole school plan for implementation of the CHPS sample scope and sequences, it is important to consider the many factors we discussed earlier in the workshop, for example community and excursions. </a:t>
            </a:r>
          </a:p>
          <a:p>
            <a:endParaRPr lang="en-AU" sz="1200" dirty="0">
              <a:latin typeface="Public Sans"/>
            </a:endParaRPr>
          </a:p>
          <a:p>
            <a:r>
              <a:rPr lang="en-AU" sz="1200" dirty="0">
                <a:latin typeface="Public Sans"/>
              </a:rPr>
              <a:t>It is also important to ensure that you have considered all perspectives such as:</a:t>
            </a:r>
            <a:endParaRPr lang="en-AU" sz="1200" dirty="0"/>
          </a:p>
          <a:p>
            <a:pPr marL="285750" indent="-285750">
              <a:buFont typeface="Arial" panose="020B0604020202020204" pitchFamily="34" charset="0"/>
              <a:buChar char="•"/>
            </a:pPr>
            <a:r>
              <a:rPr lang="en-AU" sz="1200" dirty="0">
                <a:latin typeface="Public Sans"/>
              </a:rPr>
              <a:t>Whole school level- what influences your decision making for the whole school? Think about size, stakeholders, staffing, leadership, and budgeting.</a:t>
            </a:r>
          </a:p>
          <a:p>
            <a:pPr marL="285750" indent="-285750">
              <a:buFont typeface="Arial" panose="020B0604020202020204" pitchFamily="34" charset="0"/>
              <a:buChar char="•"/>
            </a:pPr>
            <a:r>
              <a:rPr lang="en-AU" sz="1200" dirty="0">
                <a:latin typeface="Public Sans"/>
              </a:rPr>
              <a:t>Stage level- how will the stages be structured, staffed, approach the 8-term model? Will it be a grade approach or stage approach? Or even cross stage?</a:t>
            </a:r>
          </a:p>
          <a:p>
            <a:pPr marL="285750" indent="-285750">
              <a:buFont typeface="Arial" panose="020B0604020202020204" pitchFamily="34" charset="0"/>
              <a:buChar char="•"/>
            </a:pPr>
            <a:r>
              <a:rPr lang="en-AU" sz="1200" dirty="0">
                <a:latin typeface="Public Sans"/>
              </a:rPr>
              <a:t>Classroom level- How does this plan look in the classroom? What needs to be planned for- resources, accessibility?</a:t>
            </a:r>
          </a:p>
          <a:p>
            <a:pPr marL="285750" indent="-285750">
              <a:buFont typeface="Arial" panose="020B0604020202020204" pitchFamily="34" charset="0"/>
              <a:buChar char="•"/>
            </a:pPr>
            <a:r>
              <a:rPr lang="en-AU" sz="1200" dirty="0">
                <a:latin typeface="Public Sans"/>
              </a:rPr>
              <a:t>Student level- How will your students learn the content? What needs to be factored?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AU" sz="1200" b="1" i="0" dirty="0">
              <a:latin typeface="Public Sans"/>
            </a:endParaRPr>
          </a:p>
          <a:p>
            <a:endParaRPr lang="en-AU" dirty="0"/>
          </a:p>
        </p:txBody>
      </p:sp>
      <p:sp>
        <p:nvSpPr>
          <p:cNvPr id="4" name="Slide Number Placeholder 3">
            <a:extLst>
              <a:ext uri="{FF2B5EF4-FFF2-40B4-BE49-F238E27FC236}">
                <a16:creationId xmlns:a16="http://schemas.microsoft.com/office/drawing/2014/main" id="{4E34AE63-3AEE-B461-D77F-83811A86F5F0}"/>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0951248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7663" y="582613"/>
            <a:ext cx="3622675" cy="20383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97</a:t>
            </a:r>
            <a:r>
              <a:rPr lang="en-AU" sz="1200" b="1" dirty="0">
                <a:latin typeface="Public Sans"/>
              </a:rPr>
              <a:t>. Purpose: </a:t>
            </a:r>
            <a:r>
              <a:rPr lang="en-AU" sz="1200" kern="1200" dirty="0">
                <a:solidFill>
                  <a:schemeClr val="tx1"/>
                </a:solidFill>
                <a:effectLst/>
                <a:latin typeface="Public Sans"/>
              </a:rPr>
              <a:t>to introduce the whole- school planning matrix.</a:t>
            </a:r>
          </a:p>
          <a:p>
            <a:pPr>
              <a:defRPr/>
            </a:pPr>
            <a:endParaRPr lang="en-AU" sz="1200" b="1" dirty="0">
              <a:latin typeface="Public Sans" pitchFamily="2" charset="0"/>
            </a:endParaRPr>
          </a:p>
          <a:p>
            <a:pPr>
              <a:defRPr/>
            </a:pPr>
            <a:r>
              <a:rPr lang="en-AU" sz="1200" b="1" dirty="0">
                <a:latin typeface="Public Sans"/>
              </a:rPr>
              <a:t>Time: </a:t>
            </a:r>
            <a:r>
              <a:rPr lang="en-AU" sz="1200" b="0" dirty="0">
                <a:latin typeface="Public Sans"/>
              </a:rPr>
              <a:t>1 min</a:t>
            </a:r>
          </a:p>
          <a:p>
            <a:pPr>
              <a:defRPr/>
            </a:pPr>
            <a:endParaRPr lang="en-AU" sz="1200" b="1" dirty="0">
              <a:latin typeface="Public Sans" pitchFamily="2" charset="0"/>
            </a:endParaRPr>
          </a:p>
          <a:p>
            <a:pPr>
              <a:defRPr/>
            </a:pPr>
            <a:r>
              <a:rPr lang="en-AU" sz="1200" b="1" dirty="0">
                <a:latin typeface="Public Sans"/>
              </a:rPr>
              <a:t>Presenter notes: </a:t>
            </a:r>
          </a:p>
          <a:p>
            <a:pPr>
              <a:defRPr/>
            </a:pPr>
            <a:endParaRPr lang="en-AU" sz="1200" b="1" dirty="0">
              <a:latin typeface="Public Sans"/>
            </a:endParaRPr>
          </a:p>
          <a:p>
            <a:r>
              <a:rPr lang="en-AU" dirty="0">
                <a:latin typeface="Public Sans"/>
              </a:rPr>
              <a:t>We are going to use the whole - school planning matrix to support you in the school planning session, there is a copy of the matrix in your workbook. </a:t>
            </a:r>
          </a:p>
          <a:p>
            <a:r>
              <a:rPr lang="en-AU" dirty="0">
                <a:latin typeface="Public Sans"/>
              </a:rPr>
              <a:t>Please take a moment to familiarise yourself with the four sections of the matrix.</a:t>
            </a:r>
          </a:p>
          <a:p>
            <a:endParaRPr lang="en-AU" dirty="0"/>
          </a:p>
          <a:p>
            <a:r>
              <a:rPr lang="en-AU" dirty="0"/>
              <a:t>[NEXT SLIDE]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Reference: https://kickframetoolbox.com/prioritization-matrix/</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32018641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28CBD-EF0C-FEE5-4E7C-818D9634A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E1B81-054D-FE78-ECA5-6C10AE6E3D32}"/>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E0E36163-0B13-D435-E9F9-05E5C10C768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Public Sans"/>
              </a:rPr>
              <a:t>98. Purpose:</a:t>
            </a:r>
            <a:r>
              <a:rPr lang="en-AU" sz="1200" kern="1200" dirty="0">
                <a:solidFill>
                  <a:schemeClr val="tx1"/>
                </a:solidFill>
                <a:effectLst/>
                <a:latin typeface="Public Sans"/>
              </a:rPr>
              <a:t> to provide planning time for implementation of CHPS scope and sequence.</a:t>
            </a:r>
            <a:endParaRPr lang="en-US" sz="1200" b="1" kern="1200" dirty="0">
              <a:solidFill>
                <a:schemeClr val="tx1"/>
              </a:solidFill>
              <a:effectLst/>
              <a:latin typeface="Public Sans"/>
            </a:endParaRP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Time</a:t>
            </a:r>
            <a:r>
              <a:rPr lang="en-AU" sz="1200" dirty="0">
                <a:latin typeface="Public Sans"/>
              </a:rPr>
              <a:t>: 50 min (2 min intro 45 mins activity 3 min wrap-up)</a:t>
            </a:r>
          </a:p>
          <a:p>
            <a:endParaRPr lang="en-AU" sz="1200" dirty="0">
              <a:latin typeface="Public Sans" pitchFamily="2" charset="0"/>
            </a:endParaRPr>
          </a:p>
          <a:p>
            <a:r>
              <a:rPr lang="en-US" sz="1200" b="1" dirty="0">
                <a:latin typeface="Public Sans"/>
              </a:rPr>
              <a:t>Presenter notes:</a:t>
            </a:r>
          </a:p>
          <a:p>
            <a:endParaRPr lang="en-US" sz="1200" i="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Public Sans"/>
              </a:rPr>
              <a:t>Implementing the CHPS sample scope and sequences requires careful planning, time, collaboration and consideration of impacting factors.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Public Sans" pitchFamily="2" charset="0"/>
              <a:ea typeface="+mn-ea"/>
              <a:cs typeface="+mn-cs"/>
            </a:endParaRPr>
          </a:p>
          <a:p>
            <a:pPr lvl="0"/>
            <a:r>
              <a:rPr lang="en-AU" sz="1200" kern="1200" dirty="0">
                <a:solidFill>
                  <a:schemeClr val="tx1"/>
                </a:solidFill>
                <a:effectLst/>
                <a:latin typeface="Public Sans"/>
              </a:rPr>
              <a:t>You will now have time to use the planning matrix to plan your next steps for implementing the CHPS sample scope and sequences in your schools. </a:t>
            </a:r>
          </a:p>
          <a:p>
            <a:pPr lvl="0"/>
            <a:endParaRPr lang="en-AU" sz="1200" kern="1200" dirty="0">
              <a:solidFill>
                <a:schemeClr val="tx1"/>
              </a:solidFill>
              <a:effectLst/>
              <a:latin typeface="Public Sans" pitchFamily="2" charset="0"/>
              <a:ea typeface="+mn-ea"/>
              <a:cs typeface="+mn-cs"/>
            </a:endParaRPr>
          </a:p>
          <a:p>
            <a:pPr lvl="0"/>
            <a:r>
              <a:rPr lang="en-AU" sz="1200" kern="1200" dirty="0">
                <a:solidFill>
                  <a:schemeClr val="tx1"/>
                </a:solidFill>
                <a:effectLst/>
                <a:latin typeface="Public Sans"/>
              </a:rPr>
              <a:t>We have provided prompts to guide your planning on the slide, take a moment to read these considerations.</a:t>
            </a:r>
          </a:p>
          <a:p>
            <a:pPr lvl="0"/>
            <a:endParaRPr lang="en-AU" sz="1200" i="1" kern="1200" dirty="0">
              <a:solidFill>
                <a:schemeClr val="tx1"/>
              </a:solidFill>
              <a:effectLst/>
              <a:latin typeface="Public Sans"/>
            </a:endParaRPr>
          </a:p>
          <a:p>
            <a:pPr lvl="0"/>
            <a:r>
              <a:rPr lang="en-AU" sz="1200" i="1" kern="1200" dirty="0">
                <a:solidFill>
                  <a:schemeClr val="tx1"/>
                </a:solidFill>
                <a:effectLst/>
                <a:latin typeface="Public Sans"/>
              </a:rPr>
              <a:t>PAUSE 1 min</a:t>
            </a:r>
          </a:p>
          <a:p>
            <a:pPr lvl="0"/>
            <a:endParaRPr lang="en-AU" sz="1200" kern="1200" dirty="0">
              <a:solidFill>
                <a:schemeClr val="tx1"/>
              </a:solidFill>
              <a:effectLst/>
              <a:latin typeface="Public Sans" pitchFamily="2" charset="0"/>
              <a:ea typeface="+mn-ea"/>
              <a:cs typeface="+mn-cs"/>
            </a:endParaRPr>
          </a:p>
          <a:p>
            <a:pPr lvl="0"/>
            <a:r>
              <a:rPr lang="en-AU" sz="1200" kern="1200" dirty="0">
                <a:solidFill>
                  <a:schemeClr val="tx1"/>
                </a:solidFill>
                <a:effectLst/>
                <a:latin typeface="Public Sans"/>
              </a:rPr>
              <a:t>In your workbook there is space to record your planning and next steps. You may like to complete this activity in school or small groups. </a:t>
            </a:r>
          </a:p>
          <a:p>
            <a:pPr lvl="0"/>
            <a:endParaRPr lang="en-AU" sz="1200" b="0" i="0" kern="1200" dirty="0">
              <a:solidFill>
                <a:schemeClr val="tx1"/>
              </a:solidFill>
              <a:effectLst/>
              <a:latin typeface="Public Sans" pitchFamily="2" charset="0"/>
              <a:ea typeface="+mn-ea"/>
              <a:cs typeface="+mn-cs"/>
            </a:endParaRPr>
          </a:p>
          <a:p>
            <a:pPr lvl="0"/>
            <a:r>
              <a:rPr lang="en-GB" sz="1200" b="0" i="0" dirty="0">
                <a:solidFill>
                  <a:srgbClr val="000000"/>
                </a:solidFill>
                <a:effectLst/>
                <a:latin typeface="Public Sans"/>
                <a:ea typeface="Roboto"/>
                <a:cs typeface="Roboto"/>
              </a:rPr>
              <a:t>Participants</a:t>
            </a:r>
            <a:r>
              <a:rPr lang="en-AU" sz="1200" b="0" i="0" dirty="0">
                <a:solidFill>
                  <a:srgbClr val="000000"/>
                </a:solidFill>
                <a:effectLst/>
                <a:latin typeface="Public Sans"/>
                <a:ea typeface="Roboto"/>
                <a:cs typeface="Roboto"/>
              </a:rPr>
              <a:t> will have the opportunity to learn from each other by sharing next steps with the group after planning.</a:t>
            </a:r>
          </a:p>
          <a:p>
            <a:pPr lvl="0"/>
            <a:endParaRPr lang="en-AU" sz="1200" b="0" i="0" dirty="0">
              <a:solidFill>
                <a:srgbClr val="000000"/>
              </a:solidFill>
              <a:effectLst/>
              <a:latin typeface="Public Sans"/>
              <a:ea typeface="Roboto"/>
              <a:cs typeface="Roboto"/>
            </a:endParaRPr>
          </a:p>
          <a:p>
            <a:pPr lvl="0"/>
            <a:r>
              <a:rPr lang="en-AU" sz="1200" b="0" i="0" dirty="0">
                <a:solidFill>
                  <a:srgbClr val="000000"/>
                </a:solidFill>
                <a:effectLst/>
                <a:latin typeface="Public Sans"/>
                <a:ea typeface="Roboto"/>
                <a:cs typeface="Roboto"/>
              </a:rPr>
              <a:t>Y</a:t>
            </a:r>
            <a:r>
              <a:rPr lang="en-GB" sz="1200" b="0" i="0" dirty="0" err="1">
                <a:solidFill>
                  <a:srgbClr val="000000"/>
                </a:solidFill>
                <a:effectLst/>
                <a:latin typeface="Public Sans"/>
                <a:ea typeface="Roboto"/>
                <a:cs typeface="Roboto"/>
              </a:rPr>
              <a:t>ou</a:t>
            </a:r>
            <a:r>
              <a:rPr lang="en-GB" sz="1200" b="0" i="0" dirty="0">
                <a:solidFill>
                  <a:srgbClr val="000000"/>
                </a:solidFill>
                <a:effectLst/>
                <a:latin typeface="Public Sans"/>
                <a:ea typeface="Roboto"/>
                <a:cs typeface="Roboto"/>
              </a:rPr>
              <a:t> have 45 minutes for this activity.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Public Sans"/>
              <a:ea typeface="Roboto"/>
              <a:cs typeface="Roboto"/>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latin typeface="Public Sans"/>
                <a:ea typeface="Roboto"/>
                <a:cs typeface="Roboto"/>
              </a:rPr>
              <a:t>Presenters to roam the room being available for questions and discussion. Monitor the group and provide time checks throughout the planning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1" dirty="0">
                <a:latin typeface="Public Sans"/>
              </a:rPr>
              <a:t>After 45 minutes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latin typeface="Public Sans"/>
              </a:rPr>
              <a:t>We hope you found this activity useful, We will now share with the group.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Public Sans"/>
              </a:rPr>
              <a:t>[NEXT SLIDE]</a:t>
            </a:r>
            <a:endParaRPr lang="en-AU" sz="1200" b="1" i="0" dirty="0">
              <a:latin typeface="Public Sans"/>
            </a:endParaRP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12A79EE-518F-E8F1-3A74-B27341A8DF72}"/>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309061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sz="1600" b="1">
                <a:latin typeface="Public Sans"/>
              </a:rPr>
              <a:t>10. Purpose</a:t>
            </a:r>
            <a:r>
              <a:rPr lang="en-AU" sz="1600">
                <a:effectLst/>
                <a:latin typeface="Public Sans"/>
              </a:rPr>
              <a:t>: </a:t>
            </a:r>
            <a:r>
              <a:rPr lang="en-AU" sz="1600" kern="1200">
                <a:solidFill>
                  <a:schemeClr val="tx1"/>
                </a:solidFill>
                <a:effectLst/>
                <a:latin typeface="Public Sans"/>
              </a:rPr>
              <a:t>to discuss the multistage scope and sequence whole-school planning.</a:t>
            </a:r>
            <a:endParaRPr lang="en-AU" sz="1600">
              <a:effectLst/>
              <a:latin typeface="Public Sans"/>
            </a:endParaRPr>
          </a:p>
          <a:p>
            <a:endParaRPr lang="en-AU" sz="1600" b="1">
              <a:effectLst/>
              <a:latin typeface="Public Sans" pitchFamily="2" charset="0"/>
            </a:endParaRPr>
          </a:p>
          <a:p>
            <a:r>
              <a:rPr lang="en-AU" sz="1600" b="1">
                <a:effectLst/>
                <a:latin typeface="Public Sans"/>
              </a:rPr>
              <a:t>Time: </a:t>
            </a:r>
            <a:r>
              <a:rPr lang="en-AU" sz="1600" b="0">
                <a:effectLst/>
                <a:latin typeface="Public Sans"/>
              </a:rPr>
              <a:t>1 min</a:t>
            </a:r>
            <a:endParaRPr lang="en-AU" sz="1600">
              <a:effectLst/>
              <a:latin typeface="Public Sans"/>
            </a:endParaRPr>
          </a:p>
          <a:p>
            <a:endParaRPr lang="en-AU" sz="1600">
              <a:effectLst/>
              <a:latin typeface="Public Sans" pitchFamily="2" charset="0"/>
            </a:endParaRPr>
          </a:p>
          <a:p>
            <a:r>
              <a:rPr lang="en-AU" sz="1600" b="1">
                <a:effectLst/>
                <a:latin typeface="Public Sans"/>
              </a:rPr>
              <a:t>Presenter notes:</a:t>
            </a:r>
            <a:r>
              <a:rPr lang="en-AU" sz="1600" b="1">
                <a:latin typeface="Public Sans"/>
              </a:rPr>
              <a:t> </a:t>
            </a:r>
          </a:p>
          <a:p>
            <a:pPr marL="0" indent="0">
              <a:buFont typeface="Arial" panose="020B0604020202020204" pitchFamily="34" charset="0"/>
              <a:buNone/>
            </a:pPr>
            <a:endParaRPr lang="en-AU" sz="1600" b="0">
              <a:latin typeface="Public Sans"/>
            </a:endParaRPr>
          </a:p>
          <a:p>
            <a:pPr marL="0" indent="0">
              <a:buFont typeface="Arial" panose="020B0604020202020204" pitchFamily="34" charset="0"/>
              <a:buNone/>
            </a:pPr>
            <a:r>
              <a:rPr lang="en-AU" strike="noStrike"/>
              <a:t>As we know multistage settings are diverse and vary in complexity. NESA’s Multistage focus K-6 sample whole-school curriculum plan enables concurrent teaching and learning of focus areas across Kindergarten to Year 6 through content group organisation. </a:t>
            </a:r>
          </a:p>
          <a:p>
            <a:pPr marL="0" indent="0">
              <a:buFont typeface="Arial" panose="020B0604020202020204" pitchFamily="34" charset="0"/>
              <a:buNone/>
            </a:pPr>
            <a:r>
              <a:rPr lang="en-AU" strike="noStrike"/>
              <a:t>The Primary Curriculum team have made a commitment to work with the NSW Primary Principals’ Association on more support for teaching principals to help schools plan across K–6 multi-age settings for new syllabuses. </a:t>
            </a:r>
          </a:p>
          <a:p>
            <a:pPr marL="285750" indent="-285750">
              <a:buFont typeface="Arial" panose="020B0604020202020204" pitchFamily="34" charset="0"/>
              <a:buChar char="•"/>
            </a:pPr>
            <a:endParaRPr lang="en-AU" strike="noStrike"/>
          </a:p>
          <a:p>
            <a:pPr marL="0" indent="0">
              <a:buFont typeface="Arial" panose="020B0604020202020204" pitchFamily="34" charset="0"/>
              <a:buNone/>
            </a:pPr>
            <a:r>
              <a:rPr lang="en-AU" strike="noStrike"/>
              <a:t>[NEXT SLIDE]</a:t>
            </a:r>
          </a:p>
          <a:p>
            <a:pPr marL="285750" indent="-285750">
              <a:buFont typeface="Arial" panose="020B0604020202020204" pitchFamily="34" charset="0"/>
              <a:buChar char="•"/>
            </a:pPr>
            <a:endParaRPr lang="en-AU" strike="noStrike"/>
          </a:p>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0502973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b="1">
                <a:latin typeface="Public Sans"/>
              </a:rPr>
              <a:t>99</a:t>
            </a:r>
            <a:r>
              <a:rPr lang="en-AU" sz="1200" b="1">
                <a:latin typeface="Public Sans"/>
              </a:rPr>
              <a:t>. Purpose: </a:t>
            </a:r>
            <a:r>
              <a:rPr lang="en-AU" sz="1200" kern="1200">
                <a:solidFill>
                  <a:schemeClr val="tx1"/>
                </a:solidFill>
                <a:effectLst/>
                <a:latin typeface="Public Sans"/>
              </a:rPr>
              <a:t>to share next steps for school implementation of CHPS sample scope and sequences.</a:t>
            </a:r>
            <a:endParaRPr lang="en-US" sz="1200">
              <a:latin typeface="Public Sans"/>
            </a:endParaRPr>
          </a:p>
          <a:p>
            <a:endParaRPr lang="en-US" sz="1200" b="1">
              <a:latin typeface="Calibri"/>
              <a:ea typeface="Calibri"/>
              <a:cs typeface="Calibri"/>
            </a:endParaRPr>
          </a:p>
          <a:p>
            <a:r>
              <a:rPr lang="en-US" sz="1200" b="1">
                <a:latin typeface="Calibri"/>
                <a:ea typeface="Calibri"/>
                <a:cs typeface="Calibri"/>
              </a:rPr>
              <a:t>Time:</a:t>
            </a:r>
            <a:r>
              <a:rPr lang="en-US" sz="1200">
                <a:latin typeface="Calibri"/>
                <a:ea typeface="Calibri"/>
                <a:cs typeface="Calibri"/>
              </a:rPr>
              <a:t> 6 mins (1 min intro, 5 mins activity)</a:t>
            </a:r>
            <a:endParaRPr lang="en-US" sz="1200"/>
          </a:p>
          <a:p>
            <a:endParaRPr lang="en-US" sz="1200">
              <a:latin typeface="Calibri"/>
              <a:ea typeface="Calibri"/>
              <a:cs typeface="Calibri"/>
            </a:endParaRPr>
          </a:p>
          <a:p>
            <a:r>
              <a:rPr lang="en-US" sz="1200" b="1">
                <a:latin typeface="Public Sans"/>
              </a:rPr>
              <a:t>Presenter notes:</a:t>
            </a:r>
          </a:p>
          <a:p>
            <a:endParaRPr lang="en-US" sz="1200" i="1">
              <a:latin typeface="Public Sans"/>
            </a:endParaRPr>
          </a:p>
          <a:p>
            <a:pPr lvl="0"/>
            <a:r>
              <a:rPr lang="en-AU" sz="1200" kern="1200">
                <a:solidFill>
                  <a:schemeClr val="tx1"/>
                </a:solidFill>
                <a:effectLst/>
                <a:latin typeface="Public Sans"/>
              </a:rPr>
              <a:t>We will use the matrix scaffold to support sharing of our next steps for CHPS scope and sequence implementation in your schools.</a:t>
            </a:r>
          </a:p>
          <a:p>
            <a:pPr lvl="0"/>
            <a:endParaRPr lang="en-AU" sz="1200" kern="1200">
              <a:solidFill>
                <a:schemeClr val="tx1"/>
              </a:solidFill>
              <a:effectLst/>
              <a:latin typeface="Public Sans"/>
            </a:endParaRPr>
          </a:p>
          <a:p>
            <a:pPr lvl="0"/>
            <a:r>
              <a:rPr lang="en-AU" sz="1200" kern="1200">
                <a:solidFill>
                  <a:schemeClr val="tx1"/>
                </a:solidFill>
                <a:effectLst/>
                <a:latin typeface="Public Sans"/>
              </a:rPr>
              <a:t>For this activity you will share one of the following:</a:t>
            </a:r>
          </a:p>
          <a:p>
            <a:pPr lvl="0"/>
            <a:endParaRPr lang="en-AU" sz="1200" kern="1200">
              <a:solidFill>
                <a:schemeClr val="tx1"/>
              </a:solidFill>
              <a:effectLst/>
              <a:latin typeface="Public Sans" pitchFamily="2" charset="0"/>
              <a:ea typeface="+mn-ea"/>
              <a:cs typeface="+mn-cs"/>
            </a:endParaRPr>
          </a:p>
          <a:p>
            <a:pPr marL="780415" lvl="1" indent="-171450">
              <a:buFont typeface="Arial" panose="020B0604020202020204" pitchFamily="34" charset="0"/>
              <a:buChar char="•"/>
            </a:pPr>
            <a:r>
              <a:rPr lang="en-AU" sz="1200" kern="1200">
                <a:solidFill>
                  <a:schemeClr val="tx1"/>
                </a:solidFill>
                <a:effectLst/>
                <a:latin typeface="Public Sans"/>
              </a:rPr>
              <a:t>Plan Now- What high-priority areas should be planned for medium-long term?</a:t>
            </a:r>
          </a:p>
          <a:p>
            <a:pPr marL="780415" lvl="1" indent="-171450">
              <a:buFont typeface="Arial" panose="020B0604020202020204" pitchFamily="34" charset="0"/>
              <a:buChar char="•"/>
            </a:pPr>
            <a:r>
              <a:rPr lang="en-AU" sz="1200" kern="1200">
                <a:solidFill>
                  <a:schemeClr val="tx1"/>
                </a:solidFill>
                <a:effectLst/>
                <a:latin typeface="Public Sans"/>
              </a:rPr>
              <a:t>Do Now- What high impact quick-wins should be executed in the short term?</a:t>
            </a:r>
          </a:p>
          <a:p>
            <a:pPr marL="780415" lvl="1" indent="-171450">
              <a:buFont typeface="Arial" panose="020B0604020202020204" pitchFamily="34" charset="0"/>
              <a:buChar char="•"/>
            </a:pPr>
            <a:r>
              <a:rPr lang="en-AU" sz="1200" kern="1200">
                <a:solidFill>
                  <a:schemeClr val="tx1"/>
                </a:solidFill>
                <a:effectLst/>
                <a:latin typeface="Public Sans"/>
              </a:rPr>
              <a:t>Park for Later- What items should be parked for now and reviewed in the future?</a:t>
            </a:r>
          </a:p>
          <a:p>
            <a:pPr marL="780415" lvl="1" indent="-171450">
              <a:buFont typeface="Arial" panose="020B0604020202020204" pitchFamily="34" charset="0"/>
              <a:buChar char="•"/>
            </a:pPr>
            <a:r>
              <a:rPr lang="en-AU" sz="1200" kern="1200">
                <a:solidFill>
                  <a:schemeClr val="tx1"/>
                </a:solidFill>
                <a:effectLst/>
                <a:latin typeface="Public Sans"/>
              </a:rPr>
              <a:t>Do Soon- What low hanging fruit should be completed with or after the quick wins?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Public Sans"/>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Public Sans"/>
                <a:ea typeface="+mn-ea"/>
                <a:cs typeface="+mn-cs"/>
              </a:rPr>
              <a:t>Presenter to facilitate discussions by calling on individual participants</a:t>
            </a:r>
            <a:r>
              <a:rPr lang="en-US" sz="1200" kern="1200">
                <a:solidFill>
                  <a:schemeClr val="tx1"/>
                </a:solidFill>
                <a:effectLst/>
                <a:latin typeface="Public Sans"/>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Public Sans"/>
                <a:ea typeface="+mn-ea"/>
                <a:cs typeface="+mn-cs"/>
              </a:rPr>
              <a:t> </a:t>
            </a:r>
            <a:endParaRPr lang="en-AU" sz="1200" kern="1200">
              <a:solidFill>
                <a:schemeClr val="tx1"/>
              </a:solidFill>
              <a:effectLst/>
              <a:latin typeface="Public Sans" pitchFamily="2" charset="0"/>
              <a:ea typeface="+mn-ea"/>
              <a:cs typeface="+mn-cs"/>
            </a:endParaRPr>
          </a:p>
          <a:p>
            <a:r>
              <a:rPr lang="en-AU" sz="1200" i="1" kern="1200">
                <a:solidFill>
                  <a:schemeClr val="tx1"/>
                </a:solidFill>
                <a:effectLst/>
                <a:latin typeface="Public Sans"/>
              </a:rPr>
              <a:t>After 5 minutes</a:t>
            </a:r>
          </a:p>
          <a:p>
            <a:endParaRPr lang="en-AU" sz="1200" kern="1200">
              <a:solidFill>
                <a:schemeClr val="tx1"/>
              </a:solidFill>
              <a:effectLst/>
              <a:latin typeface="Public Sans" pitchFamily="2" charset="0"/>
              <a:ea typeface="+mn-ea"/>
              <a:cs typeface="+mn-cs"/>
            </a:endParaRPr>
          </a:p>
          <a:p>
            <a:r>
              <a:rPr lang="en-AU" sz="1200" kern="1200">
                <a:solidFill>
                  <a:schemeClr val="tx1"/>
                </a:solidFill>
                <a:effectLst/>
                <a:latin typeface="Public Sans"/>
              </a:rPr>
              <a:t>We hope that this reflection has helped to consolidate your learning from </a:t>
            </a:r>
            <a:r>
              <a:rPr lang="en-AU">
                <a:latin typeface="Public Sans"/>
              </a:rPr>
              <a:t>today</a:t>
            </a:r>
            <a:r>
              <a:rPr lang="en-AU" sz="1200" kern="1200">
                <a:solidFill>
                  <a:schemeClr val="tx1"/>
                </a:solidFill>
                <a:effectLst/>
                <a:latin typeface="Public Sans"/>
              </a:rPr>
              <a:t>. </a:t>
            </a:r>
            <a:r>
              <a:rPr lang="en-AU" sz="1200" b="0" i="0">
                <a:latin typeface="Public Sans"/>
              </a:rPr>
              <a:t>This planning process and thinking will continue back in your schools. </a:t>
            </a:r>
          </a:p>
          <a:p>
            <a:endParaRPr lang="en-US" sz="1200">
              <a:latin typeface="Public Sans"/>
            </a:endParaRPr>
          </a:p>
          <a:p>
            <a:r>
              <a:rPr lang="en-US" sz="1200">
                <a:latin typeface="Public Sans"/>
              </a:rPr>
              <a:t>[NEXT SLIDE] </a:t>
            </a:r>
          </a:p>
          <a:p>
            <a:endParaRPr lang="en-US">
              <a:latin typeface="Public Sans"/>
            </a:endParaRPr>
          </a:p>
          <a:p>
            <a:pPr lvl="0"/>
            <a:endParaRPr lang="en-US">
              <a:latin typeface="Public Sans"/>
            </a:endParaRPr>
          </a:p>
        </p:txBody>
      </p:sp>
      <p:sp>
        <p:nvSpPr>
          <p:cNvPr id="4" name="Slide Number Placeholder 3"/>
          <p:cNvSpPr>
            <a:spLocks noGrp="1"/>
          </p:cNvSpPr>
          <p:nvPr>
            <p:ph type="sldNum" sz="quarter" idx="5"/>
          </p:nvPr>
        </p:nvSpPr>
        <p:spPr/>
        <p:txBody>
          <a:bodyPr/>
          <a:lstStyle/>
          <a:p>
            <a:fld id="{C273A117-CFBF-4B51-BFA9-F51A42E28C6C}" type="slidenum">
              <a:rPr lang="en-AU" smtClean="0"/>
              <a:t>90</a:t>
            </a:fld>
            <a:endParaRPr lang="en-AU"/>
          </a:p>
        </p:txBody>
      </p:sp>
    </p:spTree>
    <p:extLst>
      <p:ext uri="{BB962C8B-B14F-4D97-AF65-F5344CB8AC3E}">
        <p14:creationId xmlns:p14="http://schemas.microsoft.com/office/powerpoint/2010/main" val="41581522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104</a:t>
            </a:r>
            <a:r>
              <a:rPr lang="en-AU" sz="1200" b="1">
                <a:latin typeface="Public Sans"/>
              </a:rPr>
              <a:t>. Purpose: </a:t>
            </a:r>
            <a:r>
              <a:rPr lang="en-AU" sz="1200" b="0">
                <a:latin typeface="Public Sans"/>
              </a:rPr>
              <a:t>to orientate participants to the conclusion.</a:t>
            </a:r>
            <a:endParaRPr lang="en-AU" sz="1200">
              <a:latin typeface="Public Sans"/>
            </a:endParaRPr>
          </a:p>
          <a:p>
            <a:endParaRPr lang="en-AU" sz="1200" b="1">
              <a:latin typeface="Public Sans" pitchFamily="2" charset="0"/>
            </a:endParaRPr>
          </a:p>
          <a:p>
            <a:r>
              <a:rPr lang="en-AU" sz="1200" b="1">
                <a:latin typeface="Public Sans"/>
              </a:rPr>
              <a:t>Time: </a:t>
            </a:r>
            <a:r>
              <a:rPr lang="en-AU" sz="1200" b="0">
                <a:latin typeface="Public Sans"/>
              </a:rPr>
              <a:t>10 sec</a:t>
            </a:r>
            <a:endParaRPr lang="en-US" sz="1200" b="0">
              <a:latin typeface="Public Sans"/>
            </a:endParaRPr>
          </a:p>
          <a:p>
            <a:endParaRPr lang="en-AU" sz="1200">
              <a:latin typeface="Public Sans" pitchFamily="2" charset="0"/>
            </a:endParaRPr>
          </a:p>
          <a:p>
            <a:r>
              <a:rPr lang="en-AU" sz="1200" b="1">
                <a:latin typeface="Public Sans"/>
              </a:rPr>
              <a:t>Content:</a:t>
            </a:r>
            <a:endParaRPr lang="en-AU" sz="1200">
              <a:latin typeface="Public Sans"/>
            </a:endParaRPr>
          </a:p>
          <a:p>
            <a:endParaRPr lang="en-AU" sz="120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Public Sans"/>
              </a:rPr>
              <a:t>We will come back together to finish up the day of professional learning. Thank you for your active engagement in the school planning session.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Public Sans" pitchFamily="2" charset="0"/>
            </a:endParaRPr>
          </a:p>
          <a:p>
            <a:r>
              <a:rPr lang="en-AU" sz="1200">
                <a:latin typeface="Public Sans"/>
              </a:rPr>
              <a:t>[NEXT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38513303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4DDD3-9755-16B9-0B58-F2D656319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AB703-87D5-B8C7-60FF-017789C26279}"/>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135C02C-3E89-D463-B747-5D7544F8FFA7}"/>
              </a:ext>
            </a:extLst>
          </p:cNvPr>
          <p:cNvSpPr>
            <a:spLocks noGrp="1"/>
          </p:cNvSpPr>
          <p:nvPr>
            <p:ph type="body" idx="1"/>
          </p:nvPr>
        </p:nvSpPr>
        <p:spPr/>
        <p:txBody>
          <a:bodyPr/>
          <a:lstStyle/>
          <a:p>
            <a:r>
              <a:rPr lang="en-AU" b="1">
                <a:latin typeface="Public Sans"/>
              </a:rPr>
              <a:t>105</a:t>
            </a:r>
            <a:r>
              <a:rPr lang="en-AU" sz="1200" b="1">
                <a:latin typeface="Public Sans"/>
              </a:rPr>
              <a:t>. Purpose: </a:t>
            </a:r>
            <a:r>
              <a:rPr lang="en-AU" sz="1200" b="0">
                <a:latin typeface="Public Sans"/>
              </a:rPr>
              <a:t>to</a:t>
            </a:r>
            <a:r>
              <a:rPr lang="en-AU" sz="1200">
                <a:latin typeface="Public Sans"/>
              </a:rPr>
              <a:t> reflect on the key takeaways of today’s professional learning workshop.</a:t>
            </a:r>
          </a:p>
          <a:p>
            <a:endParaRPr lang="en-AU" sz="1200" b="1">
              <a:latin typeface="Public Sans"/>
            </a:endParaRPr>
          </a:p>
          <a:p>
            <a:r>
              <a:rPr lang="en-AU" sz="1200" b="1">
                <a:latin typeface="Public Sans"/>
              </a:rPr>
              <a:t>Time: </a:t>
            </a:r>
            <a:r>
              <a:rPr lang="en-AU" sz="1200">
                <a:latin typeface="Public Sans"/>
              </a:rPr>
              <a:t> 2 mins</a:t>
            </a:r>
            <a:endParaRPr lang="en-AU" sz="1200" b="1">
              <a:latin typeface="Public Sans"/>
            </a:endParaRPr>
          </a:p>
          <a:p>
            <a:endParaRPr lang="en-AU" sz="1200" b="1">
              <a:latin typeface="Public Sans"/>
            </a:endParaRPr>
          </a:p>
          <a:p>
            <a:r>
              <a:rPr lang="en-AU" sz="1200" b="1">
                <a:latin typeface="Public Sans"/>
              </a:rPr>
              <a:t>Presenter notes:</a:t>
            </a:r>
            <a:endParaRPr lang="en-US" sz="1200"/>
          </a:p>
          <a:p>
            <a:endParaRPr lang="en-US" sz="1200" b="1">
              <a:latin typeface="Public Sans"/>
            </a:endParaRPr>
          </a:p>
          <a:p>
            <a:pPr>
              <a:lnSpc>
                <a:spcPct val="107000"/>
              </a:lnSpc>
              <a:spcAft>
                <a:spcPts val="800"/>
              </a:spcAft>
            </a:pPr>
            <a:r>
              <a:rPr lang="en-AU" sz="1200">
                <a:latin typeface="Public Sans"/>
              </a:rPr>
              <a:t>Thank you all for your active participation and thoughtful contributions throughout this workshop. Your engagement with the CHPS sample scope and sequences has been invaluable. We hope that we have supported you to explore these scope and sequences and plan for implementation in your school contexts.</a:t>
            </a:r>
            <a:endParaRPr lang="en-US" sz="1200">
              <a:latin typeface="Public Sans"/>
            </a:endParaRPr>
          </a:p>
          <a:p>
            <a:endParaRPr lang="en-AU" sz="1200"/>
          </a:p>
          <a:p>
            <a:pPr lvl="0"/>
            <a:r>
              <a:rPr lang="en-AU" sz="1200">
                <a:latin typeface="Public Sans"/>
              </a:rPr>
              <a:t>Our key takeaway messages for today are clear: </a:t>
            </a:r>
          </a:p>
          <a:p>
            <a:pPr lvl="0"/>
            <a:endParaRPr lang="en-AU" sz="1200">
              <a:latin typeface="Public Sans"/>
            </a:endParaRPr>
          </a:p>
          <a:p>
            <a:pPr lvl="0"/>
            <a:r>
              <a:rPr lang="en-AU" sz="1200" kern="1200">
                <a:solidFill>
                  <a:schemeClr val="tx1"/>
                </a:solidFill>
                <a:effectLst/>
                <a:latin typeface="Public Sans"/>
              </a:rPr>
              <a:t>[CLICK] Each CHPS </a:t>
            </a:r>
            <a:r>
              <a:rPr lang="en-AU" sz="1200" kern="1200">
                <a:solidFill>
                  <a:schemeClr val="tx1"/>
                </a:solidFill>
                <a:effectLst/>
                <a:latin typeface="Public Sans"/>
                <a:ea typeface="+mn-ea"/>
                <a:cs typeface="+mn-cs"/>
              </a:rPr>
              <a:t>k</a:t>
            </a:r>
            <a:r>
              <a:rPr lang="en-AU" sz="1200">
                <a:latin typeface="Public Sans"/>
              </a:rPr>
              <a:t>ey learning area</a:t>
            </a:r>
            <a:r>
              <a:rPr lang="en-AU" sz="1200" kern="1200">
                <a:solidFill>
                  <a:schemeClr val="tx1"/>
                </a:solidFill>
                <a:effectLst/>
                <a:latin typeface="Public Sans"/>
              </a:rPr>
              <a:t> has a unique sample scope and sequence that captures the nuances of that specific </a:t>
            </a:r>
            <a:r>
              <a:rPr lang="en-AU" sz="1200" kern="1200">
                <a:solidFill>
                  <a:schemeClr val="tx1"/>
                </a:solidFill>
                <a:effectLst/>
                <a:latin typeface="Public Sans"/>
                <a:ea typeface="+mn-ea"/>
                <a:cs typeface="+mn-cs"/>
              </a:rPr>
              <a:t>k</a:t>
            </a:r>
            <a:r>
              <a:rPr lang="en-AU" sz="1200">
                <a:latin typeface="Public Sans"/>
              </a:rPr>
              <a:t>ey learning area</a:t>
            </a:r>
            <a:r>
              <a:rPr lang="en-AU" sz="1200" kern="1200">
                <a:solidFill>
                  <a:schemeClr val="tx1"/>
                </a:solidFill>
                <a:effectLst/>
                <a:latin typeface="Public Sans"/>
              </a:rPr>
              <a:t>. Each scope and sequence has been carefully sequenced, in a selective way, to be coherent and specific for students learning over the 28 weeks.  </a:t>
            </a:r>
          </a:p>
          <a:p>
            <a:pPr lvl="0"/>
            <a:endParaRPr lang="en-AU" sz="1200" kern="1200">
              <a:solidFill>
                <a:schemeClr val="tx1"/>
              </a:solidFill>
              <a:effectLst/>
              <a:latin typeface="Public Sans" pitchFamily="2" charset="0"/>
              <a:ea typeface="+mn-ea"/>
              <a:cs typeface="+mn-cs"/>
            </a:endParaRPr>
          </a:p>
          <a:p>
            <a:pPr lvl="0"/>
            <a:r>
              <a:rPr lang="en-AU" sz="1200" kern="1200">
                <a:solidFill>
                  <a:schemeClr val="tx1"/>
                </a:solidFill>
                <a:effectLst/>
                <a:latin typeface="Public Sans"/>
              </a:rPr>
              <a:t>[CLICK] There are connections across and within the scope and sequences, through Aboriginal and Torres Strait Islander Content, Creating written texts and within content groups. Content has been selectively included across all the CHPS scope and sequences with vertical and horizontal connections.</a:t>
            </a:r>
          </a:p>
          <a:p>
            <a:pPr lvl="0"/>
            <a:endParaRPr lang="en-AU" sz="1200" kern="1200">
              <a:solidFill>
                <a:schemeClr val="tx1"/>
              </a:solidFill>
              <a:effectLst/>
              <a:latin typeface="Public Sans" pitchFamily="2" charset="0"/>
              <a:ea typeface="+mn-ea"/>
              <a:cs typeface="+mn-cs"/>
            </a:endParaRPr>
          </a:p>
          <a:p>
            <a:pPr lvl="0"/>
            <a:r>
              <a:rPr lang="en-AU" sz="1200" kern="1200">
                <a:solidFill>
                  <a:schemeClr val="tx1"/>
                </a:solidFill>
                <a:effectLst/>
                <a:latin typeface="Public Sans"/>
              </a:rPr>
              <a:t>[CLICK] Having a clear understanding of how you will implement the sample scope and sequences in your school ensures your students needs are being met. It is important that you review CHPS sample scope and sequences for your school setting and needs. </a:t>
            </a:r>
          </a:p>
          <a:p>
            <a:endParaRPr lang="en-AU" sz="1200">
              <a:latin typeface="Public Sans"/>
            </a:endParaRPr>
          </a:p>
          <a:p>
            <a:r>
              <a:rPr lang="en-AU" sz="1200">
                <a:latin typeface="Public Sans"/>
              </a:rPr>
              <a:t>[NEXT SLIDE]</a:t>
            </a:r>
            <a:endParaRPr lang="en-US" sz="1200">
              <a:latin typeface="Public Sans"/>
            </a:endParaRPr>
          </a:p>
          <a:p>
            <a:endParaRPr lang="en-AU"/>
          </a:p>
        </p:txBody>
      </p:sp>
      <p:sp>
        <p:nvSpPr>
          <p:cNvPr id="4" name="Slide Number Placeholder 3">
            <a:extLst>
              <a:ext uri="{FF2B5EF4-FFF2-40B4-BE49-F238E27FC236}">
                <a16:creationId xmlns:a16="http://schemas.microsoft.com/office/drawing/2014/main" id="{F3E108B2-7FE6-BAA3-3DFE-2693692AD5E4}"/>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38596759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CE6A2-C2A9-4D3F-8443-0D77567C1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D7ADC-DB67-1488-2E8A-EDC1C8B5C1FB}"/>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07EB77B0-5C0A-46F2-7F4A-E4A93F76D851}"/>
              </a:ext>
            </a:extLst>
          </p:cNvPr>
          <p:cNvSpPr>
            <a:spLocks noGrp="1"/>
          </p:cNvSpPr>
          <p:nvPr>
            <p:ph type="body" idx="1"/>
          </p:nvPr>
        </p:nvSpPr>
        <p:spPr/>
        <p:txBody>
          <a:bodyPr/>
          <a:lstStyle/>
          <a:p>
            <a:r>
              <a:rPr lang="en-AU" sz="1200" b="1" kern="1200">
                <a:solidFill>
                  <a:schemeClr val="tx1"/>
                </a:solidFill>
                <a:effectLst/>
                <a:latin typeface="Public Sans"/>
              </a:rPr>
              <a:t>106. Purpose</a:t>
            </a:r>
            <a:r>
              <a:rPr lang="en-AU" sz="1200" kern="1200">
                <a:solidFill>
                  <a:schemeClr val="tx1"/>
                </a:solidFill>
                <a:effectLst/>
                <a:latin typeface="Public Sans"/>
              </a:rPr>
              <a:t>: to capture feedback from participants.</a:t>
            </a:r>
          </a:p>
          <a:p>
            <a:endParaRPr lang="en-AU" sz="1200" b="1"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Time: </a:t>
            </a:r>
            <a:r>
              <a:rPr lang="en-AU" sz="1200" kern="1200">
                <a:solidFill>
                  <a:schemeClr val="tx1"/>
                </a:solidFill>
                <a:effectLst/>
                <a:latin typeface="Public Sans"/>
              </a:rPr>
              <a:t>3 mins</a:t>
            </a:r>
          </a:p>
          <a:p>
            <a:endParaRPr lang="en-AU" sz="1200" b="1" kern="1200">
              <a:solidFill>
                <a:schemeClr val="tx1"/>
              </a:solidFill>
              <a:effectLst/>
              <a:latin typeface="Public Sans" pitchFamily="2" charset="0"/>
              <a:ea typeface="+mn-ea"/>
              <a:cs typeface="+mn-cs"/>
            </a:endParaRPr>
          </a:p>
          <a:p>
            <a:r>
              <a:rPr lang="en-AU" sz="1200" b="1" kern="1200">
                <a:solidFill>
                  <a:schemeClr val="tx1"/>
                </a:solidFill>
                <a:effectLst/>
                <a:latin typeface="Public Sans"/>
              </a:rPr>
              <a:t>Content:</a:t>
            </a:r>
          </a:p>
          <a:p>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Public Sans"/>
              </a:rPr>
              <a:t>Thank you for your attendance and active engagement in the professional learning today. We have </a:t>
            </a:r>
            <a:r>
              <a:rPr lang="en-AU" sz="1200" kern="1200">
                <a:solidFill>
                  <a:schemeClr val="tx1"/>
                </a:solidFill>
                <a:effectLst/>
                <a:latin typeface="Public Sans"/>
              </a:rPr>
              <a:t>unpacked the structure and intent of the CHPS sample scope and sequences and worked together to support your next steps in implementation in your schools.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Public Sans"/>
            </a:endParaRPr>
          </a:p>
          <a:p>
            <a:r>
              <a:rPr lang="en-AU" sz="1200" kern="1200">
                <a:solidFill>
                  <a:schemeClr val="tx1"/>
                </a:solidFill>
                <a:effectLst/>
                <a:latin typeface="Public Sans"/>
              </a:rPr>
              <a:t>We would now like you to complete a short survey to provide feedback on today’s professional learning. Could you please use your phones to access the survey and share your thoughts with us. ​</a:t>
            </a:r>
            <a:endParaRPr lang="en-AU" sz="1200" b="0">
              <a:latin typeface="Public Sans"/>
            </a:endParaRPr>
          </a:p>
          <a:p>
            <a:r>
              <a:rPr lang="en-AU" sz="1200" kern="1200">
                <a:solidFill>
                  <a:schemeClr val="tx1"/>
                </a:solidFill>
                <a:effectLst/>
                <a:latin typeface="Public Sans"/>
              </a:rPr>
              <a:t> </a:t>
            </a:r>
            <a:endParaRPr lang="en-AU" sz="1200" b="0"/>
          </a:p>
          <a:p>
            <a:r>
              <a:rPr lang="en-AU" sz="1200" b="0">
                <a:latin typeface="Public Sans"/>
              </a:rPr>
              <a:t>[NEXT SLIDE]</a:t>
            </a:r>
          </a:p>
          <a:p>
            <a:endParaRPr lang="en-AU" b="1"/>
          </a:p>
        </p:txBody>
      </p:sp>
      <p:sp>
        <p:nvSpPr>
          <p:cNvPr id="4" name="Slide Number Placeholder 3">
            <a:extLst>
              <a:ext uri="{FF2B5EF4-FFF2-40B4-BE49-F238E27FC236}">
                <a16:creationId xmlns:a16="http://schemas.microsoft.com/office/drawing/2014/main" id="{C5697744-1C11-2EF8-824C-9F30522E3B82}"/>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6018458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US" b="1">
                <a:latin typeface="Public Sans"/>
                <a:cs typeface="Public Sans"/>
              </a:rPr>
              <a:t>Time: </a:t>
            </a:r>
            <a:r>
              <a:rPr lang="en-US" b="0">
                <a:latin typeface="Public Sans"/>
                <a:cs typeface="Public Sans"/>
              </a:rPr>
              <a:t>30 sec</a:t>
            </a:r>
          </a:p>
          <a:p>
            <a:endParaRPr lang="en-AU">
              <a:latin typeface="Public Sans" pitchFamily="2" charset="0"/>
              <a:cs typeface="Public Sans" panose="020B0604020202020204" pitchFamily="34" charset="0"/>
            </a:endParaRPr>
          </a:p>
          <a:p>
            <a:pPr defTabSz="1221243">
              <a:defRPr/>
            </a:pPr>
            <a:r>
              <a:rPr lang="en-AU" b="1">
                <a:latin typeface="Public Sans"/>
                <a:cs typeface="Public Sans"/>
              </a:rPr>
              <a:t>Presenter notes:</a:t>
            </a:r>
            <a:endParaRPr lang="en-AU" b="0"/>
          </a:p>
          <a:p>
            <a:endParaRPr lang="en-AU"/>
          </a:p>
          <a:p>
            <a:r>
              <a:rPr lang="en-AU">
                <a:latin typeface="Public Sans"/>
              </a:rPr>
              <a:t>If you have any questions or would like to reach out to the Primary Curriculum team, please contact us via this email address, or through the Statewide Staffroom.  </a:t>
            </a:r>
          </a:p>
          <a:p>
            <a:endParaRPr lang="en-AU">
              <a:latin typeface="Public Sans"/>
            </a:endParaRPr>
          </a:p>
          <a:p>
            <a:r>
              <a:rPr lang="en-AU">
                <a:latin typeface="Public Sans"/>
              </a:rPr>
              <a:t>This QR code takes you to the enrolment page to</a:t>
            </a:r>
            <a:r>
              <a:rPr lang="en-AU" b="1">
                <a:latin typeface="Public Sans"/>
              </a:rPr>
              <a:t> join the statewide staffroom. </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[NEXT SLIDE]</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3021276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5641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123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237966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3354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64350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9697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2175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9700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8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Public Sans"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Public Sans"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Public Sans"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11874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3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65775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53011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4393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63995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6032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61624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5716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6677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27523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0419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1992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09079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6944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14897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8796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4115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59229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46303658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Public Sans"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Public Sans"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Public Sans"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Public Sans"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freepngimg.com/png/81405-boy-behavior-father-human-child-baby-transpor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50.gif"/></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pixabay.com/en/australia-earth-globe-map-oceania-151560/" TargetMode="External"/><Relationship Id="rId5" Type="http://schemas.openxmlformats.org/officeDocument/2006/relationships/image" Target="../media/image52.png"/><Relationship Id="rId4" Type="http://schemas.openxmlformats.org/officeDocument/2006/relationships/hyperlink" Target="https://pixabay.com/fr/cercle-color%C3%A9-coop%C3%A9ration-130024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80.sv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7.xml"/><Relationship Id="rId1" Type="http://schemas.openxmlformats.org/officeDocument/2006/relationships/tags" Target="../tags/tag6.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7.xml"/><Relationship Id="rId1" Type="http://schemas.openxmlformats.org/officeDocument/2006/relationships/tags" Target="../tags/tag7.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7.xml"/><Relationship Id="rId1" Type="http://schemas.openxmlformats.org/officeDocument/2006/relationships/tags" Target="../tags/tag8.xml"/><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3.xml"/><Relationship Id="rId4" Type="http://schemas.openxmlformats.org/officeDocument/2006/relationships/image" Target="../media/image80.sv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xml"/><Relationship Id="rId1" Type="http://schemas.openxmlformats.org/officeDocument/2006/relationships/tags" Target="../tags/tag9.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hyperlink" Target="https://education.nsw.gov.au/"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23.xml"/><Relationship Id="rId4" Type="http://schemas.openxmlformats.org/officeDocument/2006/relationships/image" Target="../media/image91.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26.xml"/><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23.xml"/><Relationship Id="rId4" Type="http://schemas.openxmlformats.org/officeDocument/2006/relationships/image" Target="../media/image80.svg"/></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3.xml"/><Relationship Id="rId4" Type="http://schemas.openxmlformats.org/officeDocument/2006/relationships/image" Target="../media/image100.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23.xml"/><Relationship Id="rId4" Type="http://schemas.openxmlformats.org/officeDocument/2006/relationships/image" Target="../media/image102.svg"/></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4.png"/><Relationship Id="rId7" Type="http://schemas.openxmlformats.org/officeDocument/2006/relationships/image" Target="../media/image23.svg"/><Relationship Id="rId2" Type="http://schemas.openxmlformats.org/officeDocument/2006/relationships/notesSlide" Target="../notesSlides/notesSlide92.xml"/><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106.png"/><Relationship Id="rId10" Type="http://schemas.openxmlformats.org/officeDocument/2006/relationships/image" Target="../media/image26.png"/><Relationship Id="rId4" Type="http://schemas.openxmlformats.org/officeDocument/2006/relationships/image" Target="../media/image105.svg"/><Relationship Id="rId9" Type="http://schemas.openxmlformats.org/officeDocument/2006/relationships/image" Target="../media/image25.svg"/></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27.xml"/><Relationship Id="rId6" Type="http://schemas.openxmlformats.org/officeDocument/2006/relationships/image" Target="../media/image109.png"/><Relationship Id="rId5" Type="http://schemas.openxmlformats.org/officeDocument/2006/relationships/hyperlink" Target="https://tecnocentres.org/es/herramientas-para-una-evaluacion-formadora-y-formativa/" TargetMode="External"/><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hyperlink" Target="mailto:primarycurriculum@det.nsw.edu.au" TargetMode="External"/><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314E2C-F952-01F5-4A67-9A6B02F973B6}"/>
              </a:ext>
            </a:extLst>
          </p:cNvPr>
          <p:cNvSpPr>
            <a:spLocks noGrp="1"/>
          </p:cNvSpPr>
          <p:nvPr>
            <p:ph type="ctrTitle"/>
          </p:nvPr>
        </p:nvSpPr>
        <p:spPr>
          <a:xfrm>
            <a:off x="540000" y="1799303"/>
            <a:ext cx="5556000" cy="2705083"/>
          </a:xfrm>
        </p:spPr>
        <p:txBody>
          <a:bodyPr/>
          <a:lstStyle/>
          <a:p>
            <a:r>
              <a:rPr lang="en-AU" sz="3600" dirty="0"/>
              <a:t>Exploring the creative arts, HSIE, PDHPE and science and technology K–6 sample scope and sequences </a:t>
            </a:r>
          </a:p>
        </p:txBody>
      </p:sp>
      <p:pic>
        <p:nvPicPr>
          <p:cNvPr id="10" name="Picture Placeholder 9">
            <a:extLst>
              <a:ext uri="{FF2B5EF4-FFF2-40B4-BE49-F238E27FC236}">
                <a16:creationId xmlns:a16="http://schemas.microsoft.com/office/drawing/2014/main" id="{3CE178DC-94A0-C343-3FC4-BCD43B85940A}"/>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prstGeom prst="rect">
            <a:avLst/>
          </a:prstGeom>
        </p:spPr>
      </p:pic>
      <p:sp>
        <p:nvSpPr>
          <p:cNvPr id="8" name="Rectangle: Rounded Corners 7">
            <a:extLst>
              <a:ext uri="{FF2B5EF4-FFF2-40B4-BE49-F238E27FC236}">
                <a16:creationId xmlns:a16="http://schemas.microsoft.com/office/drawing/2014/main" id="{4422B6FF-5CB8-A6F7-A389-119965BDDDAD}"/>
              </a:ext>
            </a:extLst>
          </p:cNvPr>
          <p:cNvSpPr/>
          <p:nvPr/>
        </p:nvSpPr>
        <p:spPr>
          <a:xfrm>
            <a:off x="7392245" y="6237776"/>
            <a:ext cx="4535511" cy="314224"/>
          </a:xfrm>
          <a:prstGeom prst="roundRect">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200" i="0" u="none" strike="noStrike" kern="1200" cap="none" spc="0" normalizeH="0" baseline="0" noProof="0">
                <a:ln>
                  <a:noFill/>
                </a:ln>
                <a:solidFill>
                  <a:srgbClr val="FFFFFF"/>
                </a:solidFill>
                <a:effectLst/>
                <a:uLnTx/>
                <a:uFillTx/>
                <a:ea typeface="+mn-ea"/>
                <a:cs typeface="+mn-cs"/>
              </a:rPr>
              <a:t>Gwynneville  Public School – Kindergarten – Music</a:t>
            </a:r>
          </a:p>
        </p:txBody>
      </p:sp>
      <p:sp>
        <p:nvSpPr>
          <p:cNvPr id="2" name="Text Placeholder 11">
            <a:extLst>
              <a:ext uri="{FF2B5EF4-FFF2-40B4-BE49-F238E27FC236}">
                <a16:creationId xmlns:a16="http://schemas.microsoft.com/office/drawing/2014/main" id="{D5D5133A-5265-529F-4888-A9147BB4C5ED}"/>
              </a:ext>
            </a:extLst>
          </p:cNvPr>
          <p:cNvSpPr txBox="1">
            <a:spLocks/>
          </p:cNvSpPr>
          <p:nvPr/>
        </p:nvSpPr>
        <p:spPr>
          <a:xfrm>
            <a:off x="540000" y="4622800"/>
            <a:ext cx="6255975" cy="1614976"/>
          </a:xfrm>
          <a:prstGeom prst="rect">
            <a:avLst/>
          </a:prstGeom>
        </p:spPr>
        <p:txBody>
          <a:bodyPr vert="horz" lIns="0" tIns="0" rIns="0" bIns="0" rtlCol="0" anchor="b" anchorCtr="0">
            <a:noAutofit/>
          </a:bodyPr>
          <a:lstStyle>
            <a:lvl1pPr marL="0" indent="0" algn="l" defTabSz="914377" rtl="0" eaLnBrk="1" latinLnBrk="0" hangingPunct="1">
              <a:lnSpc>
                <a:spcPct val="150000"/>
              </a:lnSpc>
              <a:spcBef>
                <a:spcPts val="0"/>
              </a:spcBef>
              <a:spcAft>
                <a:spcPts val="1200"/>
              </a:spcAft>
              <a:buFont typeface="Public Sans" panose="020B0604020202020204" pitchFamily="34" charset="0"/>
              <a:buNone/>
              <a:defRPr sz="1800" b="0" kern="1200">
                <a:solidFill>
                  <a:schemeClr val="bg1"/>
                </a:solidFill>
                <a:latin typeface="+mj-lt"/>
                <a:ea typeface="+mn-ea"/>
                <a:cs typeface="+mn-cs"/>
              </a:defRPr>
            </a:lvl1pPr>
            <a:lvl2pPr marL="0" indent="0" algn="l" defTabSz="914377" rtl="0" eaLnBrk="1" latinLnBrk="0" hangingPunct="1">
              <a:lnSpc>
                <a:spcPct val="150000"/>
              </a:lnSpc>
              <a:spcBef>
                <a:spcPts val="0"/>
              </a:spcBef>
              <a:spcAft>
                <a:spcPts val="600"/>
              </a:spcAft>
              <a:buFont typeface="Public Sans"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Public Sans"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Public Sans"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9pPr>
          </a:lstStyle>
          <a:p>
            <a:endParaRPr lang="en-US" sz="2400"/>
          </a:p>
          <a:p>
            <a:r>
              <a:rPr lang="en-AU" sz="2200" dirty="0"/>
              <a:t>September 2025</a:t>
            </a:r>
          </a:p>
        </p:txBody>
      </p:sp>
    </p:spTree>
    <p:extLst>
      <p:ext uri="{BB962C8B-B14F-4D97-AF65-F5344CB8AC3E}">
        <p14:creationId xmlns:p14="http://schemas.microsoft.com/office/powerpoint/2010/main" val="5115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F6DA-5AFF-29D7-DC69-4C36ACA5F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E2E71-C49D-D243-24A7-0B4894F8A448}"/>
              </a:ext>
            </a:extLst>
          </p:cNvPr>
          <p:cNvSpPr>
            <a:spLocks noGrp="1"/>
          </p:cNvSpPr>
          <p:nvPr>
            <p:ph type="title"/>
          </p:nvPr>
        </p:nvSpPr>
        <p:spPr>
          <a:xfrm>
            <a:off x="360000" y="360000"/>
            <a:ext cx="10625326" cy="967759"/>
          </a:xfrm>
        </p:spPr>
        <p:txBody>
          <a:bodyPr/>
          <a:lstStyle/>
          <a:p>
            <a:r>
              <a:rPr lang="en-AU"/>
              <a:t>Alignment</a:t>
            </a:r>
          </a:p>
        </p:txBody>
      </p:sp>
      <p:sp>
        <p:nvSpPr>
          <p:cNvPr id="3" name="Content Placeholder 2">
            <a:extLst>
              <a:ext uri="{FF2B5EF4-FFF2-40B4-BE49-F238E27FC236}">
                <a16:creationId xmlns:a16="http://schemas.microsoft.com/office/drawing/2014/main" id="{98BD089D-38BF-706F-3CA1-EDBB27A993A5}"/>
              </a:ext>
            </a:extLst>
          </p:cNvPr>
          <p:cNvSpPr>
            <a:spLocks noGrp="1"/>
          </p:cNvSpPr>
          <p:nvPr>
            <p:ph idx="1"/>
          </p:nvPr>
        </p:nvSpPr>
        <p:spPr>
          <a:xfrm>
            <a:off x="360001" y="1496175"/>
            <a:ext cx="5126400" cy="4727644"/>
          </a:xfrm>
        </p:spPr>
        <p:txBody>
          <a:bodyPr/>
          <a:lstStyle/>
          <a:p>
            <a:r>
              <a:rPr lang="en-AU"/>
              <a:t>Alignment to NESA sample whole-school curriculum plan:</a:t>
            </a:r>
          </a:p>
          <a:p>
            <a:pPr marL="285750" indent="-285750">
              <a:buFont typeface="Arial" panose="020B0604020202020204" pitchFamily="34" charset="0"/>
              <a:buChar char="•"/>
            </a:pPr>
            <a:r>
              <a:rPr lang="en-AU"/>
              <a:t>applies the principles of a knowledge-rich curriculum</a:t>
            </a:r>
          </a:p>
          <a:p>
            <a:pPr marL="285750" indent="-285750">
              <a:buFont typeface="Arial" panose="020B0604020202020204" pitchFamily="34" charset="0"/>
              <a:buChar char="•"/>
            </a:pPr>
            <a:r>
              <a:rPr lang="en-AU"/>
              <a:t>prioritises the explicit teaching of essential content </a:t>
            </a:r>
          </a:p>
          <a:p>
            <a:pPr marL="285750" indent="-285750">
              <a:buFont typeface="Arial" panose="020B0604020202020204" pitchFamily="34" charset="0"/>
              <a:buChar char="•"/>
            </a:pPr>
            <a:r>
              <a:rPr lang="en-AU"/>
              <a:t>content is selective, coherent, carefully sequenced and specific and clear</a:t>
            </a:r>
          </a:p>
          <a:p>
            <a:pPr marL="285750" indent="-285750">
              <a:buFont typeface="Arial" panose="020B0604020202020204" pitchFamily="34" charset="0"/>
              <a:buChar char="•"/>
            </a:pPr>
            <a:r>
              <a:rPr lang="en-AU"/>
              <a:t>builds mental frameworks or schemas for deeper understanding and retention.</a:t>
            </a:r>
          </a:p>
        </p:txBody>
      </p:sp>
      <p:sp>
        <p:nvSpPr>
          <p:cNvPr id="9" name="Rectangle: Rounded Corners 8">
            <a:extLst>
              <a:ext uri="{FF2B5EF4-FFF2-40B4-BE49-F238E27FC236}">
                <a16:creationId xmlns:a16="http://schemas.microsoft.com/office/drawing/2014/main" id="{333728FC-BFBF-54E2-A73E-BBDA56E0C322}"/>
              </a:ext>
            </a:extLst>
          </p:cNvPr>
          <p:cNvSpPr/>
          <p:nvPr/>
        </p:nvSpPr>
        <p:spPr>
          <a:xfrm>
            <a:off x="6273211" y="2007792"/>
            <a:ext cx="5580000" cy="3724414"/>
          </a:xfrm>
          <a:prstGeom prst="roundRect">
            <a:avLst>
              <a:gd name="adj" fmla="val 7163"/>
            </a:avLst>
          </a:prstGeom>
          <a:solidFill>
            <a:srgbClr val="CBEDFD"/>
          </a:solidFill>
          <a:ln w="12700" cap="flat" cmpd="sng" algn="ctr">
            <a:noFill/>
            <a:prstDash val="solid"/>
            <a:miter lim="800000"/>
          </a:ln>
          <a:effectLst/>
        </p:spPr>
        <p:txBody>
          <a:bodyPr lIns="360000" tIns="360000" rIns="360000" bIns="360000" rtlCol="0" anchor="ctr" anchorCtr="1"/>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defTabSz="914400">
              <a:lnSpc>
                <a:spcPct val="150000"/>
              </a:lnSpc>
              <a:spcAft>
                <a:spcPts val="1200"/>
              </a:spcAft>
              <a:defRPr/>
            </a:pPr>
            <a:r>
              <a:rPr lang="en-AU"/>
              <a:t>‘Careful sequencing in a knowledge-rich curriculum enables students to master subject knowledge and related skills that are essential for their success and achievement in the classroom.’</a:t>
            </a:r>
          </a:p>
          <a:p>
            <a:pPr defTabSz="914400">
              <a:lnSpc>
                <a:spcPct val="150000"/>
              </a:lnSpc>
              <a:spcAft>
                <a:spcPts val="1200"/>
              </a:spcAft>
              <a:defRPr/>
            </a:pPr>
            <a:r>
              <a:rPr lang="en-AU"/>
              <a:t>(A knowledge-rich approach to curriculum design, AERO 2024)</a:t>
            </a:r>
          </a:p>
        </p:txBody>
      </p:sp>
      <p:sp>
        <p:nvSpPr>
          <p:cNvPr id="10" name="Oval 9">
            <a:extLst>
              <a:ext uri="{FF2B5EF4-FFF2-40B4-BE49-F238E27FC236}">
                <a16:creationId xmlns:a16="http://schemas.microsoft.com/office/drawing/2014/main" id="{F2CFA60E-DB16-4CC0-7ECD-82C36E822AE0}"/>
              </a:ext>
              <a:ext uri="{C183D7F6-B498-43B3-948B-1728B52AA6E4}">
                <adec:decorative xmlns:adec="http://schemas.microsoft.com/office/drawing/2017/decorative" val="1"/>
              </a:ext>
            </a:extLst>
          </p:cNvPr>
          <p:cNvSpPr/>
          <p:nvPr/>
        </p:nvSpPr>
        <p:spPr>
          <a:xfrm>
            <a:off x="5918790" y="1496175"/>
            <a:ext cx="1036086" cy="1023235"/>
          </a:xfrm>
          <a:prstGeom prst="ellipse">
            <a:avLst/>
          </a:prstGeom>
          <a:solidFill>
            <a:srgbClr val="002664"/>
          </a:solidFill>
          <a:ln w="53975" cap="rnd" cmpd="sng" algn="ctr">
            <a:solidFill>
              <a:srgbClr val="FFFFFF"/>
            </a:solidFill>
            <a:prstDash val="solid"/>
            <a:round/>
          </a:ln>
          <a:effectLst/>
        </p:spPr>
        <p:txBody>
          <a:bodyPr t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1" i="0" u="none" strike="noStrike" kern="0" cap="none" spc="0" normalizeH="0" baseline="0" noProof="0">
                <a:ln>
                  <a:noFill/>
                </a:ln>
                <a:solidFill>
                  <a:srgbClr val="FFFFFF"/>
                </a:solidFill>
                <a:effectLst/>
                <a:uLnTx/>
                <a:uFillTx/>
                <a:latin typeface="+mj-lt"/>
                <a:ea typeface="+mn-ea"/>
                <a:cs typeface="+mn-cs"/>
              </a:rPr>
              <a:t>“</a:t>
            </a:r>
            <a:endParaRPr kumimoji="0" lang="en-US" sz="3600" b="1" i="0" u="none" strike="noStrike" kern="0" cap="none" spc="0" normalizeH="0" baseline="0" noProof="0">
              <a:ln>
                <a:noFill/>
              </a:ln>
              <a:solidFill>
                <a:srgbClr val="FFFFFF"/>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35FF203D-C9C1-29EB-5100-78707A9AAA7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48105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ECC0E-062D-41D8-8C43-1DBE2984E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B3F30-0CDE-519E-A819-AC4DA94C4DA3}"/>
              </a:ext>
            </a:extLst>
          </p:cNvPr>
          <p:cNvSpPr>
            <a:spLocks noGrp="1"/>
          </p:cNvSpPr>
          <p:nvPr>
            <p:ph type="title"/>
          </p:nvPr>
        </p:nvSpPr>
        <p:spPr>
          <a:xfrm>
            <a:off x="360000" y="360000"/>
            <a:ext cx="10625326" cy="967759"/>
          </a:xfrm>
        </p:spPr>
        <p:txBody>
          <a:bodyPr/>
          <a:lstStyle/>
          <a:p>
            <a:r>
              <a:rPr lang="en-AU"/>
              <a:t>Whole-school curriculum approach</a:t>
            </a:r>
          </a:p>
        </p:txBody>
      </p:sp>
      <p:sp>
        <p:nvSpPr>
          <p:cNvPr id="3" name="Content Placeholder 2">
            <a:extLst>
              <a:ext uri="{FF2B5EF4-FFF2-40B4-BE49-F238E27FC236}">
                <a16:creationId xmlns:a16="http://schemas.microsoft.com/office/drawing/2014/main" id="{F2C38459-AAFF-C383-A4F1-AAB4B3AEEA7E}"/>
              </a:ext>
            </a:extLst>
          </p:cNvPr>
          <p:cNvSpPr>
            <a:spLocks noGrp="1"/>
          </p:cNvSpPr>
          <p:nvPr>
            <p:ph idx="1"/>
          </p:nvPr>
        </p:nvSpPr>
        <p:spPr>
          <a:xfrm>
            <a:off x="360000" y="1496174"/>
            <a:ext cx="5254219" cy="4678484"/>
          </a:xfrm>
        </p:spPr>
        <p:txBody>
          <a:bodyPr/>
          <a:lstStyle/>
          <a:p>
            <a:r>
              <a:rPr lang="en-AU"/>
              <a:t>This is important as it:</a:t>
            </a:r>
          </a:p>
          <a:p>
            <a:pPr marL="285750" indent="-285750">
              <a:buFont typeface="Arial" panose="020B0604020202020204" pitchFamily="34" charset="0"/>
              <a:buChar char="•"/>
            </a:pPr>
            <a:r>
              <a:rPr lang="en-AU"/>
              <a:t>supports students to build mental frameworks or </a:t>
            </a:r>
            <a:r>
              <a:rPr lang="en-AU" b="1"/>
              <a:t>schemas</a:t>
            </a:r>
            <a:r>
              <a:rPr lang="en-AU"/>
              <a:t> for deeper understanding and retention</a:t>
            </a:r>
          </a:p>
          <a:p>
            <a:pPr marL="285750" indent="-285750">
              <a:buFont typeface="Arial" panose="020B0604020202020204" pitchFamily="34" charset="0"/>
              <a:buChar char="•"/>
            </a:pPr>
            <a:r>
              <a:rPr lang="en-AU"/>
              <a:t>reduces content gaps and duplication</a:t>
            </a:r>
          </a:p>
          <a:p>
            <a:pPr marL="285750" indent="-285750">
              <a:buFont typeface="Arial" panose="020B0604020202020204" pitchFamily="34" charset="0"/>
              <a:buChar char="•"/>
            </a:pPr>
            <a:r>
              <a:rPr lang="en-AU"/>
              <a:t> optimises teacher collaboration and planning time</a:t>
            </a:r>
          </a:p>
          <a:p>
            <a:pPr marL="285750" indent="-285750">
              <a:buFont typeface="Arial" panose="020B0604020202020204" pitchFamily="34" charset="0"/>
              <a:buChar char="•"/>
            </a:pPr>
            <a:r>
              <a:rPr lang="en-AU"/>
              <a:t>reduces cognitive load for students-providing opportunity for them to connect knowledge from other key learning areas.</a:t>
            </a:r>
          </a:p>
        </p:txBody>
      </p:sp>
      <p:sp>
        <p:nvSpPr>
          <p:cNvPr id="9" name="Rectangle: Rounded Corners 8">
            <a:extLst>
              <a:ext uri="{FF2B5EF4-FFF2-40B4-BE49-F238E27FC236}">
                <a16:creationId xmlns:a16="http://schemas.microsoft.com/office/drawing/2014/main" id="{120B5DE3-D17E-1B16-D77A-99B640D51A7A}"/>
              </a:ext>
            </a:extLst>
          </p:cNvPr>
          <p:cNvSpPr/>
          <p:nvPr/>
        </p:nvSpPr>
        <p:spPr>
          <a:xfrm>
            <a:off x="6273211" y="1927123"/>
            <a:ext cx="5580000" cy="3962400"/>
          </a:xfrm>
          <a:prstGeom prst="roundRect">
            <a:avLst>
              <a:gd name="adj" fmla="val 7818"/>
            </a:avLst>
          </a:prstGeom>
          <a:solidFill>
            <a:schemeClr val="accent6"/>
          </a:solidFill>
          <a:ln w="12700" cap="flat" cmpd="sng" algn="ctr">
            <a:noFill/>
            <a:prstDash val="solid"/>
            <a:miter lim="800000"/>
          </a:ln>
          <a:effectLst/>
        </p:spPr>
        <p:txBody>
          <a:bodyPr lIns="360000" tIns="360000" rIns="360000" bIns="360000" rtlCol="0" anchor="ctr" anchorCtr="1"/>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defTabSz="914400">
              <a:lnSpc>
                <a:spcPct val="150000"/>
              </a:lnSpc>
              <a:spcAft>
                <a:spcPts val="1200"/>
              </a:spcAft>
              <a:defRPr/>
            </a:pPr>
            <a:r>
              <a:rPr lang="en-AU"/>
              <a:t>‘This approach takes the lottery out of learning, because it guarantees that all students receive common, high-quality teaching that supports them to build knowledge and skills through their school years.’</a:t>
            </a:r>
          </a:p>
          <a:p>
            <a:pPr defTabSz="914400">
              <a:lnSpc>
                <a:spcPct val="150000"/>
              </a:lnSpc>
              <a:spcAft>
                <a:spcPts val="1200"/>
              </a:spcAft>
              <a:defRPr/>
            </a:pPr>
            <a:r>
              <a:rPr lang="en-AU"/>
              <a:t>(Grattan Institute, 2022)</a:t>
            </a:r>
          </a:p>
        </p:txBody>
      </p:sp>
      <p:sp>
        <p:nvSpPr>
          <p:cNvPr id="4" name="Oval 3">
            <a:extLst>
              <a:ext uri="{FF2B5EF4-FFF2-40B4-BE49-F238E27FC236}">
                <a16:creationId xmlns:a16="http://schemas.microsoft.com/office/drawing/2014/main" id="{C7FA61E6-E053-5562-17E4-800E1E8DF9E1}"/>
              </a:ext>
              <a:ext uri="{C183D7F6-B498-43B3-948B-1728B52AA6E4}">
                <adec:decorative xmlns:adec="http://schemas.microsoft.com/office/drawing/2017/decorative" val="1"/>
              </a:ext>
            </a:extLst>
          </p:cNvPr>
          <p:cNvSpPr/>
          <p:nvPr/>
        </p:nvSpPr>
        <p:spPr>
          <a:xfrm>
            <a:off x="5918790" y="1496175"/>
            <a:ext cx="1036086" cy="1023235"/>
          </a:xfrm>
          <a:prstGeom prst="ellipse">
            <a:avLst/>
          </a:prstGeom>
          <a:solidFill>
            <a:srgbClr val="002664"/>
          </a:solidFill>
          <a:ln w="53975" cap="rnd" cmpd="sng" algn="ctr">
            <a:solidFill>
              <a:srgbClr val="FFFFFF"/>
            </a:solidFill>
            <a:prstDash val="solid"/>
            <a:round/>
          </a:ln>
          <a:effectLst/>
        </p:spPr>
        <p:txBody>
          <a:bodyPr t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1" i="0" u="none" strike="noStrike" kern="0" cap="none" spc="0" normalizeH="0" baseline="0" noProof="0">
                <a:ln>
                  <a:noFill/>
                </a:ln>
                <a:solidFill>
                  <a:srgbClr val="FFFFFF"/>
                </a:solidFill>
                <a:effectLst/>
                <a:uLnTx/>
                <a:uFillTx/>
                <a:latin typeface="+mj-lt"/>
                <a:ea typeface="+mn-ea"/>
                <a:cs typeface="+mn-cs"/>
              </a:rPr>
              <a:t>“</a:t>
            </a:r>
            <a:endParaRPr kumimoji="0" lang="en-US" sz="3600" b="1" i="0" u="none" strike="noStrike" kern="0" cap="none" spc="0" normalizeH="0" baseline="0" noProof="0">
              <a:ln>
                <a:noFill/>
              </a:ln>
              <a:solidFill>
                <a:srgbClr val="FFFFFF"/>
              </a:solidFill>
              <a:effectLst/>
              <a:uLnTx/>
              <a:uFillTx/>
              <a:latin typeface="+mj-lt"/>
              <a:ea typeface="+mn-ea"/>
              <a:cs typeface="+mn-cs"/>
            </a:endParaRPr>
          </a:p>
        </p:txBody>
      </p:sp>
      <p:sp>
        <p:nvSpPr>
          <p:cNvPr id="5" name="Slide Number Placeholder 4">
            <a:extLst>
              <a:ext uri="{FF2B5EF4-FFF2-40B4-BE49-F238E27FC236}">
                <a16:creationId xmlns:a16="http://schemas.microsoft.com/office/drawing/2014/main" id="{AA023700-77F2-FA4B-C434-021FEC37DDF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29519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31A6D-2086-1E02-F1B1-AF9666068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5B586-21F4-0A58-E8F7-3ADE207ABCCB}"/>
              </a:ext>
            </a:extLst>
          </p:cNvPr>
          <p:cNvSpPr>
            <a:spLocks noGrp="1"/>
          </p:cNvSpPr>
          <p:nvPr>
            <p:ph type="title"/>
          </p:nvPr>
        </p:nvSpPr>
        <p:spPr/>
        <p:txBody>
          <a:bodyPr/>
          <a:lstStyle/>
          <a:p>
            <a:r>
              <a:rPr lang="en-GB"/>
              <a:t>Scope sequence design considerations</a:t>
            </a:r>
          </a:p>
        </p:txBody>
      </p:sp>
      <p:sp>
        <p:nvSpPr>
          <p:cNvPr id="5" name="TextBox 4">
            <a:extLst>
              <a:ext uri="{FF2B5EF4-FFF2-40B4-BE49-F238E27FC236}">
                <a16:creationId xmlns:a16="http://schemas.microsoft.com/office/drawing/2014/main" id="{897EC95B-8BF5-D061-9992-5B6C63D4B9A8}"/>
              </a:ext>
            </a:extLst>
          </p:cNvPr>
          <p:cNvSpPr txBox="1"/>
          <p:nvPr/>
        </p:nvSpPr>
        <p:spPr>
          <a:xfrm>
            <a:off x="360001" y="2438691"/>
            <a:ext cx="2789553" cy="2432905"/>
          </a:xfrm>
          <a:prstGeom prst="flowChartPreparation">
            <a:avLst/>
          </a:prstGeom>
          <a:ln w="76200">
            <a:solidFill>
              <a:schemeClr val="bg1"/>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0" tIns="0" rIns="0" bIns="0" rtlCol="0" anchor="ctr" anchorCtr="1">
            <a:noAutofit/>
          </a:bodyPr>
          <a:lstStyle/>
          <a:p>
            <a:r>
              <a:rPr lang="en-AU" b="1">
                <a:effectLst/>
                <a:latin typeface="+mj-lt"/>
              </a:rPr>
              <a:t>Selective</a:t>
            </a:r>
          </a:p>
        </p:txBody>
      </p:sp>
      <p:sp>
        <p:nvSpPr>
          <p:cNvPr id="8" name="TextBox 7">
            <a:extLst>
              <a:ext uri="{FF2B5EF4-FFF2-40B4-BE49-F238E27FC236}">
                <a16:creationId xmlns:a16="http://schemas.microsoft.com/office/drawing/2014/main" id="{4053EF80-ADBE-0582-BD45-3A7019DDEA36}"/>
              </a:ext>
            </a:extLst>
          </p:cNvPr>
          <p:cNvSpPr txBox="1"/>
          <p:nvPr/>
        </p:nvSpPr>
        <p:spPr>
          <a:xfrm>
            <a:off x="3255280" y="2438690"/>
            <a:ext cx="2789553" cy="2432905"/>
          </a:xfrm>
          <a:prstGeom prst="flowChartPreparation">
            <a:avLst/>
          </a:prstGeom>
          <a:solidFill>
            <a:schemeClr val="accent2"/>
          </a:solidFill>
          <a:ln w="76200">
            <a:solidFill>
              <a:schemeClr val="bg1"/>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lIns="0" tIns="0" rIns="0" bIns="0" rtlCol="0" anchor="ctr" anchorCtr="1">
            <a:noAutofit/>
          </a:bodyPr>
          <a:lstStyle/>
          <a:p>
            <a:r>
              <a:rPr lang="en-AU" b="1">
                <a:effectLst/>
                <a:latin typeface="+mj-lt"/>
              </a:rPr>
              <a:t>Coherent</a:t>
            </a:r>
          </a:p>
        </p:txBody>
      </p:sp>
      <p:sp>
        <p:nvSpPr>
          <p:cNvPr id="6" name="TextBox 5">
            <a:extLst>
              <a:ext uri="{FF2B5EF4-FFF2-40B4-BE49-F238E27FC236}">
                <a16:creationId xmlns:a16="http://schemas.microsoft.com/office/drawing/2014/main" id="{0AB39FF5-27A8-3EF3-77AA-3EEA357A7ECD}"/>
              </a:ext>
            </a:extLst>
          </p:cNvPr>
          <p:cNvSpPr txBox="1"/>
          <p:nvPr/>
        </p:nvSpPr>
        <p:spPr>
          <a:xfrm>
            <a:off x="6154863" y="2438690"/>
            <a:ext cx="2789553" cy="2432905"/>
          </a:xfrm>
          <a:prstGeom prst="flowChartPreparation">
            <a:avLst/>
          </a:prstGeom>
          <a:solidFill>
            <a:srgbClr val="8CE0FF"/>
          </a:solidFill>
          <a:ln w="76200">
            <a:solidFill>
              <a:schemeClr val="bg1"/>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lIns="0" tIns="0" rIns="0" bIns="0" rtlCol="0" anchor="ctr" anchorCtr="1">
            <a:noAutofit/>
          </a:bodyPr>
          <a:lstStyle/>
          <a:p>
            <a:r>
              <a:rPr lang="en-AU" b="1">
                <a:solidFill>
                  <a:schemeClr val="accent1"/>
                </a:solidFill>
                <a:effectLst/>
                <a:latin typeface="+mj-lt"/>
              </a:rPr>
              <a:t>Carefully sequenced</a:t>
            </a:r>
          </a:p>
        </p:txBody>
      </p:sp>
      <p:sp>
        <p:nvSpPr>
          <p:cNvPr id="7" name="TextBox 6">
            <a:extLst>
              <a:ext uri="{FF2B5EF4-FFF2-40B4-BE49-F238E27FC236}">
                <a16:creationId xmlns:a16="http://schemas.microsoft.com/office/drawing/2014/main" id="{F8AC50A4-80F0-0B1B-AF02-81E390BFB0BC}"/>
              </a:ext>
            </a:extLst>
          </p:cNvPr>
          <p:cNvSpPr txBox="1"/>
          <p:nvPr/>
        </p:nvSpPr>
        <p:spPr>
          <a:xfrm>
            <a:off x="9054447" y="2438689"/>
            <a:ext cx="2789553" cy="2432905"/>
          </a:xfrm>
          <a:prstGeom prst="flowChartPreparation">
            <a:avLst/>
          </a:prstGeom>
          <a:solidFill>
            <a:schemeClr val="accent4"/>
          </a:solidFill>
          <a:ln w="76200">
            <a:solidFill>
              <a:schemeClr val="bg1"/>
            </a:solid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lIns="0" tIns="0" rIns="0" bIns="0" rtlCol="0" anchor="ctr" anchorCtr="1">
            <a:noAutofit/>
          </a:bodyPr>
          <a:lstStyle/>
          <a:p>
            <a:r>
              <a:rPr lang="en-AU" b="1">
                <a:solidFill>
                  <a:schemeClr val="accent1"/>
                </a:solidFill>
                <a:effectLst/>
                <a:latin typeface="+mj-lt"/>
              </a:rPr>
              <a:t>Specific and clear</a:t>
            </a:r>
          </a:p>
        </p:txBody>
      </p:sp>
      <p:sp>
        <p:nvSpPr>
          <p:cNvPr id="4" name="Slide Number Placeholder 3">
            <a:extLst>
              <a:ext uri="{FF2B5EF4-FFF2-40B4-BE49-F238E27FC236}">
                <a16:creationId xmlns:a16="http://schemas.microsoft.com/office/drawing/2014/main" id="{43AA897A-84A7-E770-F4F6-A2E11FE3A7F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8953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43B88-4590-C2AC-DC21-8123E552BF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BBA5241-B568-4C9A-AFF0-CE71CB78E077}"/>
              </a:ext>
            </a:extLst>
          </p:cNvPr>
          <p:cNvSpPr>
            <a:spLocks noGrp="1"/>
          </p:cNvSpPr>
          <p:nvPr>
            <p:ph type="title"/>
          </p:nvPr>
        </p:nvSpPr>
        <p:spPr/>
        <p:txBody>
          <a:bodyPr/>
          <a:lstStyle/>
          <a:p>
            <a:r>
              <a:rPr lang="en-AU"/>
              <a:t>Planning, programming and assessing K–6</a:t>
            </a:r>
          </a:p>
        </p:txBody>
      </p:sp>
      <p:sp>
        <p:nvSpPr>
          <p:cNvPr id="2" name="Text Placeholder 1">
            <a:extLst>
              <a:ext uri="{FF2B5EF4-FFF2-40B4-BE49-F238E27FC236}">
                <a16:creationId xmlns:a16="http://schemas.microsoft.com/office/drawing/2014/main" id="{3113DBE0-2041-8660-B53B-9FD0DEE8D584}"/>
              </a:ext>
            </a:extLst>
          </p:cNvPr>
          <p:cNvSpPr>
            <a:spLocks noGrp="1"/>
          </p:cNvSpPr>
          <p:nvPr>
            <p:ph type="body" sz="quarter" idx="18"/>
          </p:nvPr>
        </p:nvSpPr>
        <p:spPr/>
        <p:txBody>
          <a:bodyPr/>
          <a:lstStyle/>
          <a:p>
            <a:r>
              <a:rPr lang="en-AU"/>
              <a:t>Creative arts example</a:t>
            </a:r>
          </a:p>
        </p:txBody>
      </p:sp>
      <p:pic>
        <p:nvPicPr>
          <p:cNvPr id="3" name="Picture 2" descr="The department's Creative arts K–12 page. The breadcrumbs and 'Scope and sequence' have been highlighted.">
            <a:extLst>
              <a:ext uri="{FF2B5EF4-FFF2-40B4-BE49-F238E27FC236}">
                <a16:creationId xmlns:a16="http://schemas.microsoft.com/office/drawing/2014/main" id="{364FB45A-0B26-CE2A-018E-7258694BB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813" y="1607003"/>
            <a:ext cx="8180375" cy="4780064"/>
          </a:xfrm>
          <a:prstGeom prst="rect">
            <a:avLst/>
          </a:prstGeom>
          <a:ln>
            <a:no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EEB64323-75CC-D19A-3308-C568192F8201}"/>
              </a:ext>
              <a:ext uri="{C183D7F6-B498-43B3-948B-1728B52AA6E4}">
                <adec:decorative xmlns:adec="http://schemas.microsoft.com/office/drawing/2017/decorative" val="1"/>
              </a:ext>
            </a:extLst>
          </p:cNvPr>
          <p:cNvSpPr/>
          <p:nvPr/>
        </p:nvSpPr>
        <p:spPr>
          <a:xfrm>
            <a:off x="2005813" y="2267249"/>
            <a:ext cx="7764752" cy="289386"/>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5" name="Rectangle 4">
            <a:extLst>
              <a:ext uri="{FF2B5EF4-FFF2-40B4-BE49-F238E27FC236}">
                <a16:creationId xmlns:a16="http://schemas.microsoft.com/office/drawing/2014/main" id="{0C93B0A3-80A7-F762-2A7D-61F88A9CE017}"/>
              </a:ext>
              <a:ext uri="{C183D7F6-B498-43B3-948B-1728B52AA6E4}">
                <adec:decorative xmlns:adec="http://schemas.microsoft.com/office/drawing/2017/decorative" val="1"/>
              </a:ext>
            </a:extLst>
          </p:cNvPr>
          <p:cNvSpPr/>
          <p:nvPr/>
        </p:nvSpPr>
        <p:spPr>
          <a:xfrm>
            <a:off x="4961102" y="5603096"/>
            <a:ext cx="4887152" cy="36445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7" name="Slide Number Placeholder 6">
            <a:extLst>
              <a:ext uri="{FF2B5EF4-FFF2-40B4-BE49-F238E27FC236}">
                <a16:creationId xmlns:a16="http://schemas.microsoft.com/office/drawing/2014/main" id="{2C9AA041-567B-F10B-300A-AF204CF03AD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77247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42ACF-C03F-422F-C092-365A953660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3F7B42B-AE10-BA28-EC47-C118AD242975}"/>
              </a:ext>
            </a:extLst>
          </p:cNvPr>
          <p:cNvSpPr>
            <a:spLocks noGrp="1"/>
          </p:cNvSpPr>
          <p:nvPr>
            <p:ph type="title"/>
          </p:nvPr>
        </p:nvSpPr>
        <p:spPr/>
        <p:txBody>
          <a:bodyPr/>
          <a:lstStyle/>
          <a:p>
            <a:r>
              <a:rPr lang="en-AU"/>
              <a:t>Planning, programming and assessing K–6</a:t>
            </a:r>
          </a:p>
        </p:txBody>
      </p:sp>
      <p:sp>
        <p:nvSpPr>
          <p:cNvPr id="2" name="Text Placeholder 1">
            <a:extLst>
              <a:ext uri="{FF2B5EF4-FFF2-40B4-BE49-F238E27FC236}">
                <a16:creationId xmlns:a16="http://schemas.microsoft.com/office/drawing/2014/main" id="{F922FCB6-0444-0646-2103-838CC0B91012}"/>
              </a:ext>
            </a:extLst>
          </p:cNvPr>
          <p:cNvSpPr>
            <a:spLocks noGrp="1"/>
          </p:cNvSpPr>
          <p:nvPr>
            <p:ph type="body" sz="quarter" idx="18"/>
          </p:nvPr>
        </p:nvSpPr>
        <p:spPr/>
        <p:txBody>
          <a:bodyPr/>
          <a:lstStyle/>
          <a:p>
            <a:r>
              <a:rPr lang="en-AU"/>
              <a:t>Creative arts example</a:t>
            </a:r>
          </a:p>
        </p:txBody>
      </p:sp>
      <p:grpSp>
        <p:nvGrpSpPr>
          <p:cNvPr id="8" name="Group 7" descr="Creative arts K–6 sample scope and sequence">
            <a:extLst>
              <a:ext uri="{FF2B5EF4-FFF2-40B4-BE49-F238E27FC236}">
                <a16:creationId xmlns:a16="http://schemas.microsoft.com/office/drawing/2014/main" id="{8E133443-9E22-A8DB-8B0B-B79C11D9B336}"/>
              </a:ext>
            </a:extLst>
          </p:cNvPr>
          <p:cNvGrpSpPr/>
          <p:nvPr/>
        </p:nvGrpSpPr>
        <p:grpSpPr>
          <a:xfrm>
            <a:off x="1731901" y="1739610"/>
            <a:ext cx="8728198" cy="4582304"/>
            <a:chOff x="1068945" y="1532212"/>
            <a:chExt cx="8728198" cy="4582304"/>
          </a:xfrm>
        </p:grpSpPr>
        <p:pic>
          <p:nvPicPr>
            <p:cNvPr id="9" name="Picture 8">
              <a:extLst>
                <a:ext uri="{FF2B5EF4-FFF2-40B4-BE49-F238E27FC236}">
                  <a16:creationId xmlns:a16="http://schemas.microsoft.com/office/drawing/2014/main" id="{34706ED1-28B5-5E24-FCF4-FC4DEB819CE7}"/>
                </a:ext>
              </a:extLst>
            </p:cNvPr>
            <p:cNvPicPr>
              <a:picLocks noChangeAspect="1"/>
            </p:cNvPicPr>
            <p:nvPr/>
          </p:nvPicPr>
          <p:blipFill>
            <a:blip r:embed="rId3"/>
            <a:stretch>
              <a:fillRect/>
            </a:stretch>
          </p:blipFill>
          <p:spPr>
            <a:xfrm>
              <a:off x="1068945" y="1532212"/>
              <a:ext cx="8728198" cy="4582304"/>
            </a:xfrm>
            <a:prstGeom prst="rect">
              <a:avLst/>
            </a:prstGeom>
            <a:ln>
              <a:no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61073D73-C07C-2B6C-A7F9-A43E731309FF}"/>
                </a:ext>
              </a:extLst>
            </p:cNvPr>
            <p:cNvSpPr/>
            <p:nvPr/>
          </p:nvSpPr>
          <p:spPr>
            <a:xfrm>
              <a:off x="1068945" y="3077411"/>
              <a:ext cx="5773271" cy="40390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sp>
        <p:nvSpPr>
          <p:cNvPr id="7" name="Slide Number Placeholder 6">
            <a:extLst>
              <a:ext uri="{FF2B5EF4-FFF2-40B4-BE49-F238E27FC236}">
                <a16:creationId xmlns:a16="http://schemas.microsoft.com/office/drawing/2014/main" id="{029DE073-F967-B825-0FCC-3467C95669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182219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BB053-86EC-71A9-31BC-CC06DE1ADC7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3557B7-D721-BAFF-8289-E923686F5F76}"/>
              </a:ext>
            </a:extLst>
          </p:cNvPr>
          <p:cNvSpPr>
            <a:spLocks noGrp="1"/>
          </p:cNvSpPr>
          <p:nvPr>
            <p:ph type="title"/>
          </p:nvPr>
        </p:nvSpPr>
        <p:spPr>
          <a:xfrm>
            <a:off x="359999" y="360000"/>
            <a:ext cx="10406323" cy="545601"/>
          </a:xfrm>
        </p:spPr>
        <p:txBody>
          <a:bodyPr/>
          <a:lstStyle/>
          <a:p>
            <a:r>
              <a:rPr lang="en-AU" sz="3200"/>
              <a:t>CHPS sample scope and sequence – introduction</a:t>
            </a:r>
          </a:p>
        </p:txBody>
      </p:sp>
      <p:sp>
        <p:nvSpPr>
          <p:cNvPr id="2" name="Text Placeholder 1">
            <a:extLst>
              <a:ext uri="{FF2B5EF4-FFF2-40B4-BE49-F238E27FC236}">
                <a16:creationId xmlns:a16="http://schemas.microsoft.com/office/drawing/2014/main" id="{2DD54439-154A-5F87-9FF5-9055F5DAD639}"/>
              </a:ext>
            </a:extLst>
          </p:cNvPr>
          <p:cNvSpPr>
            <a:spLocks noGrp="1"/>
          </p:cNvSpPr>
          <p:nvPr>
            <p:ph type="body" sz="quarter" idx="18"/>
          </p:nvPr>
        </p:nvSpPr>
        <p:spPr/>
        <p:txBody>
          <a:bodyPr/>
          <a:lstStyle/>
          <a:p>
            <a:r>
              <a:rPr lang="en-AU"/>
              <a:t>HSIE example</a:t>
            </a:r>
          </a:p>
        </p:txBody>
      </p:sp>
      <p:pic>
        <p:nvPicPr>
          <p:cNvPr id="8" name="Picture 7" descr="HSIE K–6 sample scope and sequence. The 8-term approach for stages 1, 2 and 3 to represent the two years of learning. This term-by-term organisation supports the explicit teaching and assessment of concepts and skills.">
            <a:extLst>
              <a:ext uri="{FF2B5EF4-FFF2-40B4-BE49-F238E27FC236}">
                <a16:creationId xmlns:a16="http://schemas.microsoft.com/office/drawing/2014/main" id="{E7BE083C-4DF8-35B9-61B7-4518B9C5E7B3}"/>
              </a:ext>
            </a:extLst>
          </p:cNvPr>
          <p:cNvPicPr>
            <a:picLocks noChangeAspect="1"/>
          </p:cNvPicPr>
          <p:nvPr/>
        </p:nvPicPr>
        <p:blipFill>
          <a:blip r:embed="rId3" cstate="screen">
            <a:extLst>
              <a:ext uri="{28A0092B-C50C-407E-A947-70E740481C1C}">
                <a14:useLocalDpi xmlns:a14="http://schemas.microsoft.com/office/drawing/2010/main"/>
              </a:ext>
            </a:extLst>
          </a:blip>
          <a:srcRect t="1984" b="1984"/>
          <a:stretch/>
        </p:blipFill>
        <p:spPr>
          <a:xfrm>
            <a:off x="1210235" y="1665841"/>
            <a:ext cx="9771529" cy="4850159"/>
          </a:xfrm>
          <a:prstGeom prst="rect">
            <a:avLst/>
          </a:prstGeom>
          <a:ln>
            <a:no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6AD04D54-4C0A-F2DE-118E-0B3BDDA6C765}"/>
              </a:ext>
              <a:ext uri="{C183D7F6-B498-43B3-948B-1728B52AA6E4}">
                <adec:decorative xmlns:adec="http://schemas.microsoft.com/office/drawing/2017/decorative" val="1"/>
              </a:ext>
            </a:extLst>
          </p:cNvPr>
          <p:cNvSpPr/>
          <p:nvPr/>
        </p:nvSpPr>
        <p:spPr>
          <a:xfrm>
            <a:off x="1210235" y="4329181"/>
            <a:ext cx="6954311" cy="20922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nvGrpSpPr>
          <p:cNvPr id="5" name="Group 4">
            <a:extLst>
              <a:ext uri="{FF2B5EF4-FFF2-40B4-BE49-F238E27FC236}">
                <a16:creationId xmlns:a16="http://schemas.microsoft.com/office/drawing/2014/main" id="{25F8466B-8768-C973-2D01-831F96DCDA09}"/>
              </a:ext>
              <a:ext uri="{C183D7F6-B498-43B3-948B-1728B52AA6E4}">
                <adec:decorative xmlns:adec="http://schemas.microsoft.com/office/drawing/2017/decorative" val="1"/>
              </a:ext>
            </a:extLst>
          </p:cNvPr>
          <p:cNvGrpSpPr/>
          <p:nvPr/>
        </p:nvGrpSpPr>
        <p:grpSpPr>
          <a:xfrm>
            <a:off x="1210235" y="4538403"/>
            <a:ext cx="9730815" cy="1977596"/>
            <a:chOff x="646533" y="4529272"/>
            <a:chExt cx="10676645" cy="2175356"/>
          </a:xfrm>
        </p:grpSpPr>
        <p:sp>
          <p:nvSpPr>
            <p:cNvPr id="11" name="Rectangle 10">
              <a:extLst>
                <a:ext uri="{FF2B5EF4-FFF2-40B4-BE49-F238E27FC236}">
                  <a16:creationId xmlns:a16="http://schemas.microsoft.com/office/drawing/2014/main" id="{1792B82F-3901-975F-7EFD-B29A9716D051}"/>
                </a:ext>
              </a:extLst>
            </p:cNvPr>
            <p:cNvSpPr/>
            <p:nvPr/>
          </p:nvSpPr>
          <p:spPr>
            <a:xfrm>
              <a:off x="1640793" y="4529272"/>
              <a:ext cx="9682385" cy="201977"/>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4" name="Rectangle 3">
              <a:extLst>
                <a:ext uri="{FF2B5EF4-FFF2-40B4-BE49-F238E27FC236}">
                  <a16:creationId xmlns:a16="http://schemas.microsoft.com/office/drawing/2014/main" id="{38529651-B929-86B8-96AD-5B54B90F2FFE}"/>
                </a:ext>
              </a:extLst>
            </p:cNvPr>
            <p:cNvSpPr/>
            <p:nvPr/>
          </p:nvSpPr>
          <p:spPr>
            <a:xfrm>
              <a:off x="646533" y="5108197"/>
              <a:ext cx="10676645" cy="159643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sp>
        <p:nvSpPr>
          <p:cNvPr id="3" name="Slide Number Placeholder 2">
            <a:extLst>
              <a:ext uri="{FF2B5EF4-FFF2-40B4-BE49-F238E27FC236}">
                <a16:creationId xmlns:a16="http://schemas.microsoft.com/office/drawing/2014/main" id="{1A9C7629-772B-698F-720F-77936A4F8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01868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D168E-4151-8D41-BA00-A708BBF92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8E77A-2556-D5FC-7A02-B360602C1C85}"/>
              </a:ext>
            </a:extLst>
          </p:cNvPr>
          <p:cNvSpPr>
            <a:spLocks noGrp="1"/>
          </p:cNvSpPr>
          <p:nvPr>
            <p:ph type="title"/>
          </p:nvPr>
        </p:nvSpPr>
        <p:spPr/>
        <p:txBody>
          <a:bodyPr/>
          <a:lstStyle/>
          <a:p>
            <a:r>
              <a:rPr lang="en-GB"/>
              <a:t>Organisation and structure </a:t>
            </a:r>
            <a:r>
              <a:rPr lang="en-GB">
                <a:solidFill>
                  <a:schemeClr val="bg1"/>
                </a:solidFill>
              </a:rPr>
              <a:t>(1)</a:t>
            </a:r>
            <a:endParaRPr lang="en-US">
              <a:solidFill>
                <a:schemeClr val="bg1"/>
              </a:solidFill>
            </a:endParaRPr>
          </a:p>
        </p:txBody>
      </p:sp>
      <p:sp>
        <p:nvSpPr>
          <p:cNvPr id="5" name="Text Placeholder 4">
            <a:extLst>
              <a:ext uri="{FF2B5EF4-FFF2-40B4-BE49-F238E27FC236}">
                <a16:creationId xmlns:a16="http://schemas.microsoft.com/office/drawing/2014/main" id="{F847B0D8-E9BD-C160-E56A-21E45A747213}"/>
              </a:ext>
            </a:extLst>
          </p:cNvPr>
          <p:cNvSpPr>
            <a:spLocks noGrp="1"/>
          </p:cNvSpPr>
          <p:nvPr>
            <p:ph type="body" sz="quarter" idx="18"/>
          </p:nvPr>
        </p:nvSpPr>
        <p:spPr/>
        <p:txBody>
          <a:bodyPr/>
          <a:lstStyle/>
          <a:p>
            <a:r>
              <a:rPr lang="en-AU"/>
              <a:t>8 term approach</a:t>
            </a:r>
          </a:p>
        </p:txBody>
      </p:sp>
      <p:grpSp>
        <p:nvGrpSpPr>
          <p:cNvPr id="3" name="Group 2" descr="8 Term learning sequence for Early Stage 1, Stage 1, Stage 2 and Stage 3.">
            <a:extLst>
              <a:ext uri="{FF2B5EF4-FFF2-40B4-BE49-F238E27FC236}">
                <a16:creationId xmlns:a16="http://schemas.microsoft.com/office/drawing/2014/main" id="{BEF38BA5-A66F-1505-A71A-BAC5574E5D55}"/>
              </a:ext>
            </a:extLst>
          </p:cNvPr>
          <p:cNvGrpSpPr/>
          <p:nvPr/>
        </p:nvGrpSpPr>
        <p:grpSpPr>
          <a:xfrm>
            <a:off x="274428" y="2198190"/>
            <a:ext cx="11643144" cy="2828990"/>
            <a:chOff x="274428" y="2198190"/>
            <a:chExt cx="11643144" cy="2828990"/>
          </a:xfrm>
        </p:grpSpPr>
        <p:pic>
          <p:nvPicPr>
            <p:cNvPr id="13" name="Picture 12">
              <a:extLst>
                <a:ext uri="{FF2B5EF4-FFF2-40B4-BE49-F238E27FC236}">
                  <a16:creationId xmlns:a16="http://schemas.microsoft.com/office/drawing/2014/main" id="{CE8C902E-F29C-530A-FB73-B9FCF50643F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4428" y="2198190"/>
              <a:ext cx="11643144" cy="619432"/>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F59390FD-059D-0F49-A60F-F34C1D011C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4428" y="3370852"/>
              <a:ext cx="11643144" cy="1656328"/>
            </a:xfrm>
            <a:prstGeom prst="rect">
              <a:avLst/>
            </a:prstGeom>
            <a:ln>
              <a:noFill/>
            </a:ln>
            <a:effectLst>
              <a:outerShdw blurRad="50800" dist="38100" dir="2700000" algn="tl" rotWithShape="0">
                <a:prstClr val="black">
                  <a:alpha val="40000"/>
                </a:prstClr>
              </a:outerShdw>
            </a:effectLst>
          </p:spPr>
        </p:pic>
      </p:grpSp>
      <p:sp>
        <p:nvSpPr>
          <p:cNvPr id="16" name="Rectangle 15">
            <a:extLst>
              <a:ext uri="{FF2B5EF4-FFF2-40B4-BE49-F238E27FC236}">
                <a16:creationId xmlns:a16="http://schemas.microsoft.com/office/drawing/2014/main" id="{3843481E-BC65-DE65-438A-BDEEA68F633B}"/>
              </a:ext>
              <a:ext uri="{C183D7F6-B498-43B3-948B-1728B52AA6E4}">
                <adec:decorative xmlns:adec="http://schemas.microsoft.com/office/drawing/2017/decorative" val="1"/>
              </a:ext>
            </a:extLst>
          </p:cNvPr>
          <p:cNvSpPr/>
          <p:nvPr/>
        </p:nvSpPr>
        <p:spPr>
          <a:xfrm>
            <a:off x="274428" y="3370852"/>
            <a:ext cx="11643144" cy="1656328"/>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4" name="Slide Number Placeholder 3">
            <a:extLst>
              <a:ext uri="{FF2B5EF4-FFF2-40B4-BE49-F238E27FC236}">
                <a16:creationId xmlns:a16="http://schemas.microsoft.com/office/drawing/2014/main" id="{D1BC1B17-056F-4387-9B68-517855BF70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291790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3231-B9EC-0374-9B6E-46DBB86091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A550A-3AFC-3E41-CFBD-8C984AE12FDB}"/>
              </a:ext>
            </a:extLst>
          </p:cNvPr>
          <p:cNvSpPr>
            <a:spLocks noGrp="1"/>
          </p:cNvSpPr>
          <p:nvPr>
            <p:ph type="title"/>
          </p:nvPr>
        </p:nvSpPr>
        <p:spPr/>
        <p:txBody>
          <a:bodyPr/>
          <a:lstStyle/>
          <a:p>
            <a:r>
              <a:rPr lang="en-GB"/>
              <a:t>Organisation and structure </a:t>
            </a:r>
            <a:r>
              <a:rPr lang="en-GB">
                <a:solidFill>
                  <a:schemeClr val="bg1"/>
                </a:solidFill>
              </a:rPr>
              <a:t>(2)</a:t>
            </a:r>
            <a:endParaRPr lang="en-US">
              <a:solidFill>
                <a:schemeClr val="bg1"/>
              </a:solidFill>
            </a:endParaRPr>
          </a:p>
        </p:txBody>
      </p:sp>
      <p:sp>
        <p:nvSpPr>
          <p:cNvPr id="5" name="Text Placeholder 4">
            <a:extLst>
              <a:ext uri="{FF2B5EF4-FFF2-40B4-BE49-F238E27FC236}">
                <a16:creationId xmlns:a16="http://schemas.microsoft.com/office/drawing/2014/main" id="{5EF07950-6D0F-B536-659B-4093EED1A8BE}"/>
              </a:ext>
            </a:extLst>
          </p:cNvPr>
          <p:cNvSpPr>
            <a:spLocks noGrp="1"/>
          </p:cNvSpPr>
          <p:nvPr>
            <p:ph type="body" sz="quarter" idx="18"/>
          </p:nvPr>
        </p:nvSpPr>
        <p:spPr/>
        <p:txBody>
          <a:bodyPr/>
          <a:lstStyle/>
          <a:p>
            <a:r>
              <a:rPr lang="en-AU"/>
              <a:t>8 term approach</a:t>
            </a:r>
          </a:p>
        </p:txBody>
      </p:sp>
      <p:pic>
        <p:nvPicPr>
          <p:cNvPr id="3" name="Picture 2" descr="Creative arts – Stage 1 sample scope and sequence. 'Term, Focus area, Outcome, Content group and Content points' have been highlighted.">
            <a:extLst>
              <a:ext uri="{FF2B5EF4-FFF2-40B4-BE49-F238E27FC236}">
                <a16:creationId xmlns:a16="http://schemas.microsoft.com/office/drawing/2014/main" id="{ECF43D10-FBD5-1265-A6FB-9D84898FBCD0}"/>
              </a:ext>
            </a:extLst>
          </p:cNvPr>
          <p:cNvPicPr>
            <a:picLocks noChangeAspect="1"/>
          </p:cNvPicPr>
          <p:nvPr/>
        </p:nvPicPr>
        <p:blipFill>
          <a:blip r:embed="rId3"/>
          <a:stretch>
            <a:fillRect/>
          </a:stretch>
        </p:blipFill>
        <p:spPr>
          <a:xfrm>
            <a:off x="154235" y="1369454"/>
            <a:ext cx="11843335" cy="4784917"/>
          </a:xfrm>
          <a:prstGeom prst="rect">
            <a:avLst/>
          </a:prstGeom>
          <a:ln>
            <a:no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BC3B31AE-6A22-0910-3B44-4A465338A052}"/>
              </a:ext>
              <a:ext uri="{C183D7F6-B498-43B3-948B-1728B52AA6E4}">
                <adec:decorative xmlns:adec="http://schemas.microsoft.com/office/drawing/2017/decorative" val="1"/>
              </a:ext>
            </a:extLst>
          </p:cNvPr>
          <p:cNvSpPr/>
          <p:nvPr/>
        </p:nvSpPr>
        <p:spPr>
          <a:xfrm>
            <a:off x="154235" y="1756388"/>
            <a:ext cx="731590" cy="125351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79DCC1D1-E270-44F5-4114-3F4F6366B3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69078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C3605-51CD-E286-2221-71F20DFA6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B9574-8CFA-DBA5-52F7-95C1C623DDFA}"/>
              </a:ext>
            </a:extLst>
          </p:cNvPr>
          <p:cNvSpPr>
            <a:spLocks noGrp="1"/>
          </p:cNvSpPr>
          <p:nvPr>
            <p:ph type="title"/>
          </p:nvPr>
        </p:nvSpPr>
        <p:spPr/>
        <p:txBody>
          <a:bodyPr/>
          <a:lstStyle/>
          <a:p>
            <a:r>
              <a:rPr lang="en-GB"/>
              <a:t>Organisation and structure </a:t>
            </a:r>
            <a:r>
              <a:rPr lang="en-GB">
                <a:solidFill>
                  <a:schemeClr val="bg1"/>
                </a:solidFill>
              </a:rPr>
              <a:t>(3)</a:t>
            </a:r>
            <a:endParaRPr lang="en-US">
              <a:solidFill>
                <a:schemeClr val="bg1"/>
              </a:solidFill>
            </a:endParaRPr>
          </a:p>
        </p:txBody>
      </p:sp>
      <p:sp>
        <p:nvSpPr>
          <p:cNvPr id="5" name="Text Placeholder 4">
            <a:extLst>
              <a:ext uri="{FF2B5EF4-FFF2-40B4-BE49-F238E27FC236}">
                <a16:creationId xmlns:a16="http://schemas.microsoft.com/office/drawing/2014/main" id="{581A7C89-BB38-B250-EF87-291CC0E0232D}"/>
              </a:ext>
            </a:extLst>
          </p:cNvPr>
          <p:cNvSpPr>
            <a:spLocks noGrp="1"/>
          </p:cNvSpPr>
          <p:nvPr>
            <p:ph type="body" sz="quarter" idx="18"/>
          </p:nvPr>
        </p:nvSpPr>
        <p:spPr/>
        <p:txBody>
          <a:bodyPr/>
          <a:lstStyle/>
          <a:p>
            <a:r>
              <a:rPr lang="en-AU"/>
              <a:t>8 term approach</a:t>
            </a:r>
          </a:p>
        </p:txBody>
      </p:sp>
      <p:pic>
        <p:nvPicPr>
          <p:cNvPr id="7" name="Picture 6" descr="Creative arts – Stage 1 sample scope and sequence. 'Term 6' column has been highlighted.">
            <a:extLst>
              <a:ext uri="{FF2B5EF4-FFF2-40B4-BE49-F238E27FC236}">
                <a16:creationId xmlns:a16="http://schemas.microsoft.com/office/drawing/2014/main" id="{7C26371B-8111-2A6E-EAF5-67104C4324BA}"/>
              </a:ext>
            </a:extLst>
          </p:cNvPr>
          <p:cNvPicPr>
            <a:picLocks noChangeAspect="1"/>
          </p:cNvPicPr>
          <p:nvPr/>
        </p:nvPicPr>
        <p:blipFill>
          <a:blip r:embed="rId3"/>
          <a:stretch>
            <a:fillRect/>
          </a:stretch>
        </p:blipFill>
        <p:spPr>
          <a:xfrm>
            <a:off x="167134" y="1407612"/>
            <a:ext cx="11843335" cy="4985057"/>
          </a:xfrm>
          <a:prstGeom prst="rect">
            <a:avLst/>
          </a:prstGeom>
          <a:ln>
            <a:no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7B4718C9-FEBA-2D18-D186-E4B0A47679EF}"/>
              </a:ext>
              <a:ext uri="{C183D7F6-B498-43B3-948B-1728B52AA6E4}">
                <adec:decorative xmlns:adec="http://schemas.microsoft.com/office/drawing/2017/decorative" val="1"/>
              </a:ext>
            </a:extLst>
          </p:cNvPr>
          <p:cNvSpPr/>
          <p:nvPr/>
        </p:nvSpPr>
        <p:spPr>
          <a:xfrm>
            <a:off x="3123579" y="1828800"/>
            <a:ext cx="2972421" cy="456386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4" name="Slide Number Placeholder 3">
            <a:extLst>
              <a:ext uri="{FF2B5EF4-FFF2-40B4-BE49-F238E27FC236}">
                <a16:creationId xmlns:a16="http://schemas.microsoft.com/office/drawing/2014/main" id="{0F9A83F2-FDB0-C6C8-EA4A-DC590263F5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45960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05E4F-D22E-4B4E-4A12-C8F4D802B44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BACCAC-DBCF-7145-DD48-088E5CAC355D}"/>
              </a:ext>
            </a:extLst>
          </p:cNvPr>
          <p:cNvSpPr>
            <a:spLocks noGrp="1"/>
          </p:cNvSpPr>
          <p:nvPr>
            <p:ph type="title"/>
          </p:nvPr>
        </p:nvSpPr>
        <p:spPr/>
        <p:txBody>
          <a:bodyPr/>
          <a:lstStyle/>
          <a:p>
            <a:r>
              <a:rPr lang="en-AU"/>
              <a:t>CHPS sample scope and sequence – features</a:t>
            </a:r>
          </a:p>
        </p:txBody>
      </p:sp>
      <p:sp>
        <p:nvSpPr>
          <p:cNvPr id="12" name="Text Placeholder 11">
            <a:extLst>
              <a:ext uri="{FF2B5EF4-FFF2-40B4-BE49-F238E27FC236}">
                <a16:creationId xmlns:a16="http://schemas.microsoft.com/office/drawing/2014/main" id="{88EC13AB-EC1C-D9BF-047C-D2BEBDBC46DD}"/>
              </a:ext>
            </a:extLst>
          </p:cNvPr>
          <p:cNvSpPr>
            <a:spLocks noGrp="1"/>
          </p:cNvSpPr>
          <p:nvPr>
            <p:ph type="body" sz="quarter" idx="18"/>
          </p:nvPr>
        </p:nvSpPr>
        <p:spPr/>
        <p:txBody>
          <a:bodyPr/>
          <a:lstStyle/>
          <a:p>
            <a:r>
              <a:rPr lang="en-AU"/>
              <a:t>PDHPE – example</a:t>
            </a:r>
          </a:p>
        </p:txBody>
      </p:sp>
      <p:pic>
        <p:nvPicPr>
          <p:cNvPr id="9" name="Picture 8" descr="Personal development, health and physical education – Stage 1 sample scope and sequence.">
            <a:extLst>
              <a:ext uri="{FF2B5EF4-FFF2-40B4-BE49-F238E27FC236}">
                <a16:creationId xmlns:a16="http://schemas.microsoft.com/office/drawing/2014/main" id="{51F95519-F754-271D-1E89-69706E2517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374" y="1569294"/>
            <a:ext cx="9502587" cy="4901098"/>
          </a:xfrm>
          <a:prstGeom prst="rect">
            <a:avLst/>
          </a:prstGeom>
          <a:ln>
            <a:no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F88C5498-5678-864F-B42F-C4F3CD7C8810}"/>
              </a:ext>
              <a:ext uri="{C183D7F6-B498-43B3-948B-1728B52AA6E4}">
                <adec:decorative xmlns:adec="http://schemas.microsoft.com/office/drawing/2017/decorative" val="1"/>
              </a:ext>
            </a:extLst>
          </p:cNvPr>
          <p:cNvSpPr/>
          <p:nvPr/>
        </p:nvSpPr>
        <p:spPr>
          <a:xfrm>
            <a:off x="1810139" y="6303204"/>
            <a:ext cx="2070032" cy="1729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1" name="Rectangle 10">
            <a:extLst>
              <a:ext uri="{FF2B5EF4-FFF2-40B4-BE49-F238E27FC236}">
                <a16:creationId xmlns:a16="http://schemas.microsoft.com/office/drawing/2014/main" id="{74EBBE3A-E325-5B18-1A26-4FBD35980831}"/>
              </a:ext>
              <a:ext uri="{C183D7F6-B498-43B3-948B-1728B52AA6E4}">
                <adec:decorative xmlns:adec="http://schemas.microsoft.com/office/drawing/2017/decorative" val="1"/>
              </a:ext>
            </a:extLst>
          </p:cNvPr>
          <p:cNvSpPr/>
          <p:nvPr/>
        </p:nvSpPr>
        <p:spPr>
          <a:xfrm>
            <a:off x="1972503" y="1575041"/>
            <a:ext cx="2298224" cy="28183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nvGrpSpPr>
          <p:cNvPr id="8" name="Group 7">
            <a:extLst>
              <a:ext uri="{FF2B5EF4-FFF2-40B4-BE49-F238E27FC236}">
                <a16:creationId xmlns:a16="http://schemas.microsoft.com/office/drawing/2014/main" id="{C8495402-4F29-7C26-3D56-A46179CD7262}"/>
              </a:ext>
              <a:ext uri="{C183D7F6-B498-43B3-948B-1728B52AA6E4}">
                <adec:decorative xmlns:adec="http://schemas.microsoft.com/office/drawing/2017/decorative" val="1"/>
              </a:ext>
            </a:extLst>
          </p:cNvPr>
          <p:cNvGrpSpPr/>
          <p:nvPr/>
        </p:nvGrpSpPr>
        <p:grpSpPr>
          <a:xfrm>
            <a:off x="1938023" y="2611284"/>
            <a:ext cx="3218917" cy="1996062"/>
            <a:chOff x="1509758" y="2470140"/>
            <a:chExt cx="3540809" cy="2195668"/>
          </a:xfrm>
        </p:grpSpPr>
        <p:sp>
          <p:nvSpPr>
            <p:cNvPr id="4" name="Rectangle 3">
              <a:extLst>
                <a:ext uri="{FF2B5EF4-FFF2-40B4-BE49-F238E27FC236}">
                  <a16:creationId xmlns:a16="http://schemas.microsoft.com/office/drawing/2014/main" id="{CD6FF5D8-3589-2531-C26F-8215AFA17ADB}"/>
                </a:ext>
              </a:extLst>
            </p:cNvPr>
            <p:cNvSpPr/>
            <p:nvPr/>
          </p:nvSpPr>
          <p:spPr>
            <a:xfrm>
              <a:off x="2387962" y="2470140"/>
              <a:ext cx="423747" cy="24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5" name="Rectangle 4">
              <a:extLst>
                <a:ext uri="{FF2B5EF4-FFF2-40B4-BE49-F238E27FC236}">
                  <a16:creationId xmlns:a16="http://schemas.microsoft.com/office/drawing/2014/main" id="{C713E1DD-5B9E-9E66-2A03-6521D3354208}"/>
                </a:ext>
              </a:extLst>
            </p:cNvPr>
            <p:cNvSpPr/>
            <p:nvPr/>
          </p:nvSpPr>
          <p:spPr>
            <a:xfrm>
              <a:off x="4626820" y="2470140"/>
              <a:ext cx="423747" cy="24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7" name="Rectangle 6">
              <a:extLst>
                <a:ext uri="{FF2B5EF4-FFF2-40B4-BE49-F238E27FC236}">
                  <a16:creationId xmlns:a16="http://schemas.microsoft.com/office/drawing/2014/main" id="{432AA125-1E77-A7E9-A892-9265D93E7389}"/>
                </a:ext>
              </a:extLst>
            </p:cNvPr>
            <p:cNvSpPr/>
            <p:nvPr/>
          </p:nvSpPr>
          <p:spPr>
            <a:xfrm>
              <a:off x="1509758" y="4475579"/>
              <a:ext cx="878204" cy="19022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sp>
        <p:nvSpPr>
          <p:cNvPr id="2" name="Slide Number Placeholder 1">
            <a:extLst>
              <a:ext uri="{FF2B5EF4-FFF2-40B4-BE49-F238E27FC236}">
                <a16:creationId xmlns:a16="http://schemas.microsoft.com/office/drawing/2014/main" id="{A74DC290-8721-ECED-4335-6341DC60F9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30441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6CB4187-B72C-8DA5-6CD3-F2C293BF8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729" b="11729"/>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p:txBody>
          <a:bodyPr/>
          <a:lstStyle/>
          <a:p>
            <a:r>
              <a:rPr lang="en-AU"/>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486400"/>
            <a:ext cx="6407999" cy="849600"/>
          </a:xfrm>
        </p:spPr>
        <p:txBody>
          <a:bodyPr/>
          <a:lstStyle/>
          <a:p>
            <a:r>
              <a:rPr lang="en-AU"/>
              <a:t>‘Kariong – Our meeting place’ created by Stella Haynes from Cammeray Public School on Eora Country as part of the 2022 Calendar for cultural diversity.</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30023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7B359-3EF9-40AB-55FF-65B1AA9E504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7CB43F2-A682-2847-659B-734562BDD946}"/>
              </a:ext>
            </a:extLst>
          </p:cNvPr>
          <p:cNvSpPr>
            <a:spLocks noGrp="1"/>
          </p:cNvSpPr>
          <p:nvPr>
            <p:ph type="title"/>
          </p:nvPr>
        </p:nvSpPr>
        <p:spPr/>
        <p:txBody>
          <a:bodyPr/>
          <a:lstStyle/>
          <a:p>
            <a:r>
              <a:rPr lang="en-AU" sz="3200"/>
              <a:t>Science and technology sample scope and sequence</a:t>
            </a:r>
          </a:p>
        </p:txBody>
      </p:sp>
      <p:sp>
        <p:nvSpPr>
          <p:cNvPr id="12" name="Text Placeholder 11">
            <a:extLst>
              <a:ext uri="{FF2B5EF4-FFF2-40B4-BE49-F238E27FC236}">
                <a16:creationId xmlns:a16="http://schemas.microsoft.com/office/drawing/2014/main" id="{7A912123-9B32-4B10-60A7-B3BA4A150786}"/>
              </a:ext>
            </a:extLst>
          </p:cNvPr>
          <p:cNvSpPr>
            <a:spLocks noGrp="1"/>
          </p:cNvSpPr>
          <p:nvPr>
            <p:ph type="body" sz="quarter" idx="18"/>
          </p:nvPr>
        </p:nvSpPr>
        <p:spPr/>
        <p:txBody>
          <a:bodyPr/>
          <a:lstStyle/>
          <a:p>
            <a:r>
              <a:rPr lang="en-AU"/>
              <a:t>Content structure – Stage 2 example</a:t>
            </a:r>
          </a:p>
        </p:txBody>
      </p:sp>
      <p:pic>
        <p:nvPicPr>
          <p:cNvPr id="10" name="Picture 9" descr="Science and technology – Stage 2 sample scope and sequence">
            <a:extLst>
              <a:ext uri="{FF2B5EF4-FFF2-40B4-BE49-F238E27FC236}">
                <a16:creationId xmlns:a16="http://schemas.microsoft.com/office/drawing/2014/main" id="{3F70D0E2-E025-78A3-D379-7FB5E2943F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014" y="1425372"/>
            <a:ext cx="4674332" cy="5316851"/>
          </a:xfrm>
          <a:prstGeom prst="rect">
            <a:avLst/>
          </a:prstGeom>
          <a:ln>
            <a:noFill/>
          </a:ln>
          <a:effectLst>
            <a:outerShdw blurRad="50800" dist="38100" dir="2700000" algn="tl" rotWithShape="0">
              <a:prstClr val="black">
                <a:alpha val="40000"/>
              </a:prstClr>
            </a:outerShdw>
          </a:effectLst>
        </p:spPr>
      </p:pic>
      <p:grpSp>
        <p:nvGrpSpPr>
          <p:cNvPr id="31" name="Group 30" descr="Physical living systems depend on energy">
            <a:extLst>
              <a:ext uri="{FF2B5EF4-FFF2-40B4-BE49-F238E27FC236}">
                <a16:creationId xmlns:a16="http://schemas.microsoft.com/office/drawing/2014/main" id="{4153B811-F999-1FF1-C8D4-B2E78F6A9161}"/>
              </a:ext>
            </a:extLst>
          </p:cNvPr>
          <p:cNvGrpSpPr/>
          <p:nvPr/>
        </p:nvGrpSpPr>
        <p:grpSpPr>
          <a:xfrm>
            <a:off x="388014" y="1412299"/>
            <a:ext cx="9179867" cy="1100165"/>
            <a:chOff x="388014" y="1412299"/>
            <a:chExt cx="9179867" cy="1100165"/>
          </a:xfrm>
        </p:grpSpPr>
        <p:pic>
          <p:nvPicPr>
            <p:cNvPr id="18" name="Picture 17">
              <a:extLst>
                <a:ext uri="{FF2B5EF4-FFF2-40B4-BE49-F238E27FC236}">
                  <a16:creationId xmlns:a16="http://schemas.microsoft.com/office/drawing/2014/main" id="{60EE0234-4C39-4D63-EB94-01B38D4126ED}"/>
                </a:ext>
              </a:extLst>
            </p:cNvPr>
            <p:cNvPicPr>
              <a:picLocks noChangeAspect="1"/>
            </p:cNvPicPr>
            <p:nvPr/>
          </p:nvPicPr>
          <p:blipFill>
            <a:blip r:embed="rId4"/>
            <a:stretch>
              <a:fillRect/>
            </a:stretch>
          </p:blipFill>
          <p:spPr>
            <a:xfrm>
              <a:off x="5922794" y="1412299"/>
              <a:ext cx="3645087" cy="425472"/>
            </a:xfrm>
            <a:prstGeom prst="rect">
              <a:avLst/>
            </a:prstGeom>
            <a:ln>
              <a:noFill/>
            </a:ln>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5D8E6E3E-8E63-8B37-26CB-EE5B4ED1ABC8}"/>
                </a:ext>
              </a:extLst>
            </p:cNvPr>
            <p:cNvSpPr/>
            <p:nvPr/>
          </p:nvSpPr>
          <p:spPr>
            <a:xfrm>
              <a:off x="388014" y="2198904"/>
              <a:ext cx="4674332" cy="31356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grpSp>
        <p:nvGrpSpPr>
          <p:cNvPr id="32" name="Group 31" descr="ST2-SCI-01,ST2-PQU-01,ST2-DAT-01">
            <a:extLst>
              <a:ext uri="{FF2B5EF4-FFF2-40B4-BE49-F238E27FC236}">
                <a16:creationId xmlns:a16="http://schemas.microsoft.com/office/drawing/2014/main" id="{A71FA7DA-4762-6F60-8580-0DC3EC77DFE2}"/>
              </a:ext>
            </a:extLst>
          </p:cNvPr>
          <p:cNvGrpSpPr/>
          <p:nvPr/>
        </p:nvGrpSpPr>
        <p:grpSpPr>
          <a:xfrm>
            <a:off x="388014" y="1844281"/>
            <a:ext cx="8906803" cy="1002804"/>
            <a:chOff x="388014" y="1844281"/>
            <a:chExt cx="8906803" cy="1002804"/>
          </a:xfrm>
        </p:grpSpPr>
        <p:pic>
          <p:nvPicPr>
            <p:cNvPr id="20" name="Picture 19">
              <a:extLst>
                <a:ext uri="{FF2B5EF4-FFF2-40B4-BE49-F238E27FC236}">
                  <a16:creationId xmlns:a16="http://schemas.microsoft.com/office/drawing/2014/main" id="{6F57409F-5BFE-99B2-E835-B66EC9CDD943}"/>
                </a:ext>
              </a:extLst>
            </p:cNvPr>
            <p:cNvPicPr>
              <a:picLocks noChangeAspect="1"/>
            </p:cNvPicPr>
            <p:nvPr/>
          </p:nvPicPr>
          <p:blipFill>
            <a:blip r:embed="rId5"/>
            <a:stretch>
              <a:fillRect/>
            </a:stretch>
          </p:blipFill>
          <p:spPr>
            <a:xfrm>
              <a:off x="5922794" y="1844281"/>
              <a:ext cx="3372023" cy="406421"/>
            </a:xfrm>
            <a:prstGeom prst="rect">
              <a:avLst/>
            </a:prstGeom>
            <a:ln>
              <a:noFill/>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FD417D0C-68FC-AD0E-64F0-31C59EE4DDCE}"/>
                </a:ext>
              </a:extLst>
            </p:cNvPr>
            <p:cNvSpPr/>
            <p:nvPr/>
          </p:nvSpPr>
          <p:spPr>
            <a:xfrm>
              <a:off x="388014" y="2512465"/>
              <a:ext cx="4674332" cy="33462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grpSp>
        <p:nvGrpSpPr>
          <p:cNvPr id="33" name="Group 32" descr="Living things depend on energy to and materials to survive.">
            <a:extLst>
              <a:ext uri="{FF2B5EF4-FFF2-40B4-BE49-F238E27FC236}">
                <a16:creationId xmlns:a16="http://schemas.microsoft.com/office/drawing/2014/main" id="{E632B070-A2C7-4D28-E973-CE00959B024F}"/>
              </a:ext>
            </a:extLst>
          </p:cNvPr>
          <p:cNvGrpSpPr/>
          <p:nvPr/>
        </p:nvGrpSpPr>
        <p:grpSpPr>
          <a:xfrm>
            <a:off x="388014" y="2247467"/>
            <a:ext cx="9808550" cy="906200"/>
            <a:chOff x="388014" y="2247467"/>
            <a:chExt cx="9808550" cy="906200"/>
          </a:xfrm>
        </p:grpSpPr>
        <p:pic>
          <p:nvPicPr>
            <p:cNvPr id="22" name="Picture 21">
              <a:extLst>
                <a:ext uri="{FF2B5EF4-FFF2-40B4-BE49-F238E27FC236}">
                  <a16:creationId xmlns:a16="http://schemas.microsoft.com/office/drawing/2014/main" id="{8F31AC72-DAC7-E463-AA84-43D7DBC46A78}"/>
                </a:ext>
              </a:extLst>
            </p:cNvPr>
            <p:cNvPicPr>
              <a:picLocks noChangeAspect="1"/>
            </p:cNvPicPr>
            <p:nvPr/>
          </p:nvPicPr>
          <p:blipFill>
            <a:blip r:embed="rId6"/>
            <a:stretch>
              <a:fillRect/>
            </a:stretch>
          </p:blipFill>
          <p:spPr>
            <a:xfrm>
              <a:off x="5922794" y="2247467"/>
              <a:ext cx="4273770" cy="425472"/>
            </a:xfrm>
            <a:prstGeom prst="rect">
              <a:avLst/>
            </a:prstGeom>
            <a:ln>
              <a:noFill/>
            </a:ln>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5EF30E37-D27A-DCD9-B6DF-608AAC954FC5}"/>
                </a:ext>
              </a:extLst>
            </p:cNvPr>
            <p:cNvSpPr/>
            <p:nvPr/>
          </p:nvSpPr>
          <p:spPr>
            <a:xfrm>
              <a:off x="388014" y="2847085"/>
              <a:ext cx="4674332" cy="30658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grpSp>
        <p:nvGrpSpPr>
          <p:cNvPr id="34" name="Group 33" descr="Identify the systems of Earth that make up environments: air – atmosphere, land – lithosphere, water – hydrosphere, living things – biosphere&#10;Describe how the needs of living things are provided by the atmosphere, hydrosphere, and lithosphere&#10;Describe the relationship between habitat, ecosystem, and environment&#10;Observe and describe living and non-living things in a habitat&#10;Pose questions to conduct fair tests to determine the effects of soil, water, and light energy on plants&#10;Describe how Aboriginal and/or Torres Strait Islander Peoples’ Practices support habitats to survive&#10;Describe the transfer of energy between plants and animals using food chains, Tier 2 and Tier 3 vocabulary&#10;Describe ways in which plants and animals depend on each other for survival">
            <a:extLst>
              <a:ext uri="{FF2B5EF4-FFF2-40B4-BE49-F238E27FC236}">
                <a16:creationId xmlns:a16="http://schemas.microsoft.com/office/drawing/2014/main" id="{0651CB3D-6E89-093A-ABDD-446A5E268474}"/>
              </a:ext>
            </a:extLst>
          </p:cNvPr>
          <p:cNvGrpSpPr/>
          <p:nvPr/>
        </p:nvGrpSpPr>
        <p:grpSpPr>
          <a:xfrm>
            <a:off x="388014" y="2672939"/>
            <a:ext cx="11161169" cy="3743407"/>
            <a:chOff x="388014" y="2672939"/>
            <a:chExt cx="11161169" cy="3743407"/>
          </a:xfrm>
        </p:grpSpPr>
        <p:pic>
          <p:nvPicPr>
            <p:cNvPr id="26" name="Picture 25">
              <a:extLst>
                <a:ext uri="{FF2B5EF4-FFF2-40B4-BE49-F238E27FC236}">
                  <a16:creationId xmlns:a16="http://schemas.microsoft.com/office/drawing/2014/main" id="{AE6FB2A4-A686-80B1-86DC-7702402F43A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922794" y="2672939"/>
              <a:ext cx="5626389" cy="3743407"/>
            </a:xfrm>
            <a:prstGeom prst="rect">
              <a:avLst/>
            </a:prstGeom>
            <a:ln>
              <a:noFill/>
            </a:ln>
            <a:effectLst>
              <a:outerShdw blurRad="50800" dist="38100" dir="2700000" algn="tl" rotWithShape="0">
                <a:prstClr val="black">
                  <a:alpha val="40000"/>
                </a:prstClr>
              </a:outerShdw>
            </a:effectLst>
          </p:spPr>
        </p:pic>
        <p:sp>
          <p:nvSpPr>
            <p:cNvPr id="30" name="Rectangle 29">
              <a:extLst>
                <a:ext uri="{FF2B5EF4-FFF2-40B4-BE49-F238E27FC236}">
                  <a16:creationId xmlns:a16="http://schemas.microsoft.com/office/drawing/2014/main" id="{292AEF9B-BC36-A2CD-162C-9C38FB05F62D}"/>
                </a:ext>
              </a:extLst>
            </p:cNvPr>
            <p:cNvSpPr/>
            <p:nvPr/>
          </p:nvSpPr>
          <p:spPr>
            <a:xfrm>
              <a:off x="388014" y="3155623"/>
              <a:ext cx="4674332" cy="26298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sp>
        <p:nvSpPr>
          <p:cNvPr id="2" name="Slide Number Placeholder 1">
            <a:extLst>
              <a:ext uri="{FF2B5EF4-FFF2-40B4-BE49-F238E27FC236}">
                <a16:creationId xmlns:a16="http://schemas.microsoft.com/office/drawing/2014/main" id="{F44A352C-17C1-1875-B1A3-F4ACEA3B85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160707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3EF23B-9AB2-1D0B-63B8-6853FED8C85D}"/>
              </a:ext>
            </a:extLst>
          </p:cNvPr>
          <p:cNvSpPr>
            <a:spLocks noGrp="1"/>
          </p:cNvSpPr>
          <p:nvPr>
            <p:ph type="ctrTitle"/>
          </p:nvPr>
        </p:nvSpPr>
        <p:spPr>
          <a:xfrm>
            <a:off x="454655" y="3134812"/>
            <a:ext cx="6255979" cy="2033997"/>
          </a:xfrm>
        </p:spPr>
        <p:txBody>
          <a:bodyPr anchor="b">
            <a:noAutofit/>
          </a:bodyPr>
          <a:lstStyle/>
          <a:p>
            <a:r>
              <a:rPr lang="en-GB"/>
              <a:t>CHPS sample scope and sequences </a:t>
            </a:r>
            <a:r>
              <a:rPr lang="en-GB">
                <a:solidFill>
                  <a:schemeClr val="accent1"/>
                </a:solidFill>
              </a:rPr>
              <a:t>(2)</a:t>
            </a:r>
            <a:endParaRPr lang="en-US">
              <a:solidFill>
                <a:schemeClr val="accent1"/>
              </a:solidFill>
            </a:endParaRPr>
          </a:p>
        </p:txBody>
      </p:sp>
      <p:pic>
        <p:nvPicPr>
          <p:cNvPr id="6" name="Picture 5">
            <a:extLst>
              <a:ext uri="{FF2B5EF4-FFF2-40B4-BE49-F238E27FC236}">
                <a16:creationId xmlns:a16="http://schemas.microsoft.com/office/drawing/2014/main" id="{94256EBE-970A-427D-CCF8-BC654F2B56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7128000" y="10"/>
            <a:ext cx="5064000" cy="6857990"/>
          </a:xfrm>
          <a:prstGeom prst="rect">
            <a:avLst/>
          </a:prstGeom>
          <a:noFill/>
        </p:spPr>
      </p:pic>
    </p:spTree>
    <p:extLst>
      <p:ext uri="{BB962C8B-B14F-4D97-AF65-F5344CB8AC3E}">
        <p14:creationId xmlns:p14="http://schemas.microsoft.com/office/powerpoint/2010/main" val="306760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4AAA0-166E-BD36-2329-338266DE1BD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BFD9055-8A5A-7038-98D3-F3475F2A2540}"/>
              </a:ext>
            </a:extLst>
          </p:cNvPr>
          <p:cNvSpPr>
            <a:spLocks noGrp="1"/>
          </p:cNvSpPr>
          <p:nvPr>
            <p:ph type="ctrTitle"/>
          </p:nvPr>
        </p:nvSpPr>
        <p:spPr>
          <a:xfrm>
            <a:off x="539999" y="3195086"/>
            <a:ext cx="6255979" cy="2033997"/>
          </a:xfrm>
        </p:spPr>
        <p:txBody>
          <a:bodyPr vert="horz" lIns="0" tIns="0" rIns="0" bIns="0" rtlCol="0" anchor="b">
            <a:normAutofit/>
          </a:bodyPr>
          <a:lstStyle/>
          <a:p>
            <a:pPr>
              <a:lnSpc>
                <a:spcPct val="90000"/>
              </a:lnSpc>
            </a:pPr>
            <a:r>
              <a:rPr lang="en-US" kern="1200">
                <a:latin typeface="+mj-lt"/>
                <a:ea typeface="+mj-ea"/>
                <a:cs typeface="+mj-cs"/>
              </a:rPr>
              <a:t>Creative </a:t>
            </a:r>
            <a:r>
              <a:rPr lang="en-US"/>
              <a:t>a</a:t>
            </a:r>
            <a:r>
              <a:rPr lang="en-US" kern="1200">
                <a:latin typeface="+mj-lt"/>
                <a:ea typeface="+mj-ea"/>
                <a:cs typeface="+mj-cs"/>
              </a:rPr>
              <a:t>rts </a:t>
            </a:r>
            <a:r>
              <a:rPr lang="en-US" kern="1200">
                <a:solidFill>
                  <a:schemeClr val="accent4"/>
                </a:solidFill>
                <a:latin typeface="+mj-lt"/>
                <a:ea typeface="+mj-ea"/>
                <a:cs typeface="+mj-cs"/>
              </a:rPr>
              <a:t>(1)</a:t>
            </a:r>
          </a:p>
        </p:txBody>
      </p:sp>
      <p:sp>
        <p:nvSpPr>
          <p:cNvPr id="9" name="Text Placeholder 4">
            <a:extLst>
              <a:ext uri="{FF2B5EF4-FFF2-40B4-BE49-F238E27FC236}">
                <a16:creationId xmlns:a16="http://schemas.microsoft.com/office/drawing/2014/main" id="{F2A2A38D-7087-2986-1225-19DBE8DC7DB5}"/>
              </a:ext>
            </a:extLst>
          </p:cNvPr>
          <p:cNvSpPr>
            <a:spLocks noGrp="1"/>
          </p:cNvSpPr>
          <p:nvPr>
            <p:ph type="body" sz="quarter" idx="10"/>
          </p:nvPr>
        </p:nvSpPr>
        <p:spPr>
          <a:xfrm>
            <a:off x="539999" y="5289264"/>
            <a:ext cx="6255977" cy="1188000"/>
          </a:xfrm>
        </p:spPr>
        <p:txBody>
          <a:bodyPr/>
          <a:lstStyle/>
          <a:p>
            <a:pPr marL="0" marR="0" lvl="0" indent="0" algn="l" defTabSz="914377" rtl="0" eaLnBrk="1" fontAlgn="auto" latinLnBrk="0" hangingPunct="1">
              <a:lnSpc>
                <a:spcPct val="140000"/>
              </a:lnSpc>
              <a:spcBef>
                <a:spcPts val="0"/>
              </a:spcBef>
              <a:spcAft>
                <a:spcPts val="1200"/>
              </a:spcAft>
              <a:buClrTx/>
              <a:buSzTx/>
              <a:buFontTx/>
              <a:buNone/>
              <a:tabLst/>
              <a:defRPr/>
            </a:pPr>
            <a:r>
              <a:rPr kumimoji="0" lang="en-AU" sz="2400" b="0" i="0" u="none" strike="noStrike" kern="1200" cap="none" spc="0" normalizeH="0" baseline="0" noProof="0">
                <a:ln>
                  <a:noFill/>
                </a:ln>
                <a:solidFill>
                  <a:srgbClr val="146CFD"/>
                </a:solidFill>
                <a:effectLst/>
                <a:uLnTx/>
                <a:uFillTx/>
                <a:ea typeface="+mn-ea"/>
                <a:cs typeface="+mn-cs"/>
              </a:rPr>
              <a:t>Dance, Drama, Music and Visual Arts</a:t>
            </a:r>
            <a:endParaRPr kumimoji="0" lang="en-US" sz="2400" b="0" i="0" u="none" strike="noStrike" kern="1200" cap="none" spc="0" normalizeH="0" baseline="0" noProof="0">
              <a:ln>
                <a:noFill/>
              </a:ln>
              <a:solidFill>
                <a:srgbClr val="146CFD"/>
              </a:solidFill>
              <a:effectLst/>
              <a:uLnTx/>
              <a:uFillTx/>
              <a:ea typeface="+mn-ea"/>
              <a:cs typeface="+mn-cs"/>
            </a:endParaRPr>
          </a:p>
        </p:txBody>
      </p:sp>
      <p:sp>
        <p:nvSpPr>
          <p:cNvPr id="7" name="Footer Placeholder 1">
            <a:extLst>
              <a:ext uri="{FF2B5EF4-FFF2-40B4-BE49-F238E27FC236}">
                <a16:creationId xmlns:a16="http://schemas.microsoft.com/office/drawing/2014/main" id="{CEAA991C-62BB-1662-1B85-7999F791C24B}"/>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p:spPr>
        <p:txBody>
          <a:bodyPr/>
          <a:lstStyle/>
          <a:p>
            <a:pPr>
              <a:spcAft>
                <a:spcPts val="600"/>
              </a:spcAft>
            </a:pPr>
            <a:r>
              <a:rPr lang="en-US"/>
              <a:t>NSW Department of Education</a:t>
            </a:r>
            <a:endParaRPr lang="en-AU"/>
          </a:p>
        </p:txBody>
      </p:sp>
      <p:pic>
        <p:nvPicPr>
          <p:cNvPr id="3" name="Picture 2">
            <a:extLst>
              <a:ext uri="{FF2B5EF4-FFF2-40B4-BE49-F238E27FC236}">
                <a16:creationId xmlns:a16="http://schemas.microsoft.com/office/drawing/2014/main" id="{BEFD8D64-489A-8321-E967-0ACC8BA3B3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14645" y="1752455"/>
            <a:ext cx="4667502" cy="3353090"/>
          </a:xfrm>
          <a:prstGeom prst="rect">
            <a:avLst/>
          </a:prstGeom>
        </p:spPr>
      </p:pic>
    </p:spTree>
    <p:extLst>
      <p:ext uri="{BB962C8B-B14F-4D97-AF65-F5344CB8AC3E}">
        <p14:creationId xmlns:p14="http://schemas.microsoft.com/office/powerpoint/2010/main" val="297009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67947-91F4-9626-1D91-18CCBB260134}"/>
              </a:ext>
            </a:extLst>
          </p:cNvPr>
          <p:cNvSpPr>
            <a:spLocks noGrp="1"/>
          </p:cNvSpPr>
          <p:nvPr>
            <p:ph type="title"/>
          </p:nvPr>
        </p:nvSpPr>
        <p:spPr/>
        <p:txBody>
          <a:bodyPr/>
          <a:lstStyle/>
          <a:p>
            <a:r>
              <a:rPr lang="en-AU"/>
              <a:t>Creative arts </a:t>
            </a:r>
            <a:r>
              <a:rPr lang="en-AU">
                <a:solidFill>
                  <a:schemeClr val="bg1"/>
                </a:solidFill>
              </a:rPr>
              <a:t>(2)</a:t>
            </a:r>
          </a:p>
        </p:txBody>
      </p:sp>
      <p:sp>
        <p:nvSpPr>
          <p:cNvPr id="4" name="Text Placeholder 3">
            <a:extLst>
              <a:ext uri="{FF2B5EF4-FFF2-40B4-BE49-F238E27FC236}">
                <a16:creationId xmlns:a16="http://schemas.microsoft.com/office/drawing/2014/main" id="{2C16C29F-3CB5-3892-7A59-F8283B0371AC}"/>
              </a:ext>
            </a:extLst>
          </p:cNvPr>
          <p:cNvSpPr>
            <a:spLocks noGrp="1"/>
          </p:cNvSpPr>
          <p:nvPr>
            <p:ph type="body" sz="quarter" idx="18"/>
          </p:nvPr>
        </p:nvSpPr>
        <p:spPr/>
        <p:txBody>
          <a:bodyPr/>
          <a:lstStyle/>
          <a:p>
            <a:r>
              <a:rPr lang="en-AU"/>
              <a:t>Focus areas</a:t>
            </a:r>
          </a:p>
        </p:txBody>
      </p:sp>
      <p:pic>
        <p:nvPicPr>
          <p:cNvPr id="5" name="Picture 4" descr="Organisation of the Creative arts focus areas. Each of the focus areas include essential content for Creative arts elements of the syllabus.&#10;">
            <a:extLst>
              <a:ext uri="{FF2B5EF4-FFF2-40B4-BE49-F238E27FC236}">
                <a16:creationId xmlns:a16="http://schemas.microsoft.com/office/drawing/2014/main" id="{8A8C70BF-0559-718E-5C94-446A66E37A30}"/>
              </a:ext>
            </a:extLst>
          </p:cNvPr>
          <p:cNvPicPr>
            <a:picLocks noChangeAspect="1"/>
          </p:cNvPicPr>
          <p:nvPr/>
        </p:nvPicPr>
        <p:blipFill>
          <a:blip r:embed="rId3"/>
          <a:stretch>
            <a:fillRect/>
          </a:stretch>
        </p:blipFill>
        <p:spPr>
          <a:xfrm>
            <a:off x="373211" y="1536022"/>
            <a:ext cx="7093315" cy="4324572"/>
          </a:xfrm>
          <a:prstGeom prst="rect">
            <a:avLst/>
          </a:prstGeom>
        </p:spPr>
      </p:pic>
      <p:sp>
        <p:nvSpPr>
          <p:cNvPr id="7" name="TextBox 6">
            <a:extLst>
              <a:ext uri="{FF2B5EF4-FFF2-40B4-BE49-F238E27FC236}">
                <a16:creationId xmlns:a16="http://schemas.microsoft.com/office/drawing/2014/main" id="{20FA5E2B-2FE9-E7B2-3A19-CB52607BC99F}"/>
              </a:ext>
            </a:extLst>
          </p:cNvPr>
          <p:cNvSpPr txBox="1"/>
          <p:nvPr/>
        </p:nvSpPr>
        <p:spPr>
          <a:xfrm>
            <a:off x="360000" y="5939254"/>
            <a:ext cx="4250094" cy="246221"/>
          </a:xfrm>
          <a:prstGeom prst="rect">
            <a:avLst/>
          </a:prstGeom>
          <a:noFill/>
        </p:spPr>
        <p:txBody>
          <a:bodyPr wrap="square">
            <a:spAutoFit/>
          </a:bodyPr>
          <a:lstStyle/>
          <a:p>
            <a:r>
              <a:rPr lang="en-AU" sz="1000">
                <a:solidFill>
                  <a:schemeClr val="accent1"/>
                </a:solidFill>
              </a:rPr>
              <a:t>Figure 1: The organisation of Creative Arts K–6</a:t>
            </a:r>
          </a:p>
        </p:txBody>
      </p:sp>
      <p:sp>
        <p:nvSpPr>
          <p:cNvPr id="12" name="Rectangle: Rounded Corners 11">
            <a:extLst>
              <a:ext uri="{FF2B5EF4-FFF2-40B4-BE49-F238E27FC236}">
                <a16:creationId xmlns:a16="http://schemas.microsoft.com/office/drawing/2014/main" id="{C0521846-6A60-E042-94F3-EBAB9EE8568D}"/>
              </a:ext>
            </a:extLst>
          </p:cNvPr>
          <p:cNvSpPr/>
          <p:nvPr/>
        </p:nvSpPr>
        <p:spPr>
          <a:xfrm>
            <a:off x="7772401" y="1292535"/>
            <a:ext cx="4071600" cy="173468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lvl="0">
              <a:lnSpc>
                <a:spcPct val="150000"/>
              </a:lnSpc>
              <a:spcAft>
                <a:spcPts val="1200"/>
              </a:spcAft>
              <a:defRPr/>
            </a:pPr>
            <a:r>
              <a:rPr lang="en-AU" sz="1600">
                <a:solidFill>
                  <a:schemeClr val="bg1"/>
                </a:solidFill>
              </a:rPr>
              <a:t>Creative arts sample scope and sequence balances learning time equally between the focus areas</a:t>
            </a:r>
            <a:endParaRPr kumimoji="0" lang="en-AU" sz="1600" i="0" u="none" strike="noStrike" kern="1200" cap="none" spc="0" normalizeH="0" baseline="0" noProof="0">
              <a:ln>
                <a:noFill/>
              </a:ln>
              <a:solidFill>
                <a:schemeClr val="bg1"/>
              </a:solidFill>
              <a:effectLst/>
              <a:uLnTx/>
              <a:uFillTx/>
            </a:endParaRPr>
          </a:p>
        </p:txBody>
      </p:sp>
      <p:sp>
        <p:nvSpPr>
          <p:cNvPr id="13" name="Rectangle: Rounded Corners 12">
            <a:extLst>
              <a:ext uri="{FF2B5EF4-FFF2-40B4-BE49-F238E27FC236}">
                <a16:creationId xmlns:a16="http://schemas.microsoft.com/office/drawing/2014/main" id="{694E7CD7-602F-7BA1-7A49-4B126433D514}"/>
              </a:ext>
            </a:extLst>
          </p:cNvPr>
          <p:cNvSpPr/>
          <p:nvPr/>
        </p:nvSpPr>
        <p:spPr>
          <a:xfrm>
            <a:off x="7772401" y="3137143"/>
            <a:ext cx="4071600" cy="1734689"/>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252000" bIns="45720" rtlCol="0" anchor="ctr" anchorCtr="1"/>
          <a:lstStyle/>
          <a:p>
            <a:pPr lvl="0">
              <a:lnSpc>
                <a:spcPct val="150000"/>
              </a:lnSpc>
              <a:spcAft>
                <a:spcPts val="1200"/>
              </a:spcAft>
              <a:defRPr/>
            </a:pPr>
            <a:r>
              <a:rPr lang="en-AU" sz="1600">
                <a:solidFill>
                  <a:srgbClr val="00296C"/>
                </a:solidFill>
              </a:rPr>
              <a:t>Music and Dance – Terms 1 and 2 and Terms 5 and 6  </a:t>
            </a:r>
          </a:p>
          <a:p>
            <a:pPr lvl="0">
              <a:lnSpc>
                <a:spcPct val="150000"/>
              </a:lnSpc>
              <a:spcAft>
                <a:spcPts val="1200"/>
              </a:spcAft>
              <a:defRPr/>
            </a:pPr>
            <a:r>
              <a:rPr lang="en-AU" sz="1600">
                <a:solidFill>
                  <a:srgbClr val="00296C"/>
                </a:solidFill>
              </a:rPr>
              <a:t>Drama and Visual Arts – Terms 3 and 4 and Terms 7 and 8</a:t>
            </a:r>
          </a:p>
        </p:txBody>
      </p:sp>
      <p:sp>
        <p:nvSpPr>
          <p:cNvPr id="14" name="Rectangle: Rounded Corners 13">
            <a:extLst>
              <a:ext uri="{FF2B5EF4-FFF2-40B4-BE49-F238E27FC236}">
                <a16:creationId xmlns:a16="http://schemas.microsoft.com/office/drawing/2014/main" id="{00C6D96F-18DD-5EE3-51A8-F34D54560625}"/>
              </a:ext>
            </a:extLst>
          </p:cNvPr>
          <p:cNvSpPr/>
          <p:nvPr/>
        </p:nvSpPr>
        <p:spPr>
          <a:xfrm>
            <a:off x="7772401" y="5000384"/>
            <a:ext cx="4071600" cy="118509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nchorCtr="1"/>
          <a:lstStyle/>
          <a:p>
            <a:pPr>
              <a:lnSpc>
                <a:spcPct val="150000"/>
              </a:lnSpc>
              <a:spcAft>
                <a:spcPts val="1200"/>
              </a:spcAft>
              <a:defRPr/>
            </a:pPr>
            <a:r>
              <a:rPr lang="en-AU" sz="1600">
                <a:solidFill>
                  <a:srgbClr val="00296C"/>
                </a:solidFill>
              </a:rPr>
              <a:t>Content is repeated in both years of each stage with slight differences</a:t>
            </a:r>
          </a:p>
        </p:txBody>
      </p:sp>
      <p:sp>
        <p:nvSpPr>
          <p:cNvPr id="2" name="Slide Number Placeholder 1">
            <a:extLst>
              <a:ext uri="{FF2B5EF4-FFF2-40B4-BE49-F238E27FC236}">
                <a16:creationId xmlns:a16="http://schemas.microsoft.com/office/drawing/2014/main" id="{E195B815-F2D8-D4D3-9EA4-A5F4F6D22A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294327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D5100-E207-69C0-7A8F-970302F2363F}"/>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64C19288-2E04-5A8C-0D4C-3C96948A7FCB}"/>
              </a:ext>
            </a:extLst>
          </p:cNvPr>
          <p:cNvSpPr>
            <a:spLocks noGrp="1"/>
          </p:cNvSpPr>
          <p:nvPr>
            <p:ph type="title"/>
          </p:nvPr>
        </p:nvSpPr>
        <p:spPr/>
        <p:txBody>
          <a:bodyPr/>
          <a:lstStyle/>
          <a:p>
            <a:r>
              <a:rPr lang="en-US"/>
              <a:t>Carefully sequenced content</a:t>
            </a:r>
            <a:endParaRPr lang="en-US">
              <a:solidFill>
                <a:schemeClr val="bg1"/>
              </a:solidFill>
            </a:endParaRPr>
          </a:p>
        </p:txBody>
      </p:sp>
      <p:sp>
        <p:nvSpPr>
          <p:cNvPr id="23" name="Text Placeholder 4">
            <a:extLst>
              <a:ext uri="{FF2B5EF4-FFF2-40B4-BE49-F238E27FC236}">
                <a16:creationId xmlns:a16="http://schemas.microsoft.com/office/drawing/2014/main" id="{7ABEEE89-226E-6F47-35E6-DE57087A104B}"/>
              </a:ext>
            </a:extLst>
          </p:cNvPr>
          <p:cNvSpPr>
            <a:spLocks noGrp="1"/>
          </p:cNvSpPr>
          <p:nvPr>
            <p:ph type="body" sz="quarter" idx="18"/>
          </p:nvPr>
        </p:nvSpPr>
        <p:spPr/>
        <p:txBody>
          <a:bodyPr/>
          <a:lstStyle/>
          <a:p>
            <a:r>
              <a:rPr lang="en-AU"/>
              <a:t>Progression of learning example – elements of music</a:t>
            </a:r>
          </a:p>
        </p:txBody>
      </p:sp>
      <p:sp>
        <p:nvSpPr>
          <p:cNvPr id="32" name="Rectangle: Rounded Corners 31">
            <a:extLst>
              <a:ext uri="{FF2B5EF4-FFF2-40B4-BE49-F238E27FC236}">
                <a16:creationId xmlns:a16="http://schemas.microsoft.com/office/drawing/2014/main" id="{080A7743-AC76-21CB-3E40-4D2AD64318C9}"/>
              </a:ext>
            </a:extLst>
          </p:cNvPr>
          <p:cNvSpPr/>
          <p:nvPr/>
        </p:nvSpPr>
        <p:spPr>
          <a:xfrm>
            <a:off x="8016756" y="1292535"/>
            <a:ext cx="3827244" cy="510682"/>
          </a:xfrm>
          <a:prstGeom prst="roundRect">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lang="en-AU" sz="1400">
                <a:solidFill>
                  <a:schemeClr val="accent1"/>
                </a:solidFill>
              </a:rPr>
              <a:t>Creative arts sample scope and sequence </a:t>
            </a:r>
            <a:endParaRPr kumimoji="0" lang="en-AU" sz="1400" i="0" u="none" strike="noStrike" kern="1200" cap="none" spc="0" normalizeH="0" baseline="0" noProof="0">
              <a:ln>
                <a:noFill/>
              </a:ln>
              <a:solidFill>
                <a:schemeClr val="accent1"/>
              </a:solidFill>
              <a:effectLst/>
              <a:uLnTx/>
              <a:uFillTx/>
            </a:endParaRPr>
          </a:p>
        </p:txBody>
      </p:sp>
      <p:sp>
        <p:nvSpPr>
          <p:cNvPr id="22" name="horizontal arrow">
            <a:extLst>
              <a:ext uri="{FF2B5EF4-FFF2-40B4-BE49-F238E27FC236}">
                <a16:creationId xmlns:a16="http://schemas.microsoft.com/office/drawing/2014/main" id="{6A7A97A4-3C54-AB82-ADE7-CA40A75B2E84}"/>
              </a:ext>
              <a:ext uri="{C183D7F6-B498-43B3-948B-1728B52AA6E4}">
                <adec:decorative xmlns:adec="http://schemas.microsoft.com/office/drawing/2017/decorative" val="1"/>
              </a:ext>
            </a:extLst>
          </p:cNvPr>
          <p:cNvSpPr>
            <a:spLocks/>
          </p:cNvSpPr>
          <p:nvPr/>
        </p:nvSpPr>
        <p:spPr>
          <a:xfrm>
            <a:off x="286125" y="2001213"/>
            <a:ext cx="949852" cy="4193988"/>
          </a:xfrm>
          <a:prstGeom prst="downArrow">
            <a:avLst/>
          </a:prstGeom>
          <a:solidFill>
            <a:srgbClr val="002664"/>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ysClr val="windowText" lastClr="000000"/>
              </a:solidFill>
              <a:effectLst/>
              <a:uLnTx/>
              <a:uFillTx/>
              <a:latin typeface="Public Sans"/>
              <a:ea typeface="+mn-ea"/>
              <a:cs typeface="+mn-cs"/>
            </a:endParaRPr>
          </a:p>
        </p:txBody>
      </p:sp>
      <p:sp>
        <p:nvSpPr>
          <p:cNvPr id="6" name="Rectangle: Rounded Corners 5">
            <a:extLst>
              <a:ext uri="{FF2B5EF4-FFF2-40B4-BE49-F238E27FC236}">
                <a16:creationId xmlns:a16="http://schemas.microsoft.com/office/drawing/2014/main" id="{DF7ABDDE-19D6-19C3-7DEE-653588244529}"/>
              </a:ext>
            </a:extLst>
          </p:cNvPr>
          <p:cNvSpPr/>
          <p:nvPr/>
        </p:nvSpPr>
        <p:spPr>
          <a:xfrm>
            <a:off x="1283561" y="2001213"/>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ES1</a:t>
            </a:r>
          </a:p>
        </p:txBody>
      </p:sp>
      <p:sp>
        <p:nvSpPr>
          <p:cNvPr id="30" name="Rectangle: Rounded Corners 29">
            <a:extLst>
              <a:ext uri="{FF2B5EF4-FFF2-40B4-BE49-F238E27FC236}">
                <a16:creationId xmlns:a16="http://schemas.microsoft.com/office/drawing/2014/main" id="{C200BCF9-943B-2576-1E4B-9F9372C2E6F0}"/>
              </a:ext>
            </a:extLst>
          </p:cNvPr>
          <p:cNvSpPr/>
          <p:nvPr/>
        </p:nvSpPr>
        <p:spPr>
          <a:xfrm>
            <a:off x="2336327" y="2001213"/>
            <a:ext cx="5527664" cy="90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cs typeface="Arial"/>
              </a:rPr>
              <a:t>Use louder and softer sounds to explore dynamics with sound sources</a:t>
            </a:r>
            <a:endParaRPr kumimoji="0" lang="en-US" sz="2400" b="0" i="0" u="none" strike="noStrike" kern="1200" cap="none" spc="0" normalizeH="0" baseline="0" noProof="0">
              <a:ln>
                <a:noFill/>
              </a:ln>
              <a:solidFill>
                <a:srgbClr val="FFFFFF"/>
              </a:solidFill>
              <a:effectLst/>
              <a:uLnTx/>
              <a:uFillTx/>
            </a:endParaRPr>
          </a:p>
        </p:txBody>
      </p:sp>
      <p:sp>
        <p:nvSpPr>
          <p:cNvPr id="31" name="Rectangle: Rounded Corners 30">
            <a:extLst>
              <a:ext uri="{FF2B5EF4-FFF2-40B4-BE49-F238E27FC236}">
                <a16:creationId xmlns:a16="http://schemas.microsoft.com/office/drawing/2014/main" id="{CBC9512D-ED7C-C1F8-F5AD-6BA26F0A5A33}"/>
              </a:ext>
            </a:extLst>
          </p:cNvPr>
          <p:cNvSpPr/>
          <p:nvPr/>
        </p:nvSpPr>
        <p:spPr>
          <a:xfrm>
            <a:off x="8016756" y="2001213"/>
            <a:ext cx="382724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22272B"/>
                </a:solidFill>
                <a:effectLst/>
                <a:uLnTx/>
                <a:uFillTx/>
              </a:rPr>
              <a:t>Term 1</a:t>
            </a:r>
          </a:p>
        </p:txBody>
      </p:sp>
      <p:sp>
        <p:nvSpPr>
          <p:cNvPr id="9" name="Rectangle: Rounded Corners 8">
            <a:extLst>
              <a:ext uri="{FF2B5EF4-FFF2-40B4-BE49-F238E27FC236}">
                <a16:creationId xmlns:a16="http://schemas.microsoft.com/office/drawing/2014/main" id="{85D525DC-5102-33C2-543A-37BAB6DDA80B}"/>
              </a:ext>
            </a:extLst>
          </p:cNvPr>
          <p:cNvSpPr/>
          <p:nvPr/>
        </p:nvSpPr>
        <p:spPr>
          <a:xfrm>
            <a:off x="1265118" y="3099209"/>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S1</a:t>
            </a:r>
          </a:p>
        </p:txBody>
      </p:sp>
      <p:sp>
        <p:nvSpPr>
          <p:cNvPr id="27" name="Rectangle: Rounded Corners 26">
            <a:extLst>
              <a:ext uri="{FF2B5EF4-FFF2-40B4-BE49-F238E27FC236}">
                <a16:creationId xmlns:a16="http://schemas.microsoft.com/office/drawing/2014/main" id="{2083F327-D413-D9BF-84D2-94422FFE3516}"/>
              </a:ext>
            </a:extLst>
          </p:cNvPr>
          <p:cNvSpPr/>
          <p:nvPr/>
        </p:nvSpPr>
        <p:spPr>
          <a:xfrm>
            <a:off x="2327106" y="3099209"/>
            <a:ext cx="5527664" cy="90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cs typeface="Arial"/>
              </a:rPr>
              <a:t>Use sound sources to experiment with dynamic effects, including gradual or sudden changes in volume</a:t>
            </a:r>
            <a:endParaRPr kumimoji="0" lang="en-US" sz="1600" b="0" i="0" u="none" strike="noStrike" kern="1200" cap="none" spc="0" normalizeH="0" baseline="0" noProof="0">
              <a:ln>
                <a:noFill/>
              </a:ln>
              <a:solidFill>
                <a:srgbClr val="22272B"/>
              </a:solidFill>
              <a:effectLst/>
              <a:uLnTx/>
              <a:uFillTx/>
            </a:endParaRPr>
          </a:p>
        </p:txBody>
      </p:sp>
      <p:sp>
        <p:nvSpPr>
          <p:cNvPr id="25" name="Rectangle: Rounded Corners 24">
            <a:extLst>
              <a:ext uri="{FF2B5EF4-FFF2-40B4-BE49-F238E27FC236}">
                <a16:creationId xmlns:a16="http://schemas.microsoft.com/office/drawing/2014/main" id="{D7B2E8D6-7684-435E-9721-6BCB053FF418}"/>
              </a:ext>
            </a:extLst>
          </p:cNvPr>
          <p:cNvSpPr/>
          <p:nvPr/>
        </p:nvSpPr>
        <p:spPr>
          <a:xfrm>
            <a:off x="8016756" y="3099209"/>
            <a:ext cx="382724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22272B"/>
                </a:solidFill>
                <a:effectLst/>
                <a:uLnTx/>
                <a:uFillTx/>
              </a:rPr>
              <a:t>Term 2 and 6</a:t>
            </a:r>
          </a:p>
        </p:txBody>
      </p:sp>
      <p:sp>
        <p:nvSpPr>
          <p:cNvPr id="19" name="Rectangle: Rounded Corners 18">
            <a:extLst>
              <a:ext uri="{FF2B5EF4-FFF2-40B4-BE49-F238E27FC236}">
                <a16:creationId xmlns:a16="http://schemas.microsoft.com/office/drawing/2014/main" id="{085BAB63-9ACE-542A-43A3-A8925B95B5C0}"/>
              </a:ext>
            </a:extLst>
          </p:cNvPr>
          <p:cNvSpPr/>
          <p:nvPr/>
        </p:nvSpPr>
        <p:spPr>
          <a:xfrm>
            <a:off x="1303854" y="4197205"/>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S2</a:t>
            </a:r>
          </a:p>
        </p:txBody>
      </p:sp>
      <p:sp>
        <p:nvSpPr>
          <p:cNvPr id="28" name="Rectangle: Rounded Corners 27">
            <a:extLst>
              <a:ext uri="{FF2B5EF4-FFF2-40B4-BE49-F238E27FC236}">
                <a16:creationId xmlns:a16="http://schemas.microsoft.com/office/drawing/2014/main" id="{99495B83-7140-3EB5-A915-0D2183AAC43A}"/>
              </a:ext>
            </a:extLst>
          </p:cNvPr>
          <p:cNvSpPr/>
          <p:nvPr/>
        </p:nvSpPr>
        <p:spPr>
          <a:xfrm>
            <a:off x="2337054" y="4197205"/>
            <a:ext cx="5546504" cy="90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cs typeface="Arial"/>
              </a:rPr>
              <a:t>Experiment with instrumental techniques and sound sources to create changes in dynamics and expression</a:t>
            </a:r>
            <a:endParaRPr kumimoji="0" lang="en-US" sz="1600" b="0" i="0" u="none" strike="noStrike" kern="1200" cap="none" spc="0" normalizeH="0" baseline="0" noProof="0">
              <a:ln>
                <a:noFill/>
              </a:ln>
              <a:solidFill>
                <a:srgbClr val="22272B"/>
              </a:solidFill>
              <a:effectLst/>
              <a:uLnTx/>
              <a:uFillTx/>
            </a:endParaRPr>
          </a:p>
        </p:txBody>
      </p:sp>
      <p:sp>
        <p:nvSpPr>
          <p:cNvPr id="26" name="Rectangle: Rounded Corners 25">
            <a:extLst>
              <a:ext uri="{FF2B5EF4-FFF2-40B4-BE49-F238E27FC236}">
                <a16:creationId xmlns:a16="http://schemas.microsoft.com/office/drawing/2014/main" id="{762E601C-FDAA-0552-A98B-B2A551DB7BBA}"/>
              </a:ext>
            </a:extLst>
          </p:cNvPr>
          <p:cNvSpPr/>
          <p:nvPr/>
        </p:nvSpPr>
        <p:spPr>
          <a:xfrm>
            <a:off x="8016756" y="4197205"/>
            <a:ext cx="382724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22272B"/>
                </a:solidFill>
                <a:effectLst/>
                <a:uLnTx/>
                <a:uFillTx/>
              </a:rPr>
              <a:t>Term 2 and 6</a:t>
            </a:r>
          </a:p>
        </p:txBody>
      </p:sp>
      <p:sp>
        <p:nvSpPr>
          <p:cNvPr id="20" name="Rectangle: Rounded Corners 19">
            <a:extLst>
              <a:ext uri="{FF2B5EF4-FFF2-40B4-BE49-F238E27FC236}">
                <a16:creationId xmlns:a16="http://schemas.microsoft.com/office/drawing/2014/main" id="{5861437D-366E-24B2-A1F0-6A4D5EBA7B50}"/>
              </a:ext>
            </a:extLst>
          </p:cNvPr>
          <p:cNvSpPr/>
          <p:nvPr/>
        </p:nvSpPr>
        <p:spPr>
          <a:xfrm>
            <a:off x="1304742" y="5295201"/>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S3</a:t>
            </a:r>
          </a:p>
        </p:txBody>
      </p:sp>
      <p:sp>
        <p:nvSpPr>
          <p:cNvPr id="29" name="Rectangle: Rounded Corners 28">
            <a:extLst>
              <a:ext uri="{FF2B5EF4-FFF2-40B4-BE49-F238E27FC236}">
                <a16:creationId xmlns:a16="http://schemas.microsoft.com/office/drawing/2014/main" id="{7CF9B1AB-8251-DD6E-3E5F-5785E3E71A7F}"/>
              </a:ext>
            </a:extLst>
          </p:cNvPr>
          <p:cNvSpPr/>
          <p:nvPr/>
        </p:nvSpPr>
        <p:spPr>
          <a:xfrm>
            <a:off x="2340497" y="5295201"/>
            <a:ext cx="5540504" cy="90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cs typeface="Arial"/>
              </a:rPr>
              <a:t>Demonstrate an aural understanding of dynamics and expression while performing vocal repertoire</a:t>
            </a:r>
            <a:endParaRPr kumimoji="0" lang="en-US" sz="1600" b="0" i="0" u="none" strike="noStrike" kern="1200" cap="none" spc="0" normalizeH="0" baseline="0" noProof="0">
              <a:ln>
                <a:noFill/>
              </a:ln>
              <a:solidFill>
                <a:srgbClr val="22272B"/>
              </a:solidFill>
              <a:effectLst/>
              <a:uLnTx/>
              <a:uFillTx/>
            </a:endParaRPr>
          </a:p>
        </p:txBody>
      </p:sp>
      <p:sp>
        <p:nvSpPr>
          <p:cNvPr id="24" name="Rectangle: Rounded Corners 23">
            <a:extLst>
              <a:ext uri="{FF2B5EF4-FFF2-40B4-BE49-F238E27FC236}">
                <a16:creationId xmlns:a16="http://schemas.microsoft.com/office/drawing/2014/main" id="{7B36EFF7-EDB4-8177-0155-0F732CA59292}"/>
              </a:ext>
            </a:extLst>
          </p:cNvPr>
          <p:cNvSpPr/>
          <p:nvPr/>
        </p:nvSpPr>
        <p:spPr>
          <a:xfrm>
            <a:off x="8016756" y="5295201"/>
            <a:ext cx="382724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22272B"/>
                </a:solidFill>
                <a:effectLst/>
                <a:uLnTx/>
                <a:uFillTx/>
              </a:rPr>
              <a:t>Term 2 and 6</a:t>
            </a:r>
          </a:p>
        </p:txBody>
      </p:sp>
      <p:sp>
        <p:nvSpPr>
          <p:cNvPr id="3" name="Slide Number Placeholder 2">
            <a:extLst>
              <a:ext uri="{FF2B5EF4-FFF2-40B4-BE49-F238E27FC236}">
                <a16:creationId xmlns:a16="http://schemas.microsoft.com/office/drawing/2014/main" id="{CF3ED99C-7ECF-9AD2-8A41-1BE6C8212902}"/>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384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F256D-89E9-1A7E-659C-4D68E365AE0B}"/>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C0F40DD2-3254-CB45-C2C2-152B989FB27F}"/>
              </a:ext>
            </a:extLst>
          </p:cNvPr>
          <p:cNvSpPr>
            <a:spLocks noGrp="1"/>
          </p:cNvSpPr>
          <p:nvPr>
            <p:ph type="title"/>
          </p:nvPr>
        </p:nvSpPr>
        <p:spPr/>
        <p:txBody>
          <a:bodyPr/>
          <a:lstStyle/>
          <a:p>
            <a:r>
              <a:rPr lang="en-US"/>
              <a:t>Connection</a:t>
            </a:r>
            <a:r>
              <a:rPr lang="en-US">
                <a:solidFill>
                  <a:srgbClr val="002664"/>
                </a:solidFill>
              </a:rPr>
              <a:t> across content groups </a:t>
            </a:r>
            <a:r>
              <a:rPr lang="en-US">
                <a:solidFill>
                  <a:schemeClr val="bg1"/>
                </a:solidFill>
              </a:rPr>
              <a:t>(1)</a:t>
            </a:r>
          </a:p>
        </p:txBody>
      </p:sp>
      <p:sp>
        <p:nvSpPr>
          <p:cNvPr id="23" name="Text Placeholder 4">
            <a:extLst>
              <a:ext uri="{FF2B5EF4-FFF2-40B4-BE49-F238E27FC236}">
                <a16:creationId xmlns:a16="http://schemas.microsoft.com/office/drawing/2014/main" id="{3B6860DA-1B90-02B6-1F85-AEDBB24DCD1A}"/>
              </a:ext>
            </a:extLst>
          </p:cNvPr>
          <p:cNvSpPr>
            <a:spLocks noGrp="1"/>
          </p:cNvSpPr>
          <p:nvPr>
            <p:ph type="body" sz="quarter" idx="18"/>
          </p:nvPr>
        </p:nvSpPr>
        <p:spPr/>
        <p:txBody>
          <a:bodyPr/>
          <a:lstStyle/>
          <a:p>
            <a:r>
              <a:rPr lang="en-AU"/>
              <a:t>An example of learning through the interrelated practices in Drama</a:t>
            </a:r>
            <a:endParaRPr lang="en-US"/>
          </a:p>
        </p:txBody>
      </p:sp>
      <p:sp>
        <p:nvSpPr>
          <p:cNvPr id="16" name="Oval 15">
            <a:extLst>
              <a:ext uri="{FF2B5EF4-FFF2-40B4-BE49-F238E27FC236}">
                <a16:creationId xmlns:a16="http://schemas.microsoft.com/office/drawing/2014/main" id="{9F1F1949-6C10-C045-C628-6E9F022A23A4}"/>
              </a:ext>
            </a:extLst>
          </p:cNvPr>
          <p:cNvSpPr/>
          <p:nvPr/>
        </p:nvSpPr>
        <p:spPr>
          <a:xfrm>
            <a:off x="352125" y="2252169"/>
            <a:ext cx="2926587" cy="2932703"/>
          </a:xfrm>
          <a:prstGeom prst="ellipse">
            <a:avLst/>
          </a:prstGeom>
          <a:solidFill>
            <a:schemeClr val="accent6">
              <a:lumMod val="90000"/>
            </a:schemeClr>
          </a:solidFill>
          <a:ln>
            <a:no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nchorCtr="1"/>
          <a:lstStyle/>
          <a:p>
            <a:r>
              <a:rPr lang="en-AU" sz="3600" b="1">
                <a:solidFill>
                  <a:schemeClr val="accent1"/>
                </a:solidFill>
                <a:latin typeface="+mj-lt"/>
              </a:rPr>
              <a:t>Dance</a:t>
            </a:r>
          </a:p>
        </p:txBody>
      </p:sp>
      <p:sp>
        <p:nvSpPr>
          <p:cNvPr id="15" name="Oval 14">
            <a:extLst>
              <a:ext uri="{FF2B5EF4-FFF2-40B4-BE49-F238E27FC236}">
                <a16:creationId xmlns:a16="http://schemas.microsoft.com/office/drawing/2014/main" id="{ED54FFF2-F6A0-9314-3E79-32D495E49294}"/>
              </a:ext>
            </a:extLst>
          </p:cNvPr>
          <p:cNvSpPr/>
          <p:nvPr/>
        </p:nvSpPr>
        <p:spPr>
          <a:xfrm>
            <a:off x="3202859" y="2252170"/>
            <a:ext cx="2926587" cy="2932703"/>
          </a:xfrm>
          <a:prstGeom prst="ellipse">
            <a:avLst/>
          </a:prstGeom>
          <a:solidFill>
            <a:schemeClr val="accent4"/>
          </a:solidFill>
          <a:ln>
            <a:no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nchorCtr="1"/>
          <a:lstStyle/>
          <a:p>
            <a:r>
              <a:rPr lang="en-AU" sz="3600" b="1">
                <a:solidFill>
                  <a:schemeClr val="accent1"/>
                </a:solidFill>
                <a:latin typeface="+mj-lt"/>
              </a:rPr>
              <a:t>Drama</a:t>
            </a:r>
          </a:p>
        </p:txBody>
      </p:sp>
      <p:sp>
        <p:nvSpPr>
          <p:cNvPr id="14" name="Oval 13">
            <a:extLst>
              <a:ext uri="{FF2B5EF4-FFF2-40B4-BE49-F238E27FC236}">
                <a16:creationId xmlns:a16="http://schemas.microsoft.com/office/drawing/2014/main" id="{ACD3872B-2CFF-58B4-D950-B51416C7B4DA}"/>
              </a:ext>
            </a:extLst>
          </p:cNvPr>
          <p:cNvSpPr/>
          <p:nvPr/>
        </p:nvSpPr>
        <p:spPr>
          <a:xfrm>
            <a:off x="6038136" y="2252171"/>
            <a:ext cx="2926587" cy="2932703"/>
          </a:xfrm>
          <a:prstGeom prst="ellipse">
            <a:avLst/>
          </a:prstGeom>
          <a:solidFill>
            <a:schemeClr val="accent1">
              <a:lumMod val="50000"/>
              <a:lumOff val="50000"/>
            </a:schemeClr>
          </a:solidFill>
          <a:ln>
            <a:no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nchorCtr="1"/>
          <a:lstStyle/>
          <a:p>
            <a:r>
              <a:rPr lang="en-AU" sz="3600" b="1">
                <a:solidFill>
                  <a:schemeClr val="bg1"/>
                </a:solidFill>
                <a:latin typeface="+mj-lt"/>
              </a:rPr>
              <a:t>Music</a:t>
            </a:r>
          </a:p>
        </p:txBody>
      </p:sp>
      <p:sp>
        <p:nvSpPr>
          <p:cNvPr id="8" name="Oval 7">
            <a:extLst>
              <a:ext uri="{FF2B5EF4-FFF2-40B4-BE49-F238E27FC236}">
                <a16:creationId xmlns:a16="http://schemas.microsoft.com/office/drawing/2014/main" id="{B472CA1C-29AB-947E-612A-5B6B1F46A491}"/>
              </a:ext>
            </a:extLst>
          </p:cNvPr>
          <p:cNvSpPr/>
          <p:nvPr/>
        </p:nvSpPr>
        <p:spPr>
          <a:xfrm>
            <a:off x="8870650" y="2252168"/>
            <a:ext cx="2926587" cy="2932703"/>
          </a:xfrm>
          <a:prstGeom prst="ellipse">
            <a:avLst/>
          </a:prstGeom>
          <a:solidFill>
            <a:schemeClr val="bg2"/>
          </a:solidFill>
          <a:ln>
            <a:no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nchorCtr="1"/>
          <a:lstStyle/>
          <a:p>
            <a:r>
              <a:rPr lang="en-AU" sz="3600" b="1">
                <a:solidFill>
                  <a:schemeClr val="accent1"/>
                </a:solidFill>
                <a:latin typeface="+mj-lt"/>
              </a:rPr>
              <a:t>Visual Arts</a:t>
            </a:r>
          </a:p>
        </p:txBody>
      </p:sp>
      <p:sp>
        <p:nvSpPr>
          <p:cNvPr id="3" name="Slide Number Placeholder 2">
            <a:extLst>
              <a:ext uri="{FF2B5EF4-FFF2-40B4-BE49-F238E27FC236}">
                <a16:creationId xmlns:a16="http://schemas.microsoft.com/office/drawing/2014/main" id="{C8184264-5B99-9462-88F8-26F3FA17288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61038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C120-610E-F983-7FCE-111CF5939C0B}"/>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E5FB9E25-E250-155D-CDCF-391965D02C4F}"/>
              </a:ext>
            </a:extLst>
          </p:cNvPr>
          <p:cNvSpPr>
            <a:spLocks noGrp="1"/>
          </p:cNvSpPr>
          <p:nvPr>
            <p:ph type="title"/>
          </p:nvPr>
        </p:nvSpPr>
        <p:spPr/>
        <p:txBody>
          <a:bodyPr/>
          <a:lstStyle/>
          <a:p>
            <a:r>
              <a:rPr lang="en-US"/>
              <a:t>Connection</a:t>
            </a:r>
            <a:r>
              <a:rPr lang="en-US">
                <a:solidFill>
                  <a:srgbClr val="002664"/>
                </a:solidFill>
              </a:rPr>
              <a:t> across content groups </a:t>
            </a:r>
            <a:r>
              <a:rPr lang="en-US">
                <a:solidFill>
                  <a:schemeClr val="bg1"/>
                </a:solidFill>
              </a:rPr>
              <a:t>(2)</a:t>
            </a:r>
            <a:r>
              <a:rPr lang="en-US">
                <a:solidFill>
                  <a:srgbClr val="002664"/>
                </a:solidFill>
              </a:rPr>
              <a:t> </a:t>
            </a:r>
            <a:endParaRPr lang="en-US">
              <a:solidFill>
                <a:schemeClr val="bg1"/>
              </a:solidFill>
            </a:endParaRPr>
          </a:p>
        </p:txBody>
      </p:sp>
      <p:sp>
        <p:nvSpPr>
          <p:cNvPr id="23" name="Text Placeholder 4">
            <a:extLst>
              <a:ext uri="{FF2B5EF4-FFF2-40B4-BE49-F238E27FC236}">
                <a16:creationId xmlns:a16="http://schemas.microsoft.com/office/drawing/2014/main" id="{BB57D3B6-9135-1469-5750-30C4C2FE0237}"/>
              </a:ext>
            </a:extLst>
          </p:cNvPr>
          <p:cNvSpPr>
            <a:spLocks noGrp="1"/>
          </p:cNvSpPr>
          <p:nvPr>
            <p:ph type="body" sz="quarter" idx="18"/>
          </p:nvPr>
        </p:nvSpPr>
        <p:spPr/>
        <p:txBody>
          <a:bodyPr/>
          <a:lstStyle/>
          <a:p>
            <a:r>
              <a:rPr lang="en-AU"/>
              <a:t>An example of learning through the interrelated practices in Drama</a:t>
            </a:r>
            <a:endParaRPr lang="en-US"/>
          </a:p>
        </p:txBody>
      </p:sp>
      <p:sp>
        <p:nvSpPr>
          <p:cNvPr id="8" name="Rectangle: Rounded Corners 7">
            <a:extLst>
              <a:ext uri="{FF2B5EF4-FFF2-40B4-BE49-F238E27FC236}">
                <a16:creationId xmlns:a16="http://schemas.microsoft.com/office/drawing/2014/main" id="{19A2D9B8-F4A1-2403-04CA-376B20952C0B}"/>
              </a:ext>
            </a:extLst>
          </p:cNvPr>
          <p:cNvSpPr/>
          <p:nvPr/>
        </p:nvSpPr>
        <p:spPr>
          <a:xfrm>
            <a:off x="8455937" y="815309"/>
            <a:ext cx="2668063" cy="545601"/>
          </a:xfrm>
          <a:prstGeom prst="roundRect">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a:ln>
                  <a:noFill/>
                </a:ln>
                <a:solidFill>
                  <a:schemeClr val="tx1"/>
                </a:solidFill>
                <a:effectLst/>
                <a:uLnTx/>
                <a:uFillTx/>
              </a:rPr>
              <a:t>Terms </a:t>
            </a:r>
            <a:r>
              <a:rPr lang="en-AU" sz="1600" b="1">
                <a:solidFill>
                  <a:schemeClr val="tx1"/>
                </a:solidFill>
              </a:rPr>
              <a:t>3</a:t>
            </a:r>
            <a:r>
              <a:rPr kumimoji="0" lang="en-AU" sz="1600" b="1" i="0" u="none" strike="noStrike" kern="1200" cap="none" spc="0" normalizeH="0" baseline="0" noProof="0">
                <a:ln>
                  <a:noFill/>
                </a:ln>
                <a:solidFill>
                  <a:schemeClr val="tx1"/>
                </a:solidFill>
                <a:effectLst/>
                <a:uLnTx/>
                <a:uFillTx/>
              </a:rPr>
              <a:t> and 7</a:t>
            </a:r>
          </a:p>
        </p:txBody>
      </p:sp>
      <p:sp>
        <p:nvSpPr>
          <p:cNvPr id="19" name="Rectangle: Rounded Corners 18">
            <a:extLst>
              <a:ext uri="{FF2B5EF4-FFF2-40B4-BE49-F238E27FC236}">
                <a16:creationId xmlns:a16="http://schemas.microsoft.com/office/drawing/2014/main" id="{0EF8A05E-29FC-E105-5BEC-6D357762A17E}"/>
              </a:ext>
            </a:extLst>
          </p:cNvPr>
          <p:cNvSpPr/>
          <p:nvPr/>
        </p:nvSpPr>
        <p:spPr>
          <a:xfrm>
            <a:off x="476114" y="1552386"/>
            <a:ext cx="4659290" cy="234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180000" bIns="0" rtlCol="0" anchor="t" anchorCtr="1"/>
          <a:lstStyle/>
          <a:p>
            <a:pPr>
              <a:lnSpc>
                <a:spcPct val="150000"/>
              </a:lnSpc>
              <a:spcAft>
                <a:spcPts val="600"/>
              </a:spcAft>
              <a:defRPr/>
            </a:pPr>
            <a:r>
              <a:rPr lang="en-AU" sz="2000" b="1">
                <a:solidFill>
                  <a:schemeClr val="accent1"/>
                </a:solidFill>
                <a:latin typeface="+mj-lt"/>
                <a:ea typeface="+mn-lt"/>
                <a:cs typeface="+mn-lt"/>
              </a:rPr>
              <a:t>Making</a:t>
            </a:r>
            <a:endParaRPr lang="en-AU" b="1">
              <a:solidFill>
                <a:schemeClr val="accent1"/>
              </a:solidFill>
              <a:latin typeface="+mj-lt"/>
              <a:ea typeface="+mn-lt"/>
              <a:cs typeface="+mn-lt"/>
            </a:endParaRPr>
          </a:p>
          <a:p>
            <a:pPr>
              <a:lnSpc>
                <a:spcPct val="150000"/>
              </a:lnSpc>
              <a:spcAft>
                <a:spcPts val="600"/>
              </a:spcAft>
              <a:defRPr/>
            </a:pPr>
            <a:r>
              <a:rPr lang="en-AU" sz="1800">
                <a:solidFill>
                  <a:srgbClr val="22272B"/>
                </a:solidFill>
                <a:ea typeface="+mn-lt"/>
                <a:cs typeface="+mn-lt"/>
              </a:rPr>
              <a:t>Embody a role or character using language, facial expressions and movement</a:t>
            </a:r>
            <a:endParaRPr lang="en-US" sz="1800"/>
          </a:p>
        </p:txBody>
      </p:sp>
      <p:sp>
        <p:nvSpPr>
          <p:cNvPr id="14" name="Rectangle: Rounded Corners 13">
            <a:extLst>
              <a:ext uri="{FF2B5EF4-FFF2-40B4-BE49-F238E27FC236}">
                <a16:creationId xmlns:a16="http://schemas.microsoft.com/office/drawing/2014/main" id="{109165F1-E2D6-5E20-CD6B-B494DA3EC359}"/>
              </a:ext>
            </a:extLst>
          </p:cNvPr>
          <p:cNvSpPr/>
          <p:nvPr/>
        </p:nvSpPr>
        <p:spPr>
          <a:xfrm>
            <a:off x="6710658" y="1552386"/>
            <a:ext cx="4659290" cy="234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180000" bIns="0" rtlCol="0" anchor="t" anchorCtr="1"/>
          <a:lstStyle/>
          <a:p>
            <a:pPr>
              <a:lnSpc>
                <a:spcPct val="150000"/>
              </a:lnSpc>
              <a:spcAft>
                <a:spcPts val="600"/>
              </a:spcAft>
              <a:defRPr/>
            </a:pPr>
            <a:r>
              <a:rPr lang="en-AU" sz="2000" b="1">
                <a:solidFill>
                  <a:schemeClr val="accent1"/>
                </a:solidFill>
                <a:latin typeface="+mj-lt"/>
                <a:ea typeface="+mn-lt"/>
                <a:cs typeface="+mn-lt"/>
              </a:rPr>
              <a:t>Making</a:t>
            </a:r>
            <a:endParaRPr lang="en-AU" b="1">
              <a:solidFill>
                <a:schemeClr val="accent1"/>
              </a:solidFill>
              <a:latin typeface="+mj-lt"/>
              <a:ea typeface="+mn-lt"/>
              <a:cs typeface="+mn-lt"/>
            </a:endParaRPr>
          </a:p>
          <a:p>
            <a:pPr>
              <a:lnSpc>
                <a:spcPct val="150000"/>
              </a:lnSpc>
              <a:spcAft>
                <a:spcPts val="600"/>
              </a:spcAft>
              <a:defRPr/>
            </a:pPr>
            <a:r>
              <a:rPr lang="en-AU" sz="1800">
                <a:solidFill>
                  <a:srgbClr val="22272B"/>
                </a:solidFill>
                <a:ea typeface="+mn-lt"/>
                <a:cs typeface="+mn-lt"/>
              </a:rPr>
              <a:t>Explore ways to interact with other characters while in a role</a:t>
            </a:r>
          </a:p>
          <a:p>
            <a:pPr>
              <a:lnSpc>
                <a:spcPct val="150000"/>
              </a:lnSpc>
              <a:spcAft>
                <a:spcPts val="600"/>
              </a:spcAft>
              <a:defRPr/>
            </a:pPr>
            <a:endParaRPr lang="en-US" sz="1800">
              <a:ea typeface="+mn-lt"/>
              <a:cs typeface="+mn-lt"/>
            </a:endParaRPr>
          </a:p>
        </p:txBody>
      </p:sp>
      <p:sp>
        <p:nvSpPr>
          <p:cNvPr id="20" name="Rectangle: Rounded Corners 19">
            <a:extLst>
              <a:ext uri="{FF2B5EF4-FFF2-40B4-BE49-F238E27FC236}">
                <a16:creationId xmlns:a16="http://schemas.microsoft.com/office/drawing/2014/main" id="{E686A0A2-5C4A-740D-0AC9-9BEC4A5A19C9}"/>
              </a:ext>
            </a:extLst>
          </p:cNvPr>
          <p:cNvSpPr/>
          <p:nvPr/>
        </p:nvSpPr>
        <p:spPr>
          <a:xfrm>
            <a:off x="476114" y="4222851"/>
            <a:ext cx="4659290" cy="234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180000" bIns="0" rtlCol="0" anchor="t" anchorCtr="1"/>
          <a:lstStyle/>
          <a:p>
            <a:pPr>
              <a:lnSpc>
                <a:spcPct val="150000"/>
              </a:lnSpc>
              <a:spcAft>
                <a:spcPts val="600"/>
              </a:spcAft>
              <a:defRPr/>
            </a:pPr>
            <a:r>
              <a:rPr lang="en-AU" sz="2000" b="1">
                <a:solidFill>
                  <a:schemeClr val="accent1"/>
                </a:solidFill>
                <a:latin typeface="+mj-lt"/>
                <a:ea typeface="+mn-lt"/>
                <a:cs typeface="+mn-lt"/>
              </a:rPr>
              <a:t>Performing</a:t>
            </a:r>
            <a:endParaRPr lang="en-AU" b="1">
              <a:solidFill>
                <a:schemeClr val="accent1"/>
              </a:solidFill>
              <a:latin typeface="+mj-lt"/>
              <a:ea typeface="+mn-lt"/>
              <a:cs typeface="+mn-lt"/>
            </a:endParaRPr>
          </a:p>
          <a:p>
            <a:pPr>
              <a:lnSpc>
                <a:spcPct val="150000"/>
              </a:lnSpc>
              <a:spcAft>
                <a:spcPts val="600"/>
              </a:spcAft>
              <a:defRPr/>
            </a:pPr>
            <a:r>
              <a:rPr lang="en-AU" sz="1800">
                <a:solidFill>
                  <a:srgbClr val="22272B"/>
                </a:solidFill>
                <a:ea typeface="+mn-lt"/>
                <a:cs typeface="+mn-lt"/>
              </a:rPr>
              <a:t>Improvise, rehearse and perform drama in small groups or with the whole class</a:t>
            </a:r>
            <a:endParaRPr lang="en-US" sz="1800"/>
          </a:p>
        </p:txBody>
      </p:sp>
      <p:sp>
        <p:nvSpPr>
          <p:cNvPr id="15" name="Rectangle: Rounded Corners 14">
            <a:extLst>
              <a:ext uri="{FF2B5EF4-FFF2-40B4-BE49-F238E27FC236}">
                <a16:creationId xmlns:a16="http://schemas.microsoft.com/office/drawing/2014/main" id="{BD57B29C-AAC5-300F-1CB7-94D4C9616995}"/>
              </a:ext>
            </a:extLst>
          </p:cNvPr>
          <p:cNvSpPr/>
          <p:nvPr/>
        </p:nvSpPr>
        <p:spPr>
          <a:xfrm>
            <a:off x="6710658" y="4222851"/>
            <a:ext cx="4659290" cy="234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180000" bIns="0" rtlCol="0" anchor="t" anchorCtr="1"/>
          <a:lstStyle/>
          <a:p>
            <a:pPr>
              <a:lnSpc>
                <a:spcPct val="150000"/>
              </a:lnSpc>
              <a:spcAft>
                <a:spcPts val="600"/>
              </a:spcAft>
              <a:defRPr/>
            </a:pPr>
            <a:r>
              <a:rPr lang="en-AU" sz="2000" b="1">
                <a:solidFill>
                  <a:schemeClr val="accent1"/>
                </a:solidFill>
                <a:latin typeface="+mj-lt"/>
                <a:ea typeface="+mn-lt"/>
                <a:cs typeface="+mn-lt"/>
              </a:rPr>
              <a:t>Appreciating</a:t>
            </a:r>
            <a:endParaRPr lang="en-AU" b="1">
              <a:solidFill>
                <a:schemeClr val="accent1"/>
              </a:solidFill>
              <a:latin typeface="+mj-lt"/>
              <a:ea typeface="+mn-lt"/>
              <a:cs typeface="+mn-lt"/>
            </a:endParaRPr>
          </a:p>
          <a:p>
            <a:pPr>
              <a:lnSpc>
                <a:spcPct val="150000"/>
              </a:lnSpc>
              <a:spcAft>
                <a:spcPts val="600"/>
              </a:spcAft>
              <a:defRPr/>
            </a:pPr>
            <a:r>
              <a:rPr lang="en-AU" sz="1800">
                <a:solidFill>
                  <a:srgbClr val="22272B"/>
                </a:solidFill>
                <a:ea typeface="+mn-lt"/>
                <a:cs typeface="+mn-lt"/>
              </a:rPr>
              <a:t>Describe how role, character, situation, language, space and time are used in drama, using Tier 2 and Tier 3 vocabulary</a:t>
            </a:r>
            <a:endParaRPr lang="en-US" sz="1800"/>
          </a:p>
        </p:txBody>
      </p:sp>
      <p:grpSp>
        <p:nvGrpSpPr>
          <p:cNvPr id="2" name="Group 1">
            <a:extLst>
              <a:ext uri="{FF2B5EF4-FFF2-40B4-BE49-F238E27FC236}">
                <a16:creationId xmlns:a16="http://schemas.microsoft.com/office/drawing/2014/main" id="{52403723-605E-2BCC-E075-77C8B8FC3A7E}"/>
              </a:ext>
              <a:ext uri="{C183D7F6-B498-43B3-948B-1728B52AA6E4}">
                <adec:decorative xmlns:adec="http://schemas.microsoft.com/office/drawing/2017/decorative" val="1"/>
              </a:ext>
            </a:extLst>
          </p:cNvPr>
          <p:cNvGrpSpPr/>
          <p:nvPr/>
        </p:nvGrpSpPr>
        <p:grpSpPr>
          <a:xfrm>
            <a:off x="2679884" y="2550834"/>
            <a:ext cx="6486294" cy="3013570"/>
            <a:chOff x="2679884" y="2550834"/>
            <a:chExt cx="6486294" cy="3013570"/>
          </a:xfrm>
        </p:grpSpPr>
        <p:sp>
          <p:nvSpPr>
            <p:cNvPr id="16" name="Arrow: Quad 15">
              <a:extLst>
                <a:ext uri="{FF2B5EF4-FFF2-40B4-BE49-F238E27FC236}">
                  <a16:creationId xmlns:a16="http://schemas.microsoft.com/office/drawing/2014/main" id="{FF28397A-6C20-27E5-9E0B-29783FD83377}"/>
                </a:ext>
                <a:ext uri="{C183D7F6-B498-43B3-948B-1728B52AA6E4}">
                  <adec:decorative xmlns:adec="http://schemas.microsoft.com/office/drawing/2017/decorative" val="1"/>
                </a:ext>
              </a:extLst>
            </p:cNvPr>
            <p:cNvSpPr/>
            <p:nvPr/>
          </p:nvSpPr>
          <p:spPr>
            <a:xfrm rot="2700000">
              <a:off x="4731401" y="2879163"/>
              <a:ext cx="2358928" cy="2356911"/>
            </a:xfrm>
            <a:prstGeom prst="quadArrow">
              <a:avLst>
                <a:gd name="adj1" fmla="val 8726"/>
                <a:gd name="adj2" fmla="val 8747"/>
                <a:gd name="adj3" fmla="val 17092"/>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1167C368-8989-59A4-23C7-F682AC09F159}"/>
                </a:ext>
                <a:ext uri="{C183D7F6-B498-43B3-948B-1728B52AA6E4}">
                  <adec:decorative xmlns:adec="http://schemas.microsoft.com/office/drawing/2017/decorative" val="1"/>
                </a:ext>
              </a:extLst>
            </p:cNvPr>
            <p:cNvSpPr/>
            <p:nvPr/>
          </p:nvSpPr>
          <p:spPr>
            <a:xfrm>
              <a:off x="5124540" y="2550834"/>
              <a:ext cx="1596980" cy="343105"/>
            </a:xfrm>
            <a:prstGeom prst="lef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rrow: Left-Right 17">
              <a:extLst>
                <a:ext uri="{FF2B5EF4-FFF2-40B4-BE49-F238E27FC236}">
                  <a16:creationId xmlns:a16="http://schemas.microsoft.com/office/drawing/2014/main" id="{BBA5EB9D-0384-02E4-E525-20E122B63E0A}"/>
                </a:ext>
                <a:ext uri="{C183D7F6-B498-43B3-948B-1728B52AA6E4}">
                  <adec:decorative xmlns:adec="http://schemas.microsoft.com/office/drawing/2017/decorative" val="1"/>
                </a:ext>
              </a:extLst>
            </p:cNvPr>
            <p:cNvSpPr/>
            <p:nvPr/>
          </p:nvSpPr>
          <p:spPr>
            <a:xfrm>
              <a:off x="5124541" y="5221299"/>
              <a:ext cx="1596980" cy="343105"/>
            </a:xfrm>
            <a:prstGeom prst="lef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Up-Down 21">
              <a:extLst>
                <a:ext uri="{FF2B5EF4-FFF2-40B4-BE49-F238E27FC236}">
                  <a16:creationId xmlns:a16="http://schemas.microsoft.com/office/drawing/2014/main" id="{64B3B5B9-48A9-B0E9-E013-3A489E5385D6}"/>
                </a:ext>
                <a:ext uri="{C183D7F6-B498-43B3-948B-1728B52AA6E4}">
                  <adec:decorative xmlns:adec="http://schemas.microsoft.com/office/drawing/2017/decorative" val="1"/>
                </a:ext>
              </a:extLst>
            </p:cNvPr>
            <p:cNvSpPr/>
            <p:nvPr/>
          </p:nvSpPr>
          <p:spPr>
            <a:xfrm>
              <a:off x="2679884" y="3718849"/>
              <a:ext cx="251750" cy="677992"/>
            </a:xfrm>
            <a:prstGeom prst="up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Arrow: Up-Down 23">
              <a:extLst>
                <a:ext uri="{FF2B5EF4-FFF2-40B4-BE49-F238E27FC236}">
                  <a16:creationId xmlns:a16="http://schemas.microsoft.com/office/drawing/2014/main" id="{C390EE81-6742-81FA-F297-E46A6B3E07B7}"/>
                </a:ext>
                <a:ext uri="{C183D7F6-B498-43B3-948B-1728B52AA6E4}">
                  <adec:decorative xmlns:adec="http://schemas.microsoft.com/office/drawing/2017/decorative" val="1"/>
                </a:ext>
              </a:extLst>
            </p:cNvPr>
            <p:cNvSpPr/>
            <p:nvPr/>
          </p:nvSpPr>
          <p:spPr>
            <a:xfrm>
              <a:off x="8914428" y="3718849"/>
              <a:ext cx="251750" cy="677992"/>
            </a:xfrm>
            <a:prstGeom prst="up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F4B4211E-4B56-F33B-18F3-052377CD9A3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65536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14" grpId="0" animBg="1"/>
      <p:bldP spid="20"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6A29-567B-07C9-4AB7-1D93E1A2CB45}"/>
            </a:ext>
          </a:extLst>
        </p:cNvPr>
        <p:cNvGrpSpPr/>
        <p:nvPr/>
      </p:nvGrpSpPr>
      <p:grpSpPr>
        <a:xfrm>
          <a:off x="0" y="0"/>
          <a:ext cx="0" cy="0"/>
          <a:chOff x="0" y="0"/>
          <a:chExt cx="0" cy="0"/>
        </a:xfrm>
      </p:grpSpPr>
      <p:sp>
        <p:nvSpPr>
          <p:cNvPr id="8" name="Title 6">
            <a:extLst>
              <a:ext uri="{FF2B5EF4-FFF2-40B4-BE49-F238E27FC236}">
                <a16:creationId xmlns:a16="http://schemas.microsoft.com/office/drawing/2014/main" id="{B8BBCAB5-411F-D0AC-C714-0CAD1C362CCB}"/>
              </a:ext>
            </a:extLst>
          </p:cNvPr>
          <p:cNvSpPr>
            <a:spLocks noGrp="1"/>
          </p:cNvSpPr>
          <p:nvPr>
            <p:ph type="ctrTitle"/>
          </p:nvPr>
        </p:nvSpPr>
        <p:spPr>
          <a:xfrm>
            <a:off x="539999" y="2387700"/>
            <a:ext cx="6255979" cy="2033997"/>
          </a:xfrm>
        </p:spPr>
        <p:txBody>
          <a:bodyPr/>
          <a:lstStyle/>
          <a:p>
            <a:r>
              <a:rPr lang="en-AU" sz="4400"/>
              <a:t>Personal Development Health and Physical Education </a:t>
            </a:r>
            <a:r>
              <a:rPr lang="en-AU" sz="4400">
                <a:solidFill>
                  <a:schemeClr val="accent4"/>
                </a:solidFill>
              </a:rPr>
              <a:t>(1)</a:t>
            </a:r>
          </a:p>
        </p:txBody>
      </p:sp>
      <p:sp>
        <p:nvSpPr>
          <p:cNvPr id="9" name="Text Placeholder 7">
            <a:extLst>
              <a:ext uri="{FF2B5EF4-FFF2-40B4-BE49-F238E27FC236}">
                <a16:creationId xmlns:a16="http://schemas.microsoft.com/office/drawing/2014/main" id="{02E85196-1AA7-D0DD-B64E-8A9A7402752B}"/>
              </a:ext>
            </a:extLst>
          </p:cNvPr>
          <p:cNvSpPr>
            <a:spLocks noGrp="1"/>
          </p:cNvSpPr>
          <p:nvPr>
            <p:ph type="body" sz="quarter" idx="10"/>
          </p:nvPr>
        </p:nvSpPr>
        <p:spPr>
          <a:xfrm>
            <a:off x="539999" y="4457698"/>
            <a:ext cx="6255977" cy="828000"/>
          </a:xfrm>
        </p:spPr>
        <p:txBody>
          <a:bodyPr/>
          <a:lstStyle/>
          <a:p>
            <a:r>
              <a:rPr lang="en-AU"/>
              <a:t>Equips students with the knowledge, skills and values to lead safe, active and healthy lives</a:t>
            </a:r>
          </a:p>
        </p:txBody>
      </p:sp>
      <p:sp>
        <p:nvSpPr>
          <p:cNvPr id="7" name="Footer Placeholder 1">
            <a:extLst>
              <a:ext uri="{FF2B5EF4-FFF2-40B4-BE49-F238E27FC236}">
                <a16:creationId xmlns:a16="http://schemas.microsoft.com/office/drawing/2014/main" id="{FC3AAF9B-26B1-6812-1B66-14FC792BEA82}"/>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p:spPr>
        <p:txBody>
          <a:bodyPr vert="horz" lIns="0" tIns="0" rIns="0" bIns="0" rtlCol="0" anchor="t">
            <a:normAutofit/>
          </a:bodyPr>
          <a:lstStyle/>
          <a:p>
            <a:pPr>
              <a:spcAft>
                <a:spcPts val="600"/>
              </a:spcAft>
            </a:pPr>
            <a:r>
              <a:rPr lang="en-US"/>
              <a:t>NSW Department of Education</a:t>
            </a:r>
            <a:endParaRPr lang="en-AU"/>
          </a:p>
        </p:txBody>
      </p:sp>
      <p:pic>
        <p:nvPicPr>
          <p:cNvPr id="5" name="Picture 4">
            <a:extLst>
              <a:ext uri="{FF2B5EF4-FFF2-40B4-BE49-F238E27FC236}">
                <a16:creationId xmlns:a16="http://schemas.microsoft.com/office/drawing/2014/main" id="{853CA219-0171-8637-4AD0-B8E093F14D2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324913" y="1078392"/>
            <a:ext cx="4701215" cy="4701215"/>
          </a:xfrm>
          <a:prstGeom prst="rect">
            <a:avLst/>
          </a:prstGeom>
        </p:spPr>
      </p:pic>
    </p:spTree>
    <p:extLst>
      <p:ext uri="{BB962C8B-B14F-4D97-AF65-F5344CB8AC3E}">
        <p14:creationId xmlns:p14="http://schemas.microsoft.com/office/powerpoint/2010/main" val="25491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639D6-29E4-4A4E-182E-E304398CBB1B}"/>
              </a:ext>
            </a:extLst>
          </p:cNvPr>
          <p:cNvSpPr>
            <a:spLocks noGrp="1"/>
          </p:cNvSpPr>
          <p:nvPr>
            <p:ph type="title"/>
          </p:nvPr>
        </p:nvSpPr>
        <p:spPr>
          <a:xfrm>
            <a:off x="360000" y="360000"/>
            <a:ext cx="10764000" cy="545601"/>
          </a:xfrm>
        </p:spPr>
        <p:txBody>
          <a:bodyPr/>
          <a:lstStyle/>
          <a:p>
            <a:r>
              <a:rPr lang="en-AU" sz="2800"/>
              <a:t>Personal Development, Health and Physical Education </a:t>
            </a:r>
            <a:r>
              <a:rPr lang="en-AU" sz="2800">
                <a:solidFill>
                  <a:schemeClr val="bg1"/>
                </a:solidFill>
              </a:rPr>
              <a:t>(2)</a:t>
            </a:r>
          </a:p>
        </p:txBody>
      </p:sp>
      <p:sp>
        <p:nvSpPr>
          <p:cNvPr id="4" name="Text Placeholder 3">
            <a:extLst>
              <a:ext uri="{FF2B5EF4-FFF2-40B4-BE49-F238E27FC236}">
                <a16:creationId xmlns:a16="http://schemas.microsoft.com/office/drawing/2014/main" id="{EFD86106-D1E2-717D-D2F6-9A8B304D0ED7}"/>
              </a:ext>
            </a:extLst>
          </p:cNvPr>
          <p:cNvSpPr>
            <a:spLocks noGrp="1"/>
          </p:cNvSpPr>
          <p:nvPr>
            <p:ph type="body" sz="quarter" idx="18"/>
          </p:nvPr>
        </p:nvSpPr>
        <p:spPr>
          <a:xfrm>
            <a:off x="360000" y="952692"/>
            <a:ext cx="10080000" cy="310015"/>
          </a:xfrm>
        </p:spPr>
        <p:txBody>
          <a:bodyPr/>
          <a:lstStyle/>
          <a:p>
            <a:r>
              <a:rPr lang="en-AU"/>
              <a:t>Balance of content</a:t>
            </a:r>
          </a:p>
        </p:txBody>
      </p:sp>
      <p:pic>
        <p:nvPicPr>
          <p:cNvPr id="5" name="Picture 4" descr="This diagram shows the organisation of PDHPE K-6 Syllabus under 4 focus areas. Each of the focus areas provides essential content for both the Personal Development and Health (PDH) and the Physical Education (PE) elements of the syllabus.&#10;">
            <a:extLst>
              <a:ext uri="{FF2B5EF4-FFF2-40B4-BE49-F238E27FC236}">
                <a16:creationId xmlns:a16="http://schemas.microsoft.com/office/drawing/2014/main" id="{553DDECC-5686-6E72-3D7B-F3233AC06730}"/>
              </a:ext>
            </a:extLst>
          </p:cNvPr>
          <p:cNvPicPr>
            <a:picLocks noChangeAspect="1"/>
          </p:cNvPicPr>
          <p:nvPr/>
        </p:nvPicPr>
        <p:blipFill>
          <a:blip r:embed="rId3"/>
          <a:stretch>
            <a:fillRect/>
          </a:stretch>
        </p:blipFill>
        <p:spPr>
          <a:xfrm>
            <a:off x="360000" y="1764648"/>
            <a:ext cx="6421904" cy="3904632"/>
          </a:xfrm>
          <a:prstGeom prst="rect">
            <a:avLst/>
          </a:prstGeom>
        </p:spPr>
      </p:pic>
      <p:sp>
        <p:nvSpPr>
          <p:cNvPr id="6" name="TextBox 5">
            <a:extLst>
              <a:ext uri="{FF2B5EF4-FFF2-40B4-BE49-F238E27FC236}">
                <a16:creationId xmlns:a16="http://schemas.microsoft.com/office/drawing/2014/main" id="{25C52651-66EA-D6D9-7A20-823B95B97F62}"/>
              </a:ext>
            </a:extLst>
          </p:cNvPr>
          <p:cNvSpPr txBox="1"/>
          <p:nvPr/>
        </p:nvSpPr>
        <p:spPr>
          <a:xfrm>
            <a:off x="360000" y="5751420"/>
            <a:ext cx="5310443"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000">
                <a:solidFill>
                  <a:srgbClr val="00296C"/>
                </a:solidFill>
              </a:rPr>
              <a:t>Figure 1 – The organisation of PDHPE K–6 (NESA 2024)</a:t>
            </a:r>
          </a:p>
        </p:txBody>
      </p:sp>
      <p:sp>
        <p:nvSpPr>
          <p:cNvPr id="7" name="Rectangle: Rounded Corners 6">
            <a:extLst>
              <a:ext uri="{FF2B5EF4-FFF2-40B4-BE49-F238E27FC236}">
                <a16:creationId xmlns:a16="http://schemas.microsoft.com/office/drawing/2014/main" id="{A966F613-B239-BE13-8CC7-15BB9C4CB47A}"/>
              </a:ext>
            </a:extLst>
          </p:cNvPr>
          <p:cNvSpPr/>
          <p:nvPr/>
        </p:nvSpPr>
        <p:spPr>
          <a:xfrm>
            <a:off x="6929578" y="1765383"/>
            <a:ext cx="4860182" cy="1800000"/>
          </a:xfrm>
          <a:prstGeom prst="roundRect">
            <a:avLst/>
          </a:prstGeom>
          <a:solidFill>
            <a:schemeClr val="accent3">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nchorCtr="1"/>
          <a:lstStyle/>
          <a:p>
            <a:pPr>
              <a:lnSpc>
                <a:spcPct val="150000"/>
              </a:lnSpc>
              <a:spcAft>
                <a:spcPts val="1200"/>
              </a:spcAft>
            </a:pPr>
            <a:r>
              <a:rPr lang="en-AU" sz="2000">
                <a:solidFill>
                  <a:schemeClr val="accent1"/>
                </a:solidFill>
              </a:rPr>
              <a:t>PDHPE sample scope and sequence balances learning time equally between PDH and PE</a:t>
            </a:r>
          </a:p>
        </p:txBody>
      </p:sp>
      <p:sp>
        <p:nvSpPr>
          <p:cNvPr id="8" name="Rectangle: Rounded Corners 7">
            <a:extLst>
              <a:ext uri="{FF2B5EF4-FFF2-40B4-BE49-F238E27FC236}">
                <a16:creationId xmlns:a16="http://schemas.microsoft.com/office/drawing/2014/main" id="{16EA5967-0355-8AAA-A577-E396A7E92429}"/>
              </a:ext>
            </a:extLst>
          </p:cNvPr>
          <p:cNvSpPr/>
          <p:nvPr/>
        </p:nvSpPr>
        <p:spPr>
          <a:xfrm>
            <a:off x="6929578" y="3877989"/>
            <a:ext cx="4860182" cy="1800000"/>
          </a:xfrm>
          <a:prstGeom prst="roundRect">
            <a:avLst/>
          </a:prstGeom>
          <a:solidFill>
            <a:schemeClr val="accent6">
              <a:lumMod val="90000"/>
            </a:schemeClr>
          </a:solidFill>
          <a:ln>
            <a:noFill/>
          </a:ln>
        </p:spPr>
        <p:style>
          <a:lnRef idx="1">
            <a:schemeClr val="accent3"/>
          </a:lnRef>
          <a:fillRef idx="3">
            <a:schemeClr val="accent3"/>
          </a:fillRef>
          <a:effectRef idx="2">
            <a:schemeClr val="accent3"/>
          </a:effectRef>
          <a:fontRef idx="minor">
            <a:schemeClr val="lt1"/>
          </a:fontRef>
        </p:style>
        <p:txBody>
          <a:bodyPr lIns="91440" tIns="45720" rIns="91440" bIns="45720" rtlCol="0" anchor="ctr" anchorCtr="1"/>
          <a:lstStyle/>
          <a:p>
            <a:pPr>
              <a:lnSpc>
                <a:spcPct val="150000"/>
              </a:lnSpc>
              <a:spcAft>
                <a:spcPts val="1200"/>
              </a:spcAft>
            </a:pPr>
            <a:r>
              <a:rPr lang="en-AU" sz="2000">
                <a:solidFill>
                  <a:schemeClr val="accent1"/>
                </a:solidFill>
              </a:rPr>
              <a:t>60 minutes of PE counts towards 150 minutes of physical activity each week</a:t>
            </a:r>
          </a:p>
        </p:txBody>
      </p:sp>
      <p:sp>
        <p:nvSpPr>
          <p:cNvPr id="2" name="Slide Number Placeholder 1">
            <a:extLst>
              <a:ext uri="{FF2B5EF4-FFF2-40B4-BE49-F238E27FC236}">
                <a16:creationId xmlns:a16="http://schemas.microsoft.com/office/drawing/2014/main" id="{44D78DAF-45E5-0095-1C0F-130A4F4533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69986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5A7D-4E2C-CB96-6128-88D2913107E0}"/>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10830080-1005-A8C0-18FE-B35477CA5C61}"/>
              </a:ext>
            </a:extLst>
          </p:cNvPr>
          <p:cNvSpPr>
            <a:spLocks noGrp="1"/>
          </p:cNvSpPr>
          <p:nvPr>
            <p:ph type="title"/>
          </p:nvPr>
        </p:nvSpPr>
        <p:spPr/>
        <p:txBody>
          <a:bodyPr/>
          <a:lstStyle/>
          <a:p>
            <a:r>
              <a:rPr lang="en-AU" sz="3200"/>
              <a:t>PDHPE sample scope and sequence </a:t>
            </a:r>
            <a:r>
              <a:rPr lang="en-AU" sz="3200">
                <a:solidFill>
                  <a:schemeClr val="bg1"/>
                </a:solidFill>
              </a:rPr>
              <a:t>(1)</a:t>
            </a:r>
            <a:endParaRPr lang="en-US" sz="3200">
              <a:solidFill>
                <a:schemeClr val="bg1"/>
              </a:solidFill>
            </a:endParaRPr>
          </a:p>
        </p:txBody>
      </p:sp>
      <p:sp>
        <p:nvSpPr>
          <p:cNvPr id="23" name="Text Placeholder 4">
            <a:extLst>
              <a:ext uri="{FF2B5EF4-FFF2-40B4-BE49-F238E27FC236}">
                <a16:creationId xmlns:a16="http://schemas.microsoft.com/office/drawing/2014/main" id="{CDEE0EC4-6246-9929-BA7A-C7BD1DD80CCD}"/>
              </a:ext>
            </a:extLst>
          </p:cNvPr>
          <p:cNvSpPr>
            <a:spLocks noGrp="1"/>
          </p:cNvSpPr>
          <p:nvPr>
            <p:ph type="body" sz="quarter" idx="18"/>
          </p:nvPr>
        </p:nvSpPr>
        <p:spPr/>
        <p:txBody>
          <a:bodyPr/>
          <a:lstStyle/>
          <a:p>
            <a:r>
              <a:rPr lang="en-AU"/>
              <a:t>Consent content – ES1 and Stage 1</a:t>
            </a:r>
          </a:p>
        </p:txBody>
      </p:sp>
      <p:sp>
        <p:nvSpPr>
          <p:cNvPr id="13" name="Rectangle: Rounded Corners 12">
            <a:extLst>
              <a:ext uri="{FF2B5EF4-FFF2-40B4-BE49-F238E27FC236}">
                <a16:creationId xmlns:a16="http://schemas.microsoft.com/office/drawing/2014/main" id="{9707529E-63C4-72B8-1305-D4D39D43F7EB}"/>
              </a:ext>
            </a:extLst>
          </p:cNvPr>
          <p:cNvSpPr/>
          <p:nvPr/>
        </p:nvSpPr>
        <p:spPr>
          <a:xfrm>
            <a:off x="8338241" y="360000"/>
            <a:ext cx="2668063" cy="545601"/>
          </a:xfrm>
          <a:prstGeom prst="roundRect">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800" i="0" u="none" strike="noStrike" kern="1200" cap="none" spc="0" normalizeH="0" baseline="0" noProof="0">
                <a:ln>
                  <a:noFill/>
                </a:ln>
                <a:solidFill>
                  <a:schemeClr val="accent1"/>
                </a:solidFill>
                <a:effectLst/>
                <a:uLnTx/>
                <a:uFillTx/>
              </a:rPr>
              <a:t>Terms </a:t>
            </a:r>
            <a:r>
              <a:rPr lang="en-AU" sz="1800">
                <a:solidFill>
                  <a:schemeClr val="accent1"/>
                </a:solidFill>
              </a:rPr>
              <a:t>3</a:t>
            </a:r>
            <a:r>
              <a:rPr kumimoji="0" lang="en-AU" sz="1800" i="0" u="none" strike="noStrike" kern="1200" cap="none" spc="0" normalizeH="0" baseline="0" noProof="0">
                <a:ln>
                  <a:noFill/>
                </a:ln>
                <a:solidFill>
                  <a:schemeClr val="accent1"/>
                </a:solidFill>
                <a:effectLst/>
                <a:uLnTx/>
                <a:uFillTx/>
              </a:rPr>
              <a:t> and 7</a:t>
            </a:r>
          </a:p>
        </p:txBody>
      </p:sp>
      <p:sp>
        <p:nvSpPr>
          <p:cNvPr id="15" name="Rectangle: Rounded Corners 14">
            <a:extLst>
              <a:ext uri="{FF2B5EF4-FFF2-40B4-BE49-F238E27FC236}">
                <a16:creationId xmlns:a16="http://schemas.microsoft.com/office/drawing/2014/main" id="{F1B7638E-ABAA-CF21-59CD-13BB3B6C0CA0}"/>
              </a:ext>
            </a:extLst>
          </p:cNvPr>
          <p:cNvSpPr/>
          <p:nvPr/>
        </p:nvSpPr>
        <p:spPr>
          <a:xfrm>
            <a:off x="5431971" y="982520"/>
            <a:ext cx="5574333" cy="490359"/>
          </a:xfrm>
          <a:prstGeom prst="round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just"/>
            <a:r>
              <a:rPr lang="en-AU" sz="1800">
                <a:solidFill>
                  <a:schemeClr val="accent1"/>
                </a:solidFill>
              </a:rPr>
              <a:t>Focus area – Respectful relationships and safety</a:t>
            </a:r>
          </a:p>
        </p:txBody>
      </p:sp>
      <p:sp>
        <p:nvSpPr>
          <p:cNvPr id="12" name="horizontal arrow">
            <a:extLst>
              <a:ext uri="{FF2B5EF4-FFF2-40B4-BE49-F238E27FC236}">
                <a16:creationId xmlns:a16="http://schemas.microsoft.com/office/drawing/2014/main" id="{0D4A32A2-3EBF-8613-6CCD-CA3339E6F017}"/>
              </a:ext>
              <a:ext uri="{C183D7F6-B498-43B3-948B-1728B52AA6E4}">
                <adec:decorative xmlns:adec="http://schemas.microsoft.com/office/drawing/2017/decorative" val="1"/>
              </a:ext>
            </a:extLst>
          </p:cNvPr>
          <p:cNvSpPr>
            <a:spLocks/>
          </p:cNvSpPr>
          <p:nvPr/>
        </p:nvSpPr>
        <p:spPr>
          <a:xfrm>
            <a:off x="235114" y="1731259"/>
            <a:ext cx="949852" cy="5031679"/>
          </a:xfrm>
          <a:prstGeom prst="downArrow">
            <a:avLst/>
          </a:prstGeom>
          <a:solidFill>
            <a:srgbClr val="FFB8C1"/>
          </a:solidFill>
          <a:ln/>
        </p:spPr>
        <p:style>
          <a:lnRef idx="1">
            <a:schemeClr val="accent6"/>
          </a:lnRef>
          <a:fillRef idx="3">
            <a:schemeClr val="accent6"/>
          </a:fillRef>
          <a:effectRef idx="2">
            <a:schemeClr val="accent6"/>
          </a:effectRef>
          <a:fontRef idx="minor">
            <a:schemeClr val="lt1"/>
          </a:fontRef>
        </p:style>
        <p:txBody>
          <a:bodyPr lIns="10800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ysClr val="windowText" lastClr="000000"/>
              </a:solidFill>
              <a:effectLst/>
              <a:uLnTx/>
              <a:uFillTx/>
              <a:latin typeface="Public Sans"/>
              <a:ea typeface="+mn-ea"/>
              <a:cs typeface="+mn-cs"/>
            </a:endParaRPr>
          </a:p>
        </p:txBody>
      </p:sp>
      <p:sp>
        <p:nvSpPr>
          <p:cNvPr id="4" name="Rectangle: Rounded Corners 3">
            <a:extLst>
              <a:ext uri="{FF2B5EF4-FFF2-40B4-BE49-F238E27FC236}">
                <a16:creationId xmlns:a16="http://schemas.microsoft.com/office/drawing/2014/main" id="{05ED3663-719C-89B8-8017-960D316545FE}"/>
              </a:ext>
            </a:extLst>
          </p:cNvPr>
          <p:cNvSpPr/>
          <p:nvPr/>
        </p:nvSpPr>
        <p:spPr>
          <a:xfrm>
            <a:off x="1073622" y="2667299"/>
            <a:ext cx="813585" cy="788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ES1</a:t>
            </a:r>
          </a:p>
        </p:txBody>
      </p:sp>
      <p:sp>
        <p:nvSpPr>
          <p:cNvPr id="14" name="Rectangle: Rounded Corners 13">
            <a:extLst>
              <a:ext uri="{FF2B5EF4-FFF2-40B4-BE49-F238E27FC236}">
                <a16:creationId xmlns:a16="http://schemas.microsoft.com/office/drawing/2014/main" id="{9D6C1A95-4432-33DE-DA2A-0F997F69F5B5}"/>
              </a:ext>
            </a:extLst>
          </p:cNvPr>
          <p:cNvSpPr/>
          <p:nvPr/>
        </p:nvSpPr>
        <p:spPr>
          <a:xfrm>
            <a:off x="2023474" y="1731260"/>
            <a:ext cx="8982830" cy="2620661"/>
          </a:xfrm>
          <a:prstGeom prst="roundRect">
            <a:avLst>
              <a:gd name="adj" fmla="val 669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a:ln>
                  <a:noFill/>
                </a:ln>
                <a:solidFill>
                  <a:srgbClr val="22272B"/>
                </a:solidFill>
                <a:effectLst/>
                <a:uLnTx/>
                <a:uFillTx/>
                <a:latin typeface="+mj-lt"/>
                <a:ea typeface="+mn-ea"/>
                <a:cs typeface="Arial"/>
              </a:rPr>
              <a:t>Respectful relationships contribute to personal safety, for example:</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ea typeface="+mn-ea"/>
                <a:cs typeface="+mn-cs"/>
              </a:rPr>
              <a:t>Demonstrate how to assertively gain, give or deny consent</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chemeClr val="tx1"/>
                </a:solidFill>
                <a:effectLst/>
                <a:uLnTx/>
                <a:uFillTx/>
                <a:ea typeface="+mn-ea"/>
                <a:cs typeface="+mn-cs"/>
              </a:rPr>
              <a:t>Demonstrate protective strategies including ‘No-Go-Tell’</a:t>
            </a:r>
          </a:p>
          <a:p>
            <a:pPr marR="0" lvl="0" algn="l" defTabSz="609585" rtl="0" eaLnBrk="1" fontAlgn="auto" latinLnBrk="0" hangingPunct="1">
              <a:lnSpc>
                <a:spcPct val="150000"/>
              </a:lnSpc>
              <a:spcBef>
                <a:spcPts val="0"/>
              </a:spcBef>
              <a:spcAft>
                <a:spcPts val="0"/>
              </a:spcAft>
              <a:buClrTx/>
              <a:buSzTx/>
              <a:tabLst/>
              <a:defRPr/>
            </a:pPr>
            <a:r>
              <a:rPr kumimoji="0" lang="en-US" sz="1600" b="1" i="0" u="none" strike="noStrike" kern="1200" cap="none" spc="0" normalizeH="0" baseline="0" noProof="0">
                <a:ln>
                  <a:noFill/>
                </a:ln>
                <a:solidFill>
                  <a:schemeClr val="tx1"/>
                </a:solidFill>
                <a:effectLst/>
                <a:uLnTx/>
                <a:uFillTx/>
                <a:latin typeface="+mj-lt"/>
                <a:ea typeface="+mn-ea"/>
                <a:cs typeface="+mn-cs"/>
              </a:rPr>
              <a:t>Personal actions support safety, for example:</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a:ln>
                  <a:noFill/>
                </a:ln>
                <a:solidFill>
                  <a:schemeClr val="tx1"/>
                </a:solidFill>
                <a:effectLst/>
                <a:uLnTx/>
                <a:uFillTx/>
                <a:ea typeface="+mn-ea"/>
                <a:cs typeface="+mn-cs"/>
              </a:rPr>
              <a:t>Identify ways to contribute to personal safety online and seek help from trusted adults when feeling unsafe</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a:ln>
                  <a:noFill/>
                </a:ln>
                <a:solidFill>
                  <a:schemeClr val="tx1"/>
                </a:solidFill>
                <a:effectLst/>
                <a:uLnTx/>
                <a:uFillTx/>
                <a:ea typeface="+mn-ea"/>
                <a:cs typeface="+mn-cs"/>
              </a:rPr>
              <a:t>Identify people who can help maintain health and safety in various contexts</a:t>
            </a:r>
            <a:endParaRPr kumimoji="0" lang="en-US" sz="1600" i="0" u="none" strike="noStrike" kern="1200" cap="none" spc="0" normalizeH="0" baseline="0" noProof="0">
              <a:ln>
                <a:noFill/>
              </a:ln>
              <a:solidFill>
                <a:schemeClr val="tx1"/>
              </a:solidFill>
              <a:effectLst/>
              <a:uLnTx/>
              <a:uFillTx/>
              <a:ea typeface="+mn-ea"/>
              <a:cs typeface="+mn-cs"/>
            </a:endParaRPr>
          </a:p>
        </p:txBody>
      </p:sp>
      <p:sp>
        <p:nvSpPr>
          <p:cNvPr id="5" name="Rectangle: Rounded Corners 4">
            <a:extLst>
              <a:ext uri="{FF2B5EF4-FFF2-40B4-BE49-F238E27FC236}">
                <a16:creationId xmlns:a16="http://schemas.microsoft.com/office/drawing/2014/main" id="{99C931F5-665B-77E9-D508-D884C0D4DF94}"/>
              </a:ext>
            </a:extLst>
          </p:cNvPr>
          <p:cNvSpPr/>
          <p:nvPr/>
        </p:nvSpPr>
        <p:spPr>
          <a:xfrm>
            <a:off x="1073621" y="4977015"/>
            <a:ext cx="813586" cy="812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S1</a:t>
            </a:r>
          </a:p>
        </p:txBody>
      </p:sp>
      <p:sp>
        <p:nvSpPr>
          <p:cNvPr id="16" name="Rectangle: Rounded Corners 15">
            <a:extLst>
              <a:ext uri="{FF2B5EF4-FFF2-40B4-BE49-F238E27FC236}">
                <a16:creationId xmlns:a16="http://schemas.microsoft.com/office/drawing/2014/main" id="{4C5D3941-7A4F-9D5C-8817-04D4CB697616}"/>
              </a:ext>
            </a:extLst>
          </p:cNvPr>
          <p:cNvSpPr/>
          <p:nvPr/>
        </p:nvSpPr>
        <p:spPr>
          <a:xfrm>
            <a:off x="2023473" y="4412546"/>
            <a:ext cx="8974800" cy="2350393"/>
          </a:xfrm>
          <a:prstGeom prst="roundRect">
            <a:avLst>
              <a:gd name="adj" fmla="val 64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a:ln>
                  <a:noFill/>
                </a:ln>
                <a:solidFill>
                  <a:srgbClr val="22272B"/>
                </a:solidFill>
                <a:effectLst/>
                <a:uLnTx/>
                <a:uFillTx/>
                <a:latin typeface="+mj-lt"/>
                <a:ea typeface="+mn-ea"/>
                <a:cs typeface="Arial"/>
              </a:rPr>
              <a:t>Respectful relationships enhance personal safety, for example:</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chemeClr val="tx1"/>
                </a:solidFill>
                <a:effectLst/>
                <a:uLnTx/>
                <a:uFillTx/>
                <a:ea typeface="+mn-ea"/>
                <a:cs typeface="+mn-cs"/>
              </a:rPr>
              <a:t>Practise and determine when to use ‘No-Go-Tell’ as a protective strategy</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chemeClr val="tx1"/>
                </a:solidFill>
                <a:effectLst/>
                <a:uLnTx/>
                <a:uFillTx/>
                <a:ea typeface="+mn-ea"/>
                <a:cs typeface="+mn-cs"/>
              </a:rPr>
              <a:t>Demonstrate strategies to assertively gain, give or deny consent and respect responses</a:t>
            </a:r>
          </a:p>
          <a:p>
            <a:pPr marR="0" lvl="0" algn="l" defTabSz="609585" rtl="0" eaLnBrk="1" fontAlgn="auto" latinLnBrk="0" hangingPunct="1">
              <a:lnSpc>
                <a:spcPct val="150000"/>
              </a:lnSpc>
              <a:spcBef>
                <a:spcPts val="0"/>
              </a:spcBef>
              <a:spcAft>
                <a:spcPts val="0"/>
              </a:spcAft>
              <a:buClrTx/>
              <a:buSzTx/>
              <a:tabLst/>
              <a:defRPr/>
            </a:pPr>
            <a:r>
              <a:rPr kumimoji="0" lang="en-US" sz="1600" b="1" i="0" u="none" strike="noStrike" kern="1200" cap="none" spc="0" normalizeH="0" baseline="0" noProof="0">
                <a:ln>
                  <a:noFill/>
                </a:ln>
                <a:solidFill>
                  <a:schemeClr val="tx1"/>
                </a:solidFill>
                <a:effectLst/>
                <a:uLnTx/>
                <a:uFillTx/>
                <a:latin typeface="+mj-lt"/>
                <a:ea typeface="+mn-ea"/>
                <a:cs typeface="+mn-cs"/>
              </a:rPr>
              <a:t>Responsible choices promote online safety, for example:</a:t>
            </a:r>
          </a:p>
          <a:p>
            <a:pPr marR="0" lvl="0" algn="l" defTabSz="609585" rtl="0" eaLnBrk="1" fontAlgn="auto" latinLnBrk="0" hangingPunct="1">
              <a:lnSpc>
                <a:spcPct val="150000"/>
              </a:lnSpc>
              <a:spcBef>
                <a:spcPts val="0"/>
              </a:spcBef>
              <a:spcAft>
                <a:spcPts val="0"/>
              </a:spcAft>
              <a:buClrTx/>
              <a:buSzTx/>
              <a:tabLst/>
              <a:defRPr/>
            </a:pPr>
            <a:r>
              <a:rPr kumimoji="0" lang="en-AU" sz="1600" i="0" u="none" strike="noStrike" kern="1200" cap="none" spc="0" normalizeH="0" baseline="0" noProof="0">
                <a:ln>
                  <a:noFill/>
                </a:ln>
                <a:solidFill>
                  <a:schemeClr val="tx1"/>
                </a:solidFill>
                <a:effectLst/>
                <a:uLnTx/>
                <a:uFillTx/>
                <a:ea typeface="+mn-ea"/>
                <a:cs typeface="+mn-cs"/>
              </a:rPr>
              <a:t>Describe and enact ways to contribute to personal safety online and seek help from trusted adults when feeling unsafe</a:t>
            </a:r>
            <a:endParaRPr kumimoji="0" lang="en-US" sz="1600" i="0" u="none" strike="noStrike" kern="1200" cap="none" spc="0" normalizeH="0" baseline="0" noProof="0">
              <a:ln>
                <a:noFill/>
              </a:ln>
              <a:solidFill>
                <a:schemeClr val="tx1"/>
              </a:solidFill>
              <a:effectLst/>
              <a:uLnTx/>
              <a:uFillTx/>
              <a:ea typeface="+mn-ea"/>
              <a:cs typeface="+mn-cs"/>
            </a:endParaRPr>
          </a:p>
        </p:txBody>
      </p:sp>
      <p:sp>
        <p:nvSpPr>
          <p:cNvPr id="3" name="Slide Number Placeholder 2">
            <a:extLst>
              <a:ext uri="{FF2B5EF4-FFF2-40B4-BE49-F238E27FC236}">
                <a16:creationId xmlns:a16="http://schemas.microsoft.com/office/drawing/2014/main" id="{5599E77A-76FD-966C-428B-71E737343718}"/>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42819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0418-7BB8-5989-479B-3534AFE05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E7D1-E9C2-60E7-33F7-76E5E6945BBC}"/>
              </a:ext>
            </a:extLst>
          </p:cNvPr>
          <p:cNvSpPr>
            <a:spLocks noGrp="1"/>
          </p:cNvSpPr>
          <p:nvPr>
            <p:ph type="title"/>
          </p:nvPr>
        </p:nvSpPr>
        <p:spPr>
          <a:xfrm>
            <a:off x="360000" y="360000"/>
            <a:ext cx="10764000" cy="545601"/>
          </a:xfrm>
        </p:spPr>
        <p:txBody>
          <a:bodyPr/>
          <a:lstStyle/>
          <a:p>
            <a:r>
              <a:rPr lang="en-AU"/>
              <a:t>Australian Professional Standards for Teachers</a:t>
            </a:r>
          </a:p>
        </p:txBody>
      </p:sp>
      <p:sp>
        <p:nvSpPr>
          <p:cNvPr id="7" name="Text Placeholder 6">
            <a:extLst>
              <a:ext uri="{FF2B5EF4-FFF2-40B4-BE49-F238E27FC236}">
                <a16:creationId xmlns:a16="http://schemas.microsoft.com/office/drawing/2014/main" id="{653C95D3-62C8-975F-6DFF-C42A06890BAD}"/>
              </a:ext>
            </a:extLst>
          </p:cNvPr>
          <p:cNvSpPr>
            <a:spLocks noGrp="1"/>
          </p:cNvSpPr>
          <p:nvPr>
            <p:ph type="body" sz="quarter" idx="18"/>
          </p:nvPr>
        </p:nvSpPr>
        <p:spPr/>
        <p:txBody>
          <a:bodyPr/>
          <a:lstStyle/>
          <a:p>
            <a:r>
              <a:rPr lang="en-AU"/>
              <a:t>Standard descriptors</a:t>
            </a:r>
          </a:p>
        </p:txBody>
      </p:sp>
      <p:grpSp>
        <p:nvGrpSpPr>
          <p:cNvPr id="3" name="Group 2">
            <a:extLst>
              <a:ext uri="{FF2B5EF4-FFF2-40B4-BE49-F238E27FC236}">
                <a16:creationId xmlns:a16="http://schemas.microsoft.com/office/drawing/2014/main" id="{3925A1D2-9DB6-C483-0BCE-2D4955755F2C}"/>
              </a:ext>
              <a:ext uri="{C183D7F6-B498-43B3-948B-1728B52AA6E4}">
                <adec:decorative xmlns:adec="http://schemas.microsoft.com/office/drawing/2017/decorative" val="1"/>
              </a:ext>
            </a:extLst>
          </p:cNvPr>
          <p:cNvGrpSpPr/>
          <p:nvPr/>
        </p:nvGrpSpPr>
        <p:grpSpPr>
          <a:xfrm>
            <a:off x="350999" y="1480655"/>
            <a:ext cx="11493001" cy="4893189"/>
            <a:chOff x="350999" y="1480655"/>
            <a:chExt cx="11493001" cy="4893189"/>
          </a:xfrm>
        </p:grpSpPr>
        <p:grpSp>
          <p:nvGrpSpPr>
            <p:cNvPr id="4" name="Group 3">
              <a:extLst>
                <a:ext uri="{FF2B5EF4-FFF2-40B4-BE49-F238E27FC236}">
                  <a16:creationId xmlns:a16="http://schemas.microsoft.com/office/drawing/2014/main" id="{C441C2B6-4E27-10B0-AED3-374EF1DD7211}"/>
                </a:ext>
                <a:ext uri="{C183D7F6-B498-43B3-948B-1728B52AA6E4}">
                  <adec:decorative xmlns:adec="http://schemas.microsoft.com/office/drawing/2017/decorative" val="1"/>
                </a:ext>
              </a:extLst>
            </p:cNvPr>
            <p:cNvGrpSpPr/>
            <p:nvPr/>
          </p:nvGrpSpPr>
          <p:grpSpPr>
            <a:xfrm>
              <a:off x="353998" y="1480655"/>
              <a:ext cx="11490002" cy="3205645"/>
              <a:chOff x="353999" y="1480655"/>
              <a:chExt cx="11484000" cy="4765416"/>
            </a:xfrm>
          </p:grpSpPr>
          <p:sp>
            <p:nvSpPr>
              <p:cNvPr id="9" name="Rectangle: Rounded Corners 8">
                <a:extLst>
                  <a:ext uri="{FF2B5EF4-FFF2-40B4-BE49-F238E27FC236}">
                    <a16:creationId xmlns:a16="http://schemas.microsoft.com/office/drawing/2014/main" id="{9D26D24E-A27C-858B-5A7F-A9B42F9941E2}"/>
                  </a:ext>
                </a:extLst>
              </p:cNvPr>
              <p:cNvSpPr/>
              <p:nvPr/>
            </p:nvSpPr>
            <p:spPr>
              <a:xfrm>
                <a:off x="353999" y="1480655"/>
                <a:ext cx="11483999" cy="2279373"/>
              </a:xfrm>
              <a:prstGeom prst="roundRect">
                <a:avLst>
                  <a:gd name="adj" fmla="val 744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FCC9C77B-1392-263C-EED5-E3E864BACFF7}"/>
                  </a:ext>
                </a:extLst>
              </p:cNvPr>
              <p:cNvSpPr/>
              <p:nvPr/>
            </p:nvSpPr>
            <p:spPr>
              <a:xfrm>
                <a:off x="354000" y="3966698"/>
                <a:ext cx="11483999" cy="2279373"/>
              </a:xfrm>
              <a:prstGeom prst="roundRect">
                <a:avLst>
                  <a:gd name="adj" fmla="val 744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9" name="Rectangle: Rounded Corners 18">
              <a:extLst>
                <a:ext uri="{FF2B5EF4-FFF2-40B4-BE49-F238E27FC236}">
                  <a16:creationId xmlns:a16="http://schemas.microsoft.com/office/drawing/2014/main" id="{47B3F8A2-1598-A560-1050-69FDFA7B6F1B}"/>
                </a:ext>
              </a:extLst>
            </p:cNvPr>
            <p:cNvSpPr/>
            <p:nvPr/>
          </p:nvSpPr>
          <p:spPr>
            <a:xfrm>
              <a:off x="350999" y="4840534"/>
              <a:ext cx="11490001" cy="1533310"/>
            </a:xfrm>
            <a:prstGeom prst="roundRect">
              <a:avLst>
                <a:gd name="adj" fmla="val 744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 name="Rectangle: Rounded Corners 13">
            <a:extLst>
              <a:ext uri="{FF2B5EF4-FFF2-40B4-BE49-F238E27FC236}">
                <a16:creationId xmlns:a16="http://schemas.microsoft.com/office/drawing/2014/main" id="{1199F5D1-BA1B-AE23-3F2A-831F828BC1F9}"/>
              </a:ext>
            </a:extLst>
          </p:cNvPr>
          <p:cNvSpPr/>
          <p:nvPr/>
        </p:nvSpPr>
        <p:spPr>
          <a:xfrm>
            <a:off x="490555" y="1585115"/>
            <a:ext cx="3715200" cy="126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R="0" lvl="0"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a:ln>
                  <a:noFill/>
                </a:ln>
                <a:solidFill>
                  <a:srgbClr val="FFFFFF"/>
                </a:solidFill>
                <a:effectLst/>
                <a:uLnTx/>
                <a:uFillTx/>
                <a:latin typeface="+mj-lt"/>
                <a:ea typeface="+mn-ea"/>
                <a:cs typeface="+mn-cs"/>
              </a:rPr>
              <a:t>2.2 – Content selection and organisations</a:t>
            </a:r>
          </a:p>
        </p:txBody>
      </p:sp>
      <p:sp>
        <p:nvSpPr>
          <p:cNvPr id="15" name="Rectangle: Rounded Corners 14">
            <a:extLst>
              <a:ext uri="{FF2B5EF4-FFF2-40B4-BE49-F238E27FC236}">
                <a16:creationId xmlns:a16="http://schemas.microsoft.com/office/drawing/2014/main" id="{6154597D-CC56-8B3E-EF98-B5267886D090}"/>
              </a:ext>
            </a:extLst>
          </p:cNvPr>
          <p:cNvSpPr/>
          <p:nvPr/>
        </p:nvSpPr>
        <p:spPr>
          <a:xfrm>
            <a:off x="4368244" y="1620980"/>
            <a:ext cx="7333200" cy="1263600"/>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nSpc>
                <a:spcPct val="150000"/>
              </a:lnSpc>
              <a:spcAft>
                <a:spcPts val="1200"/>
              </a:spcAft>
            </a:pPr>
            <a:r>
              <a:rPr lang="en-US" sz="1800">
                <a:solidFill>
                  <a:srgbClr val="00296C"/>
                </a:solidFill>
                <a:cs typeface="Public Sans"/>
              </a:rPr>
              <a:t>2.2.2 – </a:t>
            </a:r>
            <a:r>
              <a:rPr lang="en-US" sz="1800" err="1">
                <a:solidFill>
                  <a:srgbClr val="00296C"/>
                </a:solidFill>
                <a:cs typeface="Public Sans"/>
              </a:rPr>
              <a:t>Organise</a:t>
            </a:r>
            <a:r>
              <a:rPr lang="en-US" sz="1800">
                <a:solidFill>
                  <a:srgbClr val="00296C"/>
                </a:solidFill>
                <a:cs typeface="Public Sans"/>
              </a:rPr>
              <a:t> content into coherent, well-sequenced learning and teaching programs</a:t>
            </a:r>
            <a:endParaRPr lang="en-US" sz="1800">
              <a:solidFill>
                <a:srgbClr val="00296C"/>
              </a:solidFill>
            </a:endParaRPr>
          </a:p>
        </p:txBody>
      </p:sp>
      <p:sp>
        <p:nvSpPr>
          <p:cNvPr id="13" name="Rectangle: Rounded Corners 12">
            <a:extLst>
              <a:ext uri="{FF2B5EF4-FFF2-40B4-BE49-F238E27FC236}">
                <a16:creationId xmlns:a16="http://schemas.microsoft.com/office/drawing/2014/main" id="{43FD1D91-5077-B31D-A509-1D205FE660FE}"/>
              </a:ext>
            </a:extLst>
          </p:cNvPr>
          <p:cNvSpPr/>
          <p:nvPr/>
        </p:nvSpPr>
        <p:spPr>
          <a:xfrm>
            <a:off x="491654" y="3295449"/>
            <a:ext cx="3715200" cy="126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1800" b="1">
                <a:solidFill>
                  <a:srgbClr val="FFFFFF"/>
                </a:solidFill>
                <a:latin typeface="+mj-lt"/>
              </a:rPr>
              <a:t>6.2 </a:t>
            </a:r>
            <a:r>
              <a:rPr lang="en-US" sz="1800" b="1">
                <a:latin typeface="+mj-lt"/>
              </a:rPr>
              <a:t> – </a:t>
            </a:r>
            <a:r>
              <a:rPr lang="en-GB" sz="1800" b="1">
                <a:solidFill>
                  <a:srgbClr val="FFFFFF"/>
                </a:solidFill>
                <a:latin typeface="+mj-lt"/>
              </a:rPr>
              <a:t>Engage in professional learning and improve practice</a:t>
            </a:r>
            <a:endParaRPr lang="en-GB" sz="1800" b="1">
              <a:latin typeface="+mj-lt"/>
            </a:endParaRPr>
          </a:p>
        </p:txBody>
      </p:sp>
      <p:sp>
        <p:nvSpPr>
          <p:cNvPr id="16" name="Rectangle: Rounded Corners 15">
            <a:extLst>
              <a:ext uri="{FF2B5EF4-FFF2-40B4-BE49-F238E27FC236}">
                <a16:creationId xmlns:a16="http://schemas.microsoft.com/office/drawing/2014/main" id="{348A4381-97C9-7862-80C2-F296A295E0D0}"/>
              </a:ext>
            </a:extLst>
          </p:cNvPr>
          <p:cNvSpPr/>
          <p:nvPr/>
        </p:nvSpPr>
        <p:spPr>
          <a:xfrm>
            <a:off x="4367146" y="3295449"/>
            <a:ext cx="7333200" cy="1263600"/>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nSpc>
                <a:spcPct val="150000"/>
              </a:lnSpc>
              <a:spcAft>
                <a:spcPts val="1200"/>
              </a:spcAft>
            </a:pPr>
            <a:r>
              <a:rPr lang="en-US" sz="1800">
                <a:solidFill>
                  <a:srgbClr val="00296C"/>
                </a:solidFill>
                <a:cs typeface="Public Sans"/>
              </a:rPr>
              <a:t>6.2.2 – Participate in learning to update knowledge and practice, targeted to professional needs and school and/or system priorities</a:t>
            </a:r>
          </a:p>
        </p:txBody>
      </p:sp>
      <p:sp>
        <p:nvSpPr>
          <p:cNvPr id="17" name="Rectangle: Rounded Corners 16">
            <a:extLst>
              <a:ext uri="{FF2B5EF4-FFF2-40B4-BE49-F238E27FC236}">
                <a16:creationId xmlns:a16="http://schemas.microsoft.com/office/drawing/2014/main" id="{A8D94751-2100-28EE-776E-FE33E31FE7A8}"/>
              </a:ext>
            </a:extLst>
          </p:cNvPr>
          <p:cNvSpPr/>
          <p:nvPr/>
        </p:nvSpPr>
        <p:spPr>
          <a:xfrm>
            <a:off x="490556" y="4961494"/>
            <a:ext cx="3716298" cy="12646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a:ln>
                  <a:noFill/>
                </a:ln>
                <a:solidFill>
                  <a:srgbClr val="FFFFFF"/>
                </a:solidFill>
                <a:effectLst/>
                <a:uLnTx/>
                <a:uFillTx/>
                <a:latin typeface="+mj-lt"/>
                <a:ea typeface="+mn-ea"/>
                <a:cs typeface="+mn-cs"/>
              </a:rPr>
              <a:t>6.3 – Engage with colleagues and improve practice</a:t>
            </a:r>
          </a:p>
        </p:txBody>
      </p:sp>
      <p:sp>
        <p:nvSpPr>
          <p:cNvPr id="18" name="Rectangle: Rounded Corners 17">
            <a:extLst>
              <a:ext uri="{FF2B5EF4-FFF2-40B4-BE49-F238E27FC236}">
                <a16:creationId xmlns:a16="http://schemas.microsoft.com/office/drawing/2014/main" id="{C5D1AC87-1C9C-5847-D5C2-E5C080464831}"/>
              </a:ext>
            </a:extLst>
          </p:cNvPr>
          <p:cNvSpPr/>
          <p:nvPr/>
        </p:nvSpPr>
        <p:spPr>
          <a:xfrm>
            <a:off x="4369076" y="4961493"/>
            <a:ext cx="7332368" cy="1264657"/>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nSpc>
                <a:spcPct val="150000"/>
              </a:lnSpc>
              <a:spcAft>
                <a:spcPts val="1200"/>
              </a:spcAft>
            </a:pPr>
            <a:r>
              <a:rPr lang="en-US" sz="1800">
                <a:solidFill>
                  <a:srgbClr val="00296C"/>
                </a:solidFill>
                <a:cs typeface="Public Sans"/>
              </a:rPr>
              <a:t>6.3.2 – Contribute to collegial discussions and apply constructive feedback from colleagues to improve professional knowledge and practice</a:t>
            </a:r>
          </a:p>
        </p:txBody>
      </p:sp>
      <p:sp>
        <p:nvSpPr>
          <p:cNvPr id="6" name="Slide Number Placeholder 5">
            <a:extLst>
              <a:ext uri="{FF2B5EF4-FFF2-40B4-BE49-F238E27FC236}">
                <a16:creationId xmlns:a16="http://schemas.microsoft.com/office/drawing/2014/main" id="{E74EFB23-00F7-3C77-CF0E-24A3C21A99D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Tree>
    <p:custDataLst>
      <p:tags r:id="rId1"/>
    </p:custDataLst>
    <p:extLst>
      <p:ext uri="{BB962C8B-B14F-4D97-AF65-F5344CB8AC3E}">
        <p14:creationId xmlns:p14="http://schemas.microsoft.com/office/powerpoint/2010/main" val="28067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77F89-DD50-03BE-278F-E9BFEFEC6B1A}"/>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BBFB118C-AF55-059E-5940-7401783E242A}"/>
              </a:ext>
            </a:extLst>
          </p:cNvPr>
          <p:cNvSpPr>
            <a:spLocks noGrp="1"/>
          </p:cNvSpPr>
          <p:nvPr>
            <p:ph type="title"/>
          </p:nvPr>
        </p:nvSpPr>
        <p:spPr/>
        <p:txBody>
          <a:bodyPr/>
          <a:lstStyle/>
          <a:p>
            <a:r>
              <a:rPr lang="en-AU" sz="3200"/>
              <a:t>PDHPE sample scope and sequence </a:t>
            </a:r>
            <a:r>
              <a:rPr lang="en-US" sz="3200" baseline="0">
                <a:solidFill>
                  <a:schemeClr val="bg1"/>
                </a:solidFill>
              </a:rPr>
              <a:t>(2)</a:t>
            </a:r>
            <a:endParaRPr lang="en-US" sz="3200">
              <a:solidFill>
                <a:schemeClr val="bg1"/>
              </a:solidFill>
            </a:endParaRPr>
          </a:p>
        </p:txBody>
      </p:sp>
      <p:sp>
        <p:nvSpPr>
          <p:cNvPr id="23" name="Text Placeholder 4">
            <a:extLst>
              <a:ext uri="{FF2B5EF4-FFF2-40B4-BE49-F238E27FC236}">
                <a16:creationId xmlns:a16="http://schemas.microsoft.com/office/drawing/2014/main" id="{F4B24F48-8447-4E52-BC21-03E078030F2F}"/>
              </a:ext>
            </a:extLst>
          </p:cNvPr>
          <p:cNvSpPr>
            <a:spLocks noGrp="1"/>
          </p:cNvSpPr>
          <p:nvPr>
            <p:ph type="body" sz="quarter" idx="18"/>
          </p:nvPr>
        </p:nvSpPr>
        <p:spPr/>
        <p:txBody>
          <a:bodyPr/>
          <a:lstStyle/>
          <a:p>
            <a:r>
              <a:rPr lang="en-AU"/>
              <a:t>Consent – Stage 2 and Stage 3</a:t>
            </a:r>
          </a:p>
        </p:txBody>
      </p:sp>
      <p:sp>
        <p:nvSpPr>
          <p:cNvPr id="15" name="Rectangle: Rounded Corners 14">
            <a:extLst>
              <a:ext uri="{FF2B5EF4-FFF2-40B4-BE49-F238E27FC236}">
                <a16:creationId xmlns:a16="http://schemas.microsoft.com/office/drawing/2014/main" id="{489CEF91-34FA-15AF-C2F2-90328EE6275C}"/>
              </a:ext>
            </a:extLst>
          </p:cNvPr>
          <p:cNvSpPr/>
          <p:nvPr/>
        </p:nvSpPr>
        <p:spPr>
          <a:xfrm>
            <a:off x="8338241" y="360000"/>
            <a:ext cx="2668063" cy="545601"/>
          </a:xfrm>
          <a:prstGeom prst="roundRect">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800" i="0" u="none" strike="noStrike" kern="1200" cap="none" spc="0" normalizeH="0" baseline="0" noProof="0">
                <a:ln>
                  <a:noFill/>
                </a:ln>
                <a:solidFill>
                  <a:schemeClr val="accent1"/>
                </a:solidFill>
                <a:effectLst/>
                <a:uLnTx/>
                <a:uFillTx/>
              </a:rPr>
              <a:t>Terms </a:t>
            </a:r>
            <a:r>
              <a:rPr lang="en-AU" sz="1800">
                <a:solidFill>
                  <a:schemeClr val="accent1"/>
                </a:solidFill>
              </a:rPr>
              <a:t>3</a:t>
            </a:r>
            <a:r>
              <a:rPr kumimoji="0" lang="en-AU" sz="1800" i="0" u="none" strike="noStrike" kern="1200" cap="none" spc="0" normalizeH="0" baseline="0" noProof="0">
                <a:ln>
                  <a:noFill/>
                </a:ln>
                <a:solidFill>
                  <a:schemeClr val="accent1"/>
                </a:solidFill>
                <a:effectLst/>
                <a:uLnTx/>
                <a:uFillTx/>
              </a:rPr>
              <a:t> and 7</a:t>
            </a:r>
          </a:p>
        </p:txBody>
      </p:sp>
      <p:sp>
        <p:nvSpPr>
          <p:cNvPr id="16" name="Rectangle: Rounded Corners 15">
            <a:extLst>
              <a:ext uri="{FF2B5EF4-FFF2-40B4-BE49-F238E27FC236}">
                <a16:creationId xmlns:a16="http://schemas.microsoft.com/office/drawing/2014/main" id="{5F1A3DEF-2BEA-9E29-61DD-4FC609770914}"/>
              </a:ext>
            </a:extLst>
          </p:cNvPr>
          <p:cNvSpPr/>
          <p:nvPr/>
        </p:nvSpPr>
        <p:spPr>
          <a:xfrm>
            <a:off x="5431971" y="982520"/>
            <a:ext cx="5574333" cy="490359"/>
          </a:xfrm>
          <a:prstGeom prst="round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just"/>
            <a:r>
              <a:rPr lang="en-AU" sz="1800">
                <a:solidFill>
                  <a:schemeClr val="accent1"/>
                </a:solidFill>
              </a:rPr>
              <a:t>Focus area – Respectful relationships and safety</a:t>
            </a:r>
          </a:p>
        </p:txBody>
      </p:sp>
      <p:sp>
        <p:nvSpPr>
          <p:cNvPr id="12" name="horizontal arrow">
            <a:extLst>
              <a:ext uri="{FF2B5EF4-FFF2-40B4-BE49-F238E27FC236}">
                <a16:creationId xmlns:a16="http://schemas.microsoft.com/office/drawing/2014/main" id="{54B419ED-8182-F86A-3048-C98387C83665}"/>
              </a:ext>
              <a:ext uri="{C183D7F6-B498-43B3-948B-1728B52AA6E4}">
                <adec:decorative xmlns:adec="http://schemas.microsoft.com/office/drawing/2017/decorative" val="1"/>
              </a:ext>
            </a:extLst>
          </p:cNvPr>
          <p:cNvSpPr>
            <a:spLocks/>
          </p:cNvSpPr>
          <p:nvPr/>
        </p:nvSpPr>
        <p:spPr>
          <a:xfrm>
            <a:off x="123769" y="1731260"/>
            <a:ext cx="949852" cy="4951548"/>
          </a:xfrm>
          <a:prstGeom prst="downArrow">
            <a:avLst/>
          </a:prstGeom>
          <a:solidFill>
            <a:srgbClr val="FFB8C1"/>
          </a:solidFill>
          <a:ln/>
        </p:spPr>
        <p:style>
          <a:lnRef idx="1">
            <a:schemeClr val="accent6"/>
          </a:lnRef>
          <a:fillRef idx="3">
            <a:schemeClr val="accent6"/>
          </a:fillRef>
          <a:effectRef idx="2">
            <a:schemeClr val="accent6"/>
          </a:effectRef>
          <a:fontRef idx="minor">
            <a:schemeClr val="lt1"/>
          </a:fontRef>
        </p:style>
        <p:txBody>
          <a:bodyPr lIns="10800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ysClr val="windowText" lastClr="000000"/>
              </a:solidFill>
              <a:effectLst/>
              <a:uLnTx/>
              <a:uFillTx/>
              <a:latin typeface="Public Sans"/>
              <a:ea typeface="+mn-ea"/>
              <a:cs typeface="+mn-cs"/>
            </a:endParaRPr>
          </a:p>
        </p:txBody>
      </p:sp>
      <p:sp>
        <p:nvSpPr>
          <p:cNvPr id="4" name="Rectangle: Rounded Corners 3">
            <a:extLst>
              <a:ext uri="{FF2B5EF4-FFF2-40B4-BE49-F238E27FC236}">
                <a16:creationId xmlns:a16="http://schemas.microsoft.com/office/drawing/2014/main" id="{F610490C-2C94-BE9B-BE23-2D60D4BA6576}"/>
              </a:ext>
            </a:extLst>
          </p:cNvPr>
          <p:cNvSpPr/>
          <p:nvPr/>
        </p:nvSpPr>
        <p:spPr>
          <a:xfrm>
            <a:off x="1001195" y="2551822"/>
            <a:ext cx="813585" cy="788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Public Sans"/>
                <a:ea typeface="+mn-ea"/>
                <a:cs typeface="+mn-cs"/>
              </a:rPr>
              <a:t>S2</a:t>
            </a:r>
          </a:p>
        </p:txBody>
      </p:sp>
      <p:sp>
        <p:nvSpPr>
          <p:cNvPr id="13" name="Rectangle: Rounded Corners 12">
            <a:extLst>
              <a:ext uri="{FF2B5EF4-FFF2-40B4-BE49-F238E27FC236}">
                <a16:creationId xmlns:a16="http://schemas.microsoft.com/office/drawing/2014/main" id="{97884BC7-9290-A91D-C60F-215DBFCB4FDA}"/>
              </a:ext>
            </a:extLst>
          </p:cNvPr>
          <p:cNvSpPr/>
          <p:nvPr/>
        </p:nvSpPr>
        <p:spPr>
          <a:xfrm>
            <a:off x="1883121" y="1640987"/>
            <a:ext cx="9633965" cy="2620661"/>
          </a:xfrm>
          <a:prstGeom prst="roundRect">
            <a:avLst>
              <a:gd name="adj" fmla="val 628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nSpc>
                <a:spcPct val="150000"/>
              </a:lnSpc>
              <a:defRPr/>
            </a:pPr>
            <a:r>
              <a:rPr lang="en-AU" sz="1500" b="1">
                <a:solidFill>
                  <a:srgbClr val="22272B"/>
                </a:solidFill>
                <a:latin typeface="+mj-lt"/>
                <a:cs typeface="Arial"/>
              </a:rPr>
              <a:t>Personal safety strategies strengthen respectful relationships</a:t>
            </a:r>
            <a:r>
              <a:rPr kumimoji="0" lang="en-AU" sz="1500" b="1" i="0" u="none" strike="noStrike" kern="1200" cap="none" spc="0" normalizeH="0" baseline="0" noProof="0">
                <a:ln>
                  <a:noFill/>
                </a:ln>
                <a:solidFill>
                  <a:srgbClr val="22272B"/>
                </a:solidFill>
                <a:effectLst/>
                <a:uLnTx/>
                <a:uFillTx/>
                <a:latin typeface="+mj-lt"/>
                <a:cs typeface="Arial"/>
              </a:rPr>
              <a:t>, for example:</a:t>
            </a:r>
          </a:p>
          <a:p>
            <a:pPr marL="285750" lvl="0" indent="-285750">
              <a:lnSpc>
                <a:spcPct val="150000"/>
              </a:lnSpc>
              <a:buFont typeface="Arial" panose="020B0604020202020204" pitchFamily="34" charset="0"/>
              <a:buChar char="•"/>
              <a:defRPr/>
            </a:pPr>
            <a:r>
              <a:rPr lang="en-AU" sz="1500">
                <a:solidFill>
                  <a:schemeClr val="tx1"/>
                </a:solidFill>
              </a:rPr>
              <a:t>Identify people and places to seek help from when in unsafe situations</a:t>
            </a:r>
          </a:p>
          <a:p>
            <a:pPr marL="285750" lvl="0" indent="-285750">
              <a:lnSpc>
                <a:spcPct val="150000"/>
              </a:lnSpc>
              <a:buFont typeface="Arial" panose="020B0604020202020204" pitchFamily="34" charset="0"/>
              <a:buChar char="•"/>
              <a:defRPr/>
            </a:pPr>
            <a:r>
              <a:rPr lang="en-AU" sz="1500">
                <a:solidFill>
                  <a:schemeClr val="tx1"/>
                </a:solidFill>
              </a:rPr>
              <a:t>Practise assertive strategies and responses that promote protective behaviours in unsafe or risky situations offline and online</a:t>
            </a:r>
          </a:p>
          <a:p>
            <a:pPr lvl="0">
              <a:lnSpc>
                <a:spcPct val="150000"/>
              </a:lnSpc>
              <a:defRPr/>
            </a:pPr>
            <a:r>
              <a:rPr lang="en-AU" sz="1500" b="1">
                <a:solidFill>
                  <a:schemeClr val="tx1"/>
                </a:solidFill>
                <a:latin typeface="+mj-lt"/>
              </a:rPr>
              <a:t>Actions can enhance online safety</a:t>
            </a:r>
            <a:r>
              <a:rPr kumimoji="0" lang="en-US" sz="1500" b="1" i="0" u="none" strike="noStrike" kern="1200" cap="none" spc="0" normalizeH="0" baseline="0" noProof="0">
                <a:ln>
                  <a:noFill/>
                </a:ln>
                <a:solidFill>
                  <a:schemeClr val="tx1"/>
                </a:solidFill>
                <a:effectLst/>
                <a:uLnTx/>
                <a:uFillTx/>
                <a:latin typeface="+mj-lt"/>
              </a:rPr>
              <a:t>, for example:</a:t>
            </a:r>
          </a:p>
          <a:p>
            <a:pPr marL="285750" lvl="0" indent="-285750">
              <a:lnSpc>
                <a:spcPct val="150000"/>
              </a:lnSpc>
              <a:buFont typeface="Arial" panose="020B0604020202020204" pitchFamily="34" charset="0"/>
              <a:buChar char="•"/>
              <a:defRPr/>
            </a:pPr>
            <a:r>
              <a:rPr lang="en-AU" sz="1500">
                <a:solidFill>
                  <a:schemeClr val="tx1"/>
                </a:solidFill>
              </a:rPr>
              <a:t>Identify unsafe situations in online environments and describe how to seek help</a:t>
            </a:r>
          </a:p>
          <a:p>
            <a:pPr marL="285750" lvl="0" indent="-285750">
              <a:lnSpc>
                <a:spcPct val="150000"/>
              </a:lnSpc>
              <a:buFont typeface="Arial" panose="020B0604020202020204" pitchFamily="34" charset="0"/>
              <a:buChar char="•"/>
              <a:defRPr/>
            </a:pPr>
            <a:r>
              <a:rPr lang="en-AU" sz="1500">
                <a:solidFill>
                  <a:schemeClr val="tx1"/>
                </a:solidFill>
              </a:rPr>
              <a:t>Identify how and when to assertively gain, give or deny consent before information is shared online</a:t>
            </a:r>
            <a:endParaRPr kumimoji="0" lang="en-US" sz="1500" i="0" u="none" strike="noStrike" kern="1200" cap="none" spc="0" normalizeH="0" baseline="0" noProof="0">
              <a:ln>
                <a:noFill/>
              </a:ln>
              <a:solidFill>
                <a:schemeClr val="tx1"/>
              </a:solidFill>
              <a:effectLst/>
              <a:uLnTx/>
              <a:uFillTx/>
            </a:endParaRPr>
          </a:p>
        </p:txBody>
      </p:sp>
      <p:sp>
        <p:nvSpPr>
          <p:cNvPr id="5" name="Rectangle: Rounded Corners 4">
            <a:extLst>
              <a:ext uri="{FF2B5EF4-FFF2-40B4-BE49-F238E27FC236}">
                <a16:creationId xmlns:a16="http://schemas.microsoft.com/office/drawing/2014/main" id="{4EFD0EAE-5CFA-26FC-0E7C-317B120ED395}"/>
              </a:ext>
            </a:extLst>
          </p:cNvPr>
          <p:cNvSpPr/>
          <p:nvPr/>
        </p:nvSpPr>
        <p:spPr>
          <a:xfrm>
            <a:off x="1001194" y="5168301"/>
            <a:ext cx="813586" cy="812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Public Sans"/>
                <a:ea typeface="+mn-ea"/>
                <a:cs typeface="+mn-cs"/>
              </a:rPr>
              <a:t>S3</a:t>
            </a:r>
          </a:p>
        </p:txBody>
      </p:sp>
      <p:sp>
        <p:nvSpPr>
          <p:cNvPr id="14" name="Rectangle: Rounded Corners 13">
            <a:extLst>
              <a:ext uri="{FF2B5EF4-FFF2-40B4-BE49-F238E27FC236}">
                <a16:creationId xmlns:a16="http://schemas.microsoft.com/office/drawing/2014/main" id="{FA6A5FD2-1424-12A9-B57A-A4B52215547E}"/>
              </a:ext>
            </a:extLst>
          </p:cNvPr>
          <p:cNvSpPr/>
          <p:nvPr/>
        </p:nvSpPr>
        <p:spPr>
          <a:xfrm>
            <a:off x="1892002" y="4351974"/>
            <a:ext cx="9625472" cy="2445454"/>
          </a:xfrm>
          <a:prstGeom prst="roundRect">
            <a:avLst>
              <a:gd name="adj" fmla="val 776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nSpc>
                <a:spcPct val="150000"/>
              </a:lnSpc>
              <a:defRPr/>
            </a:pPr>
            <a:r>
              <a:rPr lang="en-AU" sz="1500" b="1">
                <a:solidFill>
                  <a:srgbClr val="22272B"/>
                </a:solidFill>
                <a:latin typeface="+mj-lt"/>
                <a:cs typeface="Arial"/>
              </a:rPr>
              <a:t>Personal safety strategies enhance respectful relationships</a:t>
            </a:r>
            <a:r>
              <a:rPr kumimoji="0" lang="en-AU" sz="1500" b="1" i="0" u="none" strike="noStrike" kern="1200" cap="none" spc="0" normalizeH="0" baseline="0" noProof="0">
                <a:ln>
                  <a:noFill/>
                </a:ln>
                <a:solidFill>
                  <a:srgbClr val="22272B"/>
                </a:solidFill>
                <a:effectLst/>
                <a:uLnTx/>
                <a:uFillTx/>
                <a:latin typeface="+mj-lt"/>
                <a:cs typeface="Arial"/>
              </a:rPr>
              <a:t>, for example:</a:t>
            </a:r>
          </a:p>
          <a:p>
            <a:pPr marL="285750" lvl="0" indent="-285750">
              <a:lnSpc>
                <a:spcPct val="150000"/>
              </a:lnSpc>
              <a:buFont typeface="Arial" panose="020B0604020202020204" pitchFamily="34" charset="0"/>
              <a:buChar char="•"/>
              <a:defRPr/>
            </a:pPr>
            <a:r>
              <a:rPr lang="en-AU" sz="1500">
                <a:solidFill>
                  <a:schemeClr val="tx1"/>
                </a:solidFill>
              </a:rPr>
              <a:t>Apply strategies to enhance protective and upstander behaviours in unsafe or risky situations offline and online</a:t>
            </a:r>
          </a:p>
          <a:p>
            <a:pPr marL="285750" lvl="0" indent="-285750">
              <a:lnSpc>
                <a:spcPct val="150000"/>
              </a:lnSpc>
              <a:buFont typeface="Arial" panose="020B0604020202020204" pitchFamily="34" charset="0"/>
              <a:buChar char="•"/>
              <a:defRPr/>
            </a:pPr>
            <a:r>
              <a:rPr lang="en-AU" sz="1500">
                <a:solidFill>
                  <a:schemeClr val="tx1"/>
                </a:solidFill>
              </a:rPr>
              <a:t>Describe the right to be safe from abuse and identify protective strategies</a:t>
            </a:r>
          </a:p>
          <a:p>
            <a:pPr lvl="0">
              <a:lnSpc>
                <a:spcPct val="150000"/>
              </a:lnSpc>
              <a:defRPr/>
            </a:pPr>
            <a:r>
              <a:rPr lang="en-AU" sz="1500" b="1">
                <a:solidFill>
                  <a:schemeClr val="tx1"/>
                </a:solidFill>
                <a:latin typeface="+mj-lt"/>
              </a:rPr>
              <a:t>Informed decisions and strategies enhance online safety</a:t>
            </a:r>
            <a:r>
              <a:rPr kumimoji="0" lang="en-US" sz="1500" b="1" i="0" u="none" strike="noStrike" kern="1200" cap="none" spc="0" normalizeH="0" baseline="0" noProof="0">
                <a:ln>
                  <a:noFill/>
                </a:ln>
                <a:solidFill>
                  <a:schemeClr val="tx1"/>
                </a:solidFill>
                <a:effectLst/>
                <a:uLnTx/>
                <a:uFillTx/>
                <a:latin typeface="+mj-lt"/>
              </a:rPr>
              <a:t>, for example:</a:t>
            </a:r>
          </a:p>
          <a:p>
            <a:pPr lvl="0">
              <a:lnSpc>
                <a:spcPct val="150000"/>
              </a:lnSpc>
              <a:defRPr/>
            </a:pPr>
            <a:r>
              <a:rPr lang="en-AU" sz="1500">
                <a:solidFill>
                  <a:schemeClr val="tx1"/>
                </a:solidFill>
              </a:rPr>
              <a:t>Describe and demonstrate ways to report negative, harmful or unsafe situations to trusted adults or in online tools</a:t>
            </a:r>
            <a:endParaRPr kumimoji="0" lang="en-US" sz="1500" i="0" u="none" strike="noStrike" kern="1200" cap="none" spc="0" normalizeH="0" baseline="0" noProof="0">
              <a:ln>
                <a:noFill/>
              </a:ln>
              <a:solidFill>
                <a:schemeClr val="tx1"/>
              </a:solidFill>
              <a:effectLst/>
              <a:uLnTx/>
              <a:uFillTx/>
            </a:endParaRPr>
          </a:p>
        </p:txBody>
      </p:sp>
      <p:sp>
        <p:nvSpPr>
          <p:cNvPr id="3" name="Slide Number Placeholder 2">
            <a:extLst>
              <a:ext uri="{FF2B5EF4-FFF2-40B4-BE49-F238E27FC236}">
                <a16:creationId xmlns:a16="http://schemas.microsoft.com/office/drawing/2014/main" id="{E50F8162-AA1C-EFD1-AD1C-6D0FC95E894A}"/>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09755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7BDC9-1AF0-3F06-1158-C9F0D39557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BB5D4F-540A-4DE9-32EE-FCE53E86E1CF}"/>
              </a:ext>
            </a:extLst>
          </p:cNvPr>
          <p:cNvSpPr>
            <a:spLocks noGrp="1"/>
          </p:cNvSpPr>
          <p:nvPr>
            <p:ph type="title"/>
          </p:nvPr>
        </p:nvSpPr>
        <p:spPr/>
        <p:txBody>
          <a:bodyPr/>
          <a:lstStyle/>
          <a:p>
            <a:r>
              <a:rPr lang="en-AU"/>
              <a:t>PDHPE sample scope and sequence </a:t>
            </a:r>
            <a:r>
              <a:rPr lang="en-AU">
                <a:solidFill>
                  <a:schemeClr val="bg1"/>
                </a:solidFill>
              </a:rPr>
              <a:t>(3)</a:t>
            </a:r>
          </a:p>
        </p:txBody>
      </p:sp>
      <p:sp>
        <p:nvSpPr>
          <p:cNvPr id="4" name="Text Placeholder 3">
            <a:extLst>
              <a:ext uri="{FF2B5EF4-FFF2-40B4-BE49-F238E27FC236}">
                <a16:creationId xmlns:a16="http://schemas.microsoft.com/office/drawing/2014/main" id="{8DE3A09C-8B17-9DC2-1C5D-73BC59F4DE00}"/>
              </a:ext>
            </a:extLst>
          </p:cNvPr>
          <p:cNvSpPr>
            <a:spLocks noGrp="1"/>
          </p:cNvSpPr>
          <p:nvPr>
            <p:ph type="body" sz="quarter" idx="18"/>
          </p:nvPr>
        </p:nvSpPr>
        <p:spPr/>
        <p:txBody>
          <a:bodyPr/>
          <a:lstStyle/>
          <a:p>
            <a:r>
              <a:rPr lang="en-AU"/>
              <a:t>Physical Changes content</a:t>
            </a:r>
          </a:p>
        </p:txBody>
      </p:sp>
      <p:pic>
        <p:nvPicPr>
          <p:cNvPr id="8" name="Picture 7" descr="In Stage 3 in the focus area ‘Identity health and wellbeing’,  under the content group&#10;&#10;‘Changes and factors can promote a positive identity’ the first two content points are connected. &#10;&#10;These content points are:&#10;Examine life changes and develop management strategies, and&#10;Investigate products and resources to manage changes associated with puberty.&#10;">
            <a:extLst>
              <a:ext uri="{FF2B5EF4-FFF2-40B4-BE49-F238E27FC236}">
                <a16:creationId xmlns:a16="http://schemas.microsoft.com/office/drawing/2014/main" id="{DFC1A02E-44B3-6D74-30B5-1171FCD26805}"/>
              </a:ext>
            </a:extLst>
          </p:cNvPr>
          <p:cNvPicPr>
            <a:picLocks noChangeAspect="1"/>
          </p:cNvPicPr>
          <p:nvPr/>
        </p:nvPicPr>
        <p:blipFill>
          <a:blip r:embed="rId3"/>
          <a:stretch>
            <a:fillRect/>
          </a:stretch>
        </p:blipFill>
        <p:spPr>
          <a:xfrm>
            <a:off x="1841197" y="1483742"/>
            <a:ext cx="8598803" cy="5014258"/>
          </a:xfrm>
          <a:prstGeom prst="rect">
            <a:avLst/>
          </a:prstGeom>
          <a:ln>
            <a:no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AC697754-367D-A10D-3541-DEAD639149CA}"/>
              </a:ext>
              <a:ext uri="{C183D7F6-B498-43B3-948B-1728B52AA6E4}">
                <adec:decorative xmlns:adec="http://schemas.microsoft.com/office/drawing/2017/decorative" val="1"/>
              </a:ext>
            </a:extLst>
          </p:cNvPr>
          <p:cNvSpPr/>
          <p:nvPr/>
        </p:nvSpPr>
        <p:spPr>
          <a:xfrm>
            <a:off x="2060812" y="2913651"/>
            <a:ext cx="1678675" cy="62111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1" name="Rectangle 10">
            <a:extLst>
              <a:ext uri="{FF2B5EF4-FFF2-40B4-BE49-F238E27FC236}">
                <a16:creationId xmlns:a16="http://schemas.microsoft.com/office/drawing/2014/main" id="{91C1EF5D-F4C6-F152-67A6-179743862EDC}"/>
              </a:ext>
              <a:ext uri="{C183D7F6-B498-43B3-948B-1728B52AA6E4}">
                <adec:decorative xmlns:adec="http://schemas.microsoft.com/office/drawing/2017/decorative" val="1"/>
              </a:ext>
            </a:extLst>
          </p:cNvPr>
          <p:cNvSpPr/>
          <p:nvPr/>
        </p:nvSpPr>
        <p:spPr>
          <a:xfrm>
            <a:off x="5038299" y="3396655"/>
            <a:ext cx="3791802" cy="25589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2" name="Rectangle 11">
            <a:extLst>
              <a:ext uri="{FF2B5EF4-FFF2-40B4-BE49-F238E27FC236}">
                <a16:creationId xmlns:a16="http://schemas.microsoft.com/office/drawing/2014/main" id="{8671E82C-4D6B-2B75-9389-6A86EE23AF97}"/>
              </a:ext>
              <a:ext uri="{C183D7F6-B498-43B3-948B-1728B52AA6E4}">
                <adec:decorative xmlns:adec="http://schemas.microsoft.com/office/drawing/2017/decorative" val="1"/>
              </a:ext>
            </a:extLst>
          </p:cNvPr>
          <p:cNvSpPr/>
          <p:nvPr/>
        </p:nvSpPr>
        <p:spPr>
          <a:xfrm>
            <a:off x="5038299" y="3721070"/>
            <a:ext cx="3559791" cy="25589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3" name="Rectangle 12">
            <a:extLst>
              <a:ext uri="{FF2B5EF4-FFF2-40B4-BE49-F238E27FC236}">
                <a16:creationId xmlns:a16="http://schemas.microsoft.com/office/drawing/2014/main" id="{B5C32DE4-A4E2-480C-3B34-E16547553955}"/>
              </a:ext>
              <a:ext uri="{C183D7F6-B498-43B3-948B-1728B52AA6E4}">
                <adec:decorative xmlns:adec="http://schemas.microsoft.com/office/drawing/2017/decorative" val="1"/>
              </a:ext>
            </a:extLst>
          </p:cNvPr>
          <p:cNvSpPr/>
          <p:nvPr/>
        </p:nvSpPr>
        <p:spPr>
          <a:xfrm>
            <a:off x="5038299" y="5374258"/>
            <a:ext cx="4678907" cy="35780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2" name="Slide Number Placeholder 1">
            <a:extLst>
              <a:ext uri="{FF2B5EF4-FFF2-40B4-BE49-F238E27FC236}">
                <a16:creationId xmlns:a16="http://schemas.microsoft.com/office/drawing/2014/main" id="{7350BAFA-217C-9FE0-2656-5838A15DC7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813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2CC09-9749-0E9F-F4D0-2E76310AB6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02DB15-2F9B-B2E0-E16F-0CFFA89351F1}"/>
              </a:ext>
            </a:extLst>
          </p:cNvPr>
          <p:cNvSpPr>
            <a:spLocks noGrp="1"/>
          </p:cNvSpPr>
          <p:nvPr>
            <p:ph type="title"/>
          </p:nvPr>
        </p:nvSpPr>
        <p:spPr/>
        <p:txBody>
          <a:bodyPr/>
          <a:lstStyle/>
          <a:p>
            <a:r>
              <a:rPr lang="en-AU"/>
              <a:t>PDHPE sample scope and sequence </a:t>
            </a:r>
            <a:r>
              <a:rPr lang="en-AU">
                <a:solidFill>
                  <a:schemeClr val="bg1"/>
                </a:solidFill>
              </a:rPr>
              <a:t>(4)</a:t>
            </a:r>
          </a:p>
        </p:txBody>
      </p:sp>
      <p:sp>
        <p:nvSpPr>
          <p:cNvPr id="4" name="Text Placeholder 3">
            <a:extLst>
              <a:ext uri="{FF2B5EF4-FFF2-40B4-BE49-F238E27FC236}">
                <a16:creationId xmlns:a16="http://schemas.microsoft.com/office/drawing/2014/main" id="{3CF754E5-036F-DEDB-5565-FA8B09DF8211}"/>
              </a:ext>
            </a:extLst>
          </p:cNvPr>
          <p:cNvSpPr>
            <a:spLocks noGrp="1"/>
          </p:cNvSpPr>
          <p:nvPr>
            <p:ph type="body" sz="quarter" idx="18"/>
          </p:nvPr>
        </p:nvSpPr>
        <p:spPr>
          <a:xfrm>
            <a:off x="360000" y="982520"/>
            <a:ext cx="10080000" cy="310015"/>
          </a:xfrm>
        </p:spPr>
        <p:txBody>
          <a:bodyPr/>
          <a:lstStyle/>
          <a:p>
            <a:r>
              <a:rPr lang="en-AU"/>
              <a:t>Physical Changes content</a:t>
            </a:r>
          </a:p>
        </p:txBody>
      </p:sp>
      <p:grpSp>
        <p:nvGrpSpPr>
          <p:cNvPr id="5" name="Group 4" descr="Personal development, health and physical education Stage 3 sample scope and sequence. Term 1. Identity, health and wellbeing">
            <a:extLst>
              <a:ext uri="{FF2B5EF4-FFF2-40B4-BE49-F238E27FC236}">
                <a16:creationId xmlns:a16="http://schemas.microsoft.com/office/drawing/2014/main" id="{CE9A6651-1ABA-0C9A-C7CB-BFE9B4DDCACC}"/>
              </a:ext>
            </a:extLst>
          </p:cNvPr>
          <p:cNvGrpSpPr/>
          <p:nvPr/>
        </p:nvGrpSpPr>
        <p:grpSpPr>
          <a:xfrm>
            <a:off x="360000" y="1501997"/>
            <a:ext cx="6977567" cy="4996003"/>
            <a:chOff x="360000" y="1501997"/>
            <a:chExt cx="6977567" cy="4996003"/>
          </a:xfrm>
        </p:grpSpPr>
        <p:pic>
          <p:nvPicPr>
            <p:cNvPr id="18" name="Picture 17">
              <a:extLst>
                <a:ext uri="{FF2B5EF4-FFF2-40B4-BE49-F238E27FC236}">
                  <a16:creationId xmlns:a16="http://schemas.microsoft.com/office/drawing/2014/main" id="{6DBD405C-ADBB-2E1E-618E-B0C6EC8547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60000" y="2426345"/>
              <a:ext cx="6977567" cy="407165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C81F95B9-FE42-1393-4D7E-91A364CCE1E2}"/>
                </a:ext>
              </a:extLst>
            </p:cNvPr>
            <p:cNvPicPr>
              <a:picLocks noChangeAspect="1"/>
            </p:cNvPicPr>
            <p:nvPr/>
          </p:nvPicPr>
          <p:blipFill>
            <a:blip r:embed="rId4"/>
            <a:stretch>
              <a:fillRect/>
            </a:stretch>
          </p:blipFill>
          <p:spPr>
            <a:xfrm>
              <a:off x="360000" y="1501997"/>
              <a:ext cx="5495486" cy="1101602"/>
            </a:xfrm>
            <a:prstGeom prst="rect">
              <a:avLst/>
            </a:prstGeom>
            <a:effectLst>
              <a:outerShdw blurRad="50800" dist="38100" dir="2700000" algn="tl" rotWithShape="0">
                <a:prstClr val="black">
                  <a:alpha val="40000"/>
                </a:prstClr>
              </a:outerShdw>
            </a:effectLst>
          </p:spPr>
        </p:pic>
      </p:grpSp>
      <p:sp>
        <p:nvSpPr>
          <p:cNvPr id="20" name="Rectangle 19">
            <a:extLst>
              <a:ext uri="{FF2B5EF4-FFF2-40B4-BE49-F238E27FC236}">
                <a16:creationId xmlns:a16="http://schemas.microsoft.com/office/drawing/2014/main" id="{7B35A8AA-1EE2-548A-8E0E-09C4B6A5B8B3}"/>
              </a:ext>
              <a:ext uri="{C183D7F6-B498-43B3-948B-1728B52AA6E4}">
                <adec:decorative xmlns:adec="http://schemas.microsoft.com/office/drawing/2017/decorative" val="1"/>
              </a:ext>
            </a:extLst>
          </p:cNvPr>
          <p:cNvSpPr/>
          <p:nvPr/>
        </p:nvSpPr>
        <p:spPr>
          <a:xfrm>
            <a:off x="360000" y="1481084"/>
            <a:ext cx="5495486" cy="1140770"/>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w="38100">
                <a:solidFill>
                  <a:schemeClr val="tx1"/>
                </a:solidFill>
              </a:ln>
            </a:endParaRPr>
          </a:p>
        </p:txBody>
      </p:sp>
      <p:sp>
        <p:nvSpPr>
          <p:cNvPr id="2" name="Slide Number Placeholder 1">
            <a:extLst>
              <a:ext uri="{FF2B5EF4-FFF2-40B4-BE49-F238E27FC236}">
                <a16:creationId xmlns:a16="http://schemas.microsoft.com/office/drawing/2014/main" id="{07531AAE-B716-4C44-1B85-63128FEEDF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19903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C459B-EB19-77F9-7BA4-9E792F248A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68FD15-2396-5E10-0AE3-F6686D7CA735}"/>
              </a:ext>
            </a:extLst>
          </p:cNvPr>
          <p:cNvSpPr>
            <a:spLocks noGrp="1"/>
          </p:cNvSpPr>
          <p:nvPr>
            <p:ph type="title"/>
          </p:nvPr>
        </p:nvSpPr>
        <p:spPr/>
        <p:txBody>
          <a:bodyPr/>
          <a:lstStyle/>
          <a:p>
            <a:r>
              <a:rPr lang="en-AU"/>
              <a:t>PDHPE sample scope and sequence </a:t>
            </a:r>
            <a:r>
              <a:rPr lang="en-AU">
                <a:solidFill>
                  <a:schemeClr val="bg1"/>
                </a:solidFill>
              </a:rPr>
              <a:t>(5)</a:t>
            </a:r>
          </a:p>
        </p:txBody>
      </p:sp>
      <p:sp>
        <p:nvSpPr>
          <p:cNvPr id="5" name="Text Placeholder 4">
            <a:extLst>
              <a:ext uri="{FF2B5EF4-FFF2-40B4-BE49-F238E27FC236}">
                <a16:creationId xmlns:a16="http://schemas.microsoft.com/office/drawing/2014/main" id="{CD40772B-DD53-E04C-027B-129FC4FF08BA}"/>
              </a:ext>
            </a:extLst>
          </p:cNvPr>
          <p:cNvSpPr>
            <a:spLocks noGrp="1"/>
          </p:cNvSpPr>
          <p:nvPr>
            <p:ph type="body" sz="quarter" idx="18"/>
          </p:nvPr>
        </p:nvSpPr>
        <p:spPr/>
        <p:txBody>
          <a:bodyPr/>
          <a:lstStyle/>
          <a:p>
            <a:r>
              <a:rPr lang="en-AU"/>
              <a:t>Financial wellbeing</a:t>
            </a:r>
          </a:p>
        </p:txBody>
      </p:sp>
      <p:sp>
        <p:nvSpPr>
          <p:cNvPr id="17" name="horizontal arrow">
            <a:extLst>
              <a:ext uri="{FF2B5EF4-FFF2-40B4-BE49-F238E27FC236}">
                <a16:creationId xmlns:a16="http://schemas.microsoft.com/office/drawing/2014/main" id="{78F3C015-BA62-6433-443C-65A50E1BE09D}"/>
              </a:ext>
              <a:ext uri="{C183D7F6-B498-43B3-948B-1728B52AA6E4}">
                <adec:decorative xmlns:adec="http://schemas.microsoft.com/office/drawing/2017/decorative" val="1"/>
              </a:ext>
            </a:extLst>
          </p:cNvPr>
          <p:cNvSpPr>
            <a:spLocks/>
          </p:cNvSpPr>
          <p:nvPr/>
        </p:nvSpPr>
        <p:spPr>
          <a:xfrm>
            <a:off x="360000" y="1560426"/>
            <a:ext cx="949852" cy="4096913"/>
          </a:xfrm>
          <a:prstGeom prst="downArrow">
            <a:avLst/>
          </a:prstGeom>
          <a:solidFill>
            <a:srgbClr val="002664"/>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ysClr val="windowText" lastClr="000000"/>
              </a:solidFill>
              <a:effectLst/>
              <a:uLnTx/>
              <a:uFillTx/>
              <a:latin typeface="Public Sans"/>
              <a:ea typeface="+mn-ea"/>
              <a:cs typeface="+mn-cs"/>
            </a:endParaRPr>
          </a:p>
        </p:txBody>
      </p:sp>
      <p:sp>
        <p:nvSpPr>
          <p:cNvPr id="6" name="Rectangle: Rounded Corners 5">
            <a:extLst>
              <a:ext uri="{FF2B5EF4-FFF2-40B4-BE49-F238E27FC236}">
                <a16:creationId xmlns:a16="http://schemas.microsoft.com/office/drawing/2014/main" id="{1026F8F2-4C68-B058-7C97-17FC48668726}"/>
              </a:ext>
            </a:extLst>
          </p:cNvPr>
          <p:cNvSpPr/>
          <p:nvPr/>
        </p:nvSpPr>
        <p:spPr>
          <a:xfrm>
            <a:off x="1402800" y="1560427"/>
            <a:ext cx="949852" cy="1260000"/>
          </a:xfrm>
          <a:prstGeom prst="roundRect">
            <a:avLst>
              <a:gd name="adj" fmla="val 2125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S1</a:t>
            </a:r>
          </a:p>
        </p:txBody>
      </p:sp>
      <p:sp>
        <p:nvSpPr>
          <p:cNvPr id="8" name="Rectangle: Rounded Corners 7">
            <a:extLst>
              <a:ext uri="{FF2B5EF4-FFF2-40B4-BE49-F238E27FC236}">
                <a16:creationId xmlns:a16="http://schemas.microsoft.com/office/drawing/2014/main" id="{00BD2C2C-ADBC-1FE5-CB72-170F15B82A37}"/>
              </a:ext>
            </a:extLst>
          </p:cNvPr>
          <p:cNvSpPr/>
          <p:nvPr/>
        </p:nvSpPr>
        <p:spPr>
          <a:xfrm>
            <a:off x="2558143" y="1560427"/>
            <a:ext cx="8481343" cy="126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base" latinLnBrk="0" hangingPunct="1">
              <a:lnSpc>
                <a:spcPct val="15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mj-lt"/>
                <a:ea typeface="+mn-ea"/>
                <a:cs typeface="Arial"/>
              </a:rPr>
              <a:t>Content group </a:t>
            </a:r>
            <a:r>
              <a:rPr kumimoji="0" lang="en-AU" sz="1600" i="0" u="none" strike="noStrike" kern="1200" cap="none" spc="0" normalizeH="0" baseline="0" noProof="0">
                <a:ln>
                  <a:noFill/>
                </a:ln>
                <a:solidFill>
                  <a:srgbClr val="22272B"/>
                </a:solidFill>
                <a:effectLst/>
                <a:uLnTx/>
                <a:uFillTx/>
                <a:latin typeface="+mj-lt"/>
                <a:ea typeface="+mn-ea"/>
                <a:cs typeface="Arial"/>
              </a:rPr>
              <a:t>–</a:t>
            </a:r>
            <a:r>
              <a:rPr kumimoji="0" lang="en-AU" sz="1600" b="1" i="0" u="none" strike="noStrike" kern="1200" cap="none" spc="0" normalizeH="0" baseline="0" noProof="0">
                <a:ln>
                  <a:noFill/>
                </a:ln>
                <a:solidFill>
                  <a:srgbClr val="22272B"/>
                </a:solidFill>
                <a:effectLst/>
                <a:uLnTx/>
                <a:uFillTx/>
                <a:latin typeface="+mj-lt"/>
                <a:ea typeface="+mn-ea"/>
                <a:cs typeface="Arial"/>
              </a:rPr>
              <a:t> </a:t>
            </a:r>
            <a:r>
              <a:rPr kumimoji="0" lang="en-AU" sz="1600" i="0" u="none" strike="noStrike" kern="1200" cap="none" spc="0" normalizeH="0" baseline="0" noProof="0">
                <a:ln>
                  <a:noFill/>
                </a:ln>
                <a:solidFill>
                  <a:srgbClr val="22272B"/>
                </a:solidFill>
                <a:effectLst/>
                <a:uLnTx/>
                <a:uFillTx/>
                <a:ea typeface="+mn-ea"/>
                <a:cs typeface="Arial"/>
              </a:rPr>
              <a:t>Responsible choices improve health and wellbeing</a:t>
            </a:r>
          </a:p>
          <a:p>
            <a:pPr marL="0" marR="0" lvl="0" indent="0" algn="l" defTabSz="609585" rtl="0" eaLnBrk="1" fontAlgn="base" latinLnBrk="0" hangingPunct="1">
              <a:lnSpc>
                <a:spcPct val="150000"/>
              </a:lnSpc>
              <a:spcBef>
                <a:spcPts val="0"/>
              </a:spcBef>
              <a:spcAft>
                <a:spcPts val="600"/>
              </a:spcAft>
              <a:buClrTx/>
              <a:buSzTx/>
              <a:buFontTx/>
              <a:buNone/>
              <a:tabLst/>
              <a:defRPr/>
            </a:pPr>
            <a:r>
              <a:rPr lang="en-AU" sz="1600" b="1">
                <a:solidFill>
                  <a:srgbClr val="22272B"/>
                </a:solidFill>
                <a:latin typeface="+mj-lt"/>
                <a:cs typeface="Arial"/>
              </a:rPr>
              <a:t>Content point </a:t>
            </a:r>
            <a:r>
              <a:rPr lang="en-AU" sz="1600">
                <a:solidFill>
                  <a:srgbClr val="22272B"/>
                </a:solidFill>
                <a:latin typeface="+mj-lt"/>
                <a:cs typeface="Arial"/>
              </a:rPr>
              <a:t>–</a:t>
            </a:r>
            <a:r>
              <a:rPr lang="en-AU" sz="1600" b="1">
                <a:solidFill>
                  <a:srgbClr val="22272B"/>
                </a:solidFill>
                <a:latin typeface="+mj-lt"/>
                <a:cs typeface="Arial"/>
              </a:rPr>
              <a:t> </a:t>
            </a:r>
            <a:r>
              <a:rPr lang="en-AU" sz="1600">
                <a:solidFill>
                  <a:srgbClr val="22272B"/>
                </a:solidFill>
                <a:cs typeface="Arial"/>
              </a:rPr>
              <a:t>Identify how money can be saved and spent on needs and wants</a:t>
            </a:r>
            <a:endParaRPr kumimoji="0" lang="en-AU" sz="1600" i="0" u="none" strike="noStrike" kern="1200" cap="none" spc="0" normalizeH="0" baseline="0" noProof="0">
              <a:ln>
                <a:noFill/>
              </a:ln>
              <a:solidFill>
                <a:srgbClr val="22272B"/>
              </a:solidFill>
              <a:effectLst/>
              <a:uLnTx/>
              <a:uFillTx/>
              <a:ea typeface="+mn-ea"/>
              <a:cs typeface="Arial"/>
            </a:endParaRPr>
          </a:p>
        </p:txBody>
      </p:sp>
      <p:sp>
        <p:nvSpPr>
          <p:cNvPr id="19" name="Rectangle: Rounded Corners 18">
            <a:extLst>
              <a:ext uri="{FF2B5EF4-FFF2-40B4-BE49-F238E27FC236}">
                <a16:creationId xmlns:a16="http://schemas.microsoft.com/office/drawing/2014/main" id="{348A4293-2BFF-BE20-1B8A-53250CC18B69}"/>
              </a:ext>
            </a:extLst>
          </p:cNvPr>
          <p:cNvSpPr/>
          <p:nvPr/>
        </p:nvSpPr>
        <p:spPr>
          <a:xfrm>
            <a:off x="1402800" y="2978884"/>
            <a:ext cx="949852" cy="1260000"/>
          </a:xfrm>
          <a:prstGeom prst="roundRect">
            <a:avLst>
              <a:gd name="adj" fmla="val 2125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S2</a:t>
            </a:r>
          </a:p>
        </p:txBody>
      </p:sp>
      <p:sp>
        <p:nvSpPr>
          <p:cNvPr id="9" name="Rectangle: Rounded Corners 8">
            <a:extLst>
              <a:ext uri="{FF2B5EF4-FFF2-40B4-BE49-F238E27FC236}">
                <a16:creationId xmlns:a16="http://schemas.microsoft.com/office/drawing/2014/main" id="{5D98FC3B-A70A-D854-3B72-3330ABF66945}"/>
              </a:ext>
            </a:extLst>
          </p:cNvPr>
          <p:cNvSpPr/>
          <p:nvPr/>
        </p:nvSpPr>
        <p:spPr>
          <a:xfrm>
            <a:off x="2558143" y="2978884"/>
            <a:ext cx="8481343" cy="126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fontAlgn="base">
              <a:lnSpc>
                <a:spcPct val="150000"/>
              </a:lnSpc>
              <a:spcAft>
                <a:spcPts val="600"/>
              </a:spcAft>
              <a:defRPr/>
            </a:pPr>
            <a:r>
              <a:rPr lang="en-AU" sz="1600" b="1">
                <a:solidFill>
                  <a:srgbClr val="22272B"/>
                </a:solidFill>
                <a:latin typeface="+mj-lt"/>
                <a:cs typeface="Arial"/>
              </a:rPr>
              <a:t>Content group </a:t>
            </a:r>
            <a:r>
              <a:rPr lang="en-AU" sz="1600">
                <a:solidFill>
                  <a:srgbClr val="22272B"/>
                </a:solidFill>
                <a:latin typeface="+mj-lt"/>
                <a:cs typeface="Arial"/>
              </a:rPr>
              <a:t>–</a:t>
            </a:r>
            <a:r>
              <a:rPr lang="en-AU" sz="1600" b="1">
                <a:solidFill>
                  <a:srgbClr val="22272B"/>
                </a:solidFill>
                <a:latin typeface="+mj-lt"/>
                <a:cs typeface="Arial"/>
              </a:rPr>
              <a:t> </a:t>
            </a:r>
            <a:r>
              <a:rPr lang="en-AU" sz="1600">
                <a:solidFill>
                  <a:srgbClr val="22272B"/>
                </a:solidFill>
                <a:cs typeface="Arial"/>
              </a:rPr>
              <a:t>Decisions and actions promote health and wellbeing </a:t>
            </a:r>
          </a:p>
          <a:p>
            <a:pPr lvl="0" fontAlgn="base">
              <a:lnSpc>
                <a:spcPct val="150000"/>
              </a:lnSpc>
              <a:spcAft>
                <a:spcPts val="600"/>
              </a:spcAft>
              <a:defRPr/>
            </a:pPr>
            <a:r>
              <a:rPr lang="en-AU" sz="1600" b="1">
                <a:solidFill>
                  <a:srgbClr val="22272B"/>
                </a:solidFill>
                <a:latin typeface="+mj-lt"/>
                <a:cs typeface="Arial"/>
              </a:rPr>
              <a:t>Content point </a:t>
            </a:r>
            <a:r>
              <a:rPr lang="en-AU" sz="1600">
                <a:solidFill>
                  <a:srgbClr val="22272B"/>
                </a:solidFill>
                <a:latin typeface="+mj-lt"/>
                <a:cs typeface="Arial"/>
              </a:rPr>
              <a:t>–</a:t>
            </a:r>
            <a:r>
              <a:rPr lang="en-AU" sz="1600" b="1">
                <a:solidFill>
                  <a:srgbClr val="22272B"/>
                </a:solidFill>
                <a:latin typeface="+mj-lt"/>
                <a:cs typeface="Arial"/>
              </a:rPr>
              <a:t> </a:t>
            </a:r>
            <a:r>
              <a:rPr lang="en-AU" sz="1600">
                <a:solidFill>
                  <a:srgbClr val="22272B"/>
                </a:solidFill>
                <a:cs typeface="Arial"/>
              </a:rPr>
              <a:t>Describe the benefits of responsible saving and spending of money for wellbeing</a:t>
            </a:r>
          </a:p>
        </p:txBody>
      </p:sp>
      <p:sp>
        <p:nvSpPr>
          <p:cNvPr id="20" name="Rectangle: Rounded Corners 19">
            <a:extLst>
              <a:ext uri="{FF2B5EF4-FFF2-40B4-BE49-F238E27FC236}">
                <a16:creationId xmlns:a16="http://schemas.microsoft.com/office/drawing/2014/main" id="{77E15121-4F02-C301-EBEA-52141BD6F6FE}"/>
              </a:ext>
            </a:extLst>
          </p:cNvPr>
          <p:cNvSpPr/>
          <p:nvPr/>
        </p:nvSpPr>
        <p:spPr>
          <a:xfrm>
            <a:off x="1402800" y="4397341"/>
            <a:ext cx="949852" cy="1260000"/>
          </a:xfrm>
          <a:prstGeom prst="roundRect">
            <a:avLst>
              <a:gd name="adj" fmla="val 2125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S3</a:t>
            </a:r>
          </a:p>
        </p:txBody>
      </p:sp>
      <p:sp>
        <p:nvSpPr>
          <p:cNvPr id="10" name="Rectangle: Rounded Corners 9">
            <a:extLst>
              <a:ext uri="{FF2B5EF4-FFF2-40B4-BE49-F238E27FC236}">
                <a16:creationId xmlns:a16="http://schemas.microsoft.com/office/drawing/2014/main" id="{6D4D194F-881E-2644-63EA-0C7C368F06BD}"/>
              </a:ext>
            </a:extLst>
          </p:cNvPr>
          <p:cNvSpPr/>
          <p:nvPr/>
        </p:nvSpPr>
        <p:spPr>
          <a:xfrm>
            <a:off x="2558143" y="4397340"/>
            <a:ext cx="8481343" cy="1260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fontAlgn="base">
              <a:lnSpc>
                <a:spcPct val="150000"/>
              </a:lnSpc>
              <a:spcAft>
                <a:spcPts val="600"/>
              </a:spcAft>
              <a:defRPr/>
            </a:pPr>
            <a:r>
              <a:rPr lang="en-AU" sz="1600" b="1">
                <a:solidFill>
                  <a:srgbClr val="22272B"/>
                </a:solidFill>
                <a:latin typeface="+mj-lt"/>
                <a:cs typeface="Arial"/>
              </a:rPr>
              <a:t>Content group </a:t>
            </a:r>
            <a:r>
              <a:rPr lang="en-AU" sz="1600">
                <a:solidFill>
                  <a:srgbClr val="22272B"/>
                </a:solidFill>
                <a:latin typeface="+mj-lt"/>
                <a:cs typeface="Arial"/>
              </a:rPr>
              <a:t>–</a:t>
            </a:r>
            <a:r>
              <a:rPr lang="en-AU" sz="1600" b="1">
                <a:solidFill>
                  <a:srgbClr val="22272B"/>
                </a:solidFill>
                <a:latin typeface="+mj-lt"/>
                <a:cs typeface="Arial"/>
              </a:rPr>
              <a:t> </a:t>
            </a:r>
            <a:r>
              <a:rPr lang="en-AU" sz="1600">
                <a:solidFill>
                  <a:srgbClr val="22272B"/>
                </a:solidFill>
                <a:cs typeface="Arial"/>
              </a:rPr>
              <a:t>Informed decisions and actions influence health and wellbeing </a:t>
            </a:r>
          </a:p>
          <a:p>
            <a:pPr lvl="0" fontAlgn="base">
              <a:lnSpc>
                <a:spcPct val="150000"/>
              </a:lnSpc>
              <a:spcAft>
                <a:spcPts val="600"/>
              </a:spcAft>
              <a:defRPr/>
            </a:pPr>
            <a:r>
              <a:rPr lang="en-AU" sz="1600" b="1">
                <a:solidFill>
                  <a:srgbClr val="22272B"/>
                </a:solidFill>
                <a:latin typeface="+mj-lt"/>
                <a:cs typeface="Arial"/>
              </a:rPr>
              <a:t>Content point </a:t>
            </a:r>
            <a:r>
              <a:rPr lang="en-AU" sz="1600">
                <a:solidFill>
                  <a:srgbClr val="22272B"/>
                </a:solidFill>
                <a:latin typeface="+mj-lt"/>
                <a:cs typeface="Arial"/>
              </a:rPr>
              <a:t>–</a:t>
            </a:r>
            <a:r>
              <a:rPr lang="en-AU" sz="1600" b="1">
                <a:solidFill>
                  <a:srgbClr val="22272B"/>
                </a:solidFill>
                <a:latin typeface="+mj-lt"/>
                <a:cs typeface="Arial"/>
              </a:rPr>
              <a:t> </a:t>
            </a:r>
            <a:r>
              <a:rPr lang="en-AU" sz="1600">
                <a:solidFill>
                  <a:srgbClr val="22272B"/>
                </a:solidFill>
                <a:cs typeface="Arial"/>
              </a:rPr>
              <a:t>Explain the benefits of saving, goal-setting and decision making to manage finances for wellbeing</a:t>
            </a:r>
            <a:endParaRPr kumimoji="0" lang="en-AU" sz="1600" i="0" u="none" strike="noStrike" kern="1200" cap="none" spc="0" normalizeH="0" baseline="0" noProof="0">
              <a:ln>
                <a:noFill/>
              </a:ln>
              <a:solidFill>
                <a:srgbClr val="22272B"/>
              </a:solidFill>
              <a:effectLst/>
              <a:uLnTx/>
              <a:uFillTx/>
              <a:ea typeface="+mn-ea"/>
              <a:cs typeface="Arial"/>
            </a:endParaRPr>
          </a:p>
        </p:txBody>
      </p:sp>
      <p:sp>
        <p:nvSpPr>
          <p:cNvPr id="18" name="TextBox 17">
            <a:extLst>
              <a:ext uri="{FF2B5EF4-FFF2-40B4-BE49-F238E27FC236}">
                <a16:creationId xmlns:a16="http://schemas.microsoft.com/office/drawing/2014/main" id="{2EEF7CD8-56FA-DC46-A068-11C866AF9704}"/>
              </a:ext>
            </a:extLst>
          </p:cNvPr>
          <p:cNvSpPr txBox="1"/>
          <p:nvPr/>
        </p:nvSpPr>
        <p:spPr>
          <a:xfrm>
            <a:off x="360000" y="5842453"/>
            <a:ext cx="10679486" cy="853547"/>
          </a:xfrm>
          <a:prstGeom prst="roundRect">
            <a:avLst/>
          </a:prstGeom>
          <a:solidFill>
            <a:schemeClr val="accent6">
              <a:lumMod val="90000"/>
            </a:schemeClr>
          </a:solidFill>
        </p:spPr>
        <p:txBody>
          <a:bodyPr wrap="square" lIns="0" tIns="0" rIns="0" bIns="0" rtlCol="0" anchor="ctr" anchorCtr="1">
            <a:noAutofit/>
          </a:bodyPr>
          <a:lstStyle/>
          <a:p>
            <a:r>
              <a:rPr lang="en-AU" sz="2000">
                <a:solidFill>
                  <a:schemeClr val="accent1"/>
                </a:solidFill>
              </a:rPr>
              <a:t>Financial wellbeing content is scoped to be taught in one term across a stage of learning</a:t>
            </a:r>
          </a:p>
        </p:txBody>
      </p:sp>
      <p:sp>
        <p:nvSpPr>
          <p:cNvPr id="3" name="Slide Number Placeholder 2">
            <a:extLst>
              <a:ext uri="{FF2B5EF4-FFF2-40B4-BE49-F238E27FC236}">
                <a16:creationId xmlns:a16="http://schemas.microsoft.com/office/drawing/2014/main" id="{5B75B453-854A-8DDE-C8D9-C28121A8EC96}"/>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33</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380936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609C-51FA-E03C-9F26-918FE0A207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236402-579C-7708-1CF9-BEB708FA2215}"/>
              </a:ext>
            </a:extLst>
          </p:cNvPr>
          <p:cNvSpPr txBox="1">
            <a:spLocks noGrp="1"/>
          </p:cNvSpPr>
          <p:nvPr>
            <p:ph type="title" idx="4294967295"/>
          </p:nvPr>
        </p:nvSpPr>
        <p:spPr>
          <a:xfrm>
            <a:off x="301188" y="409567"/>
            <a:ext cx="4647429" cy="11772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AU"/>
              <a:t>E</a:t>
            </a:r>
            <a:r>
              <a:rPr kumimoji="0" lang="en-AU" sz="3600" b="0" i="0" u="none" strike="noStrike" kern="1200" cap="none" spc="0" normalizeH="0" baseline="0" noProof="0" err="1">
                <a:ln>
                  <a:noFill/>
                </a:ln>
                <a:solidFill>
                  <a:schemeClr val="accent1"/>
                </a:solidFill>
                <a:effectLst/>
                <a:uLnTx/>
                <a:uFillTx/>
                <a:latin typeface="+mj-lt"/>
                <a:ea typeface="+mj-ea"/>
                <a:cs typeface="+mj-cs"/>
              </a:rPr>
              <a:t>nergiser</a:t>
            </a:r>
            <a:endParaRPr kumimoji="0" lang="en-AU" sz="3600" b="0" i="0" u="none" strike="noStrike" kern="1200" cap="none" spc="0" normalizeH="0" baseline="0" noProof="0">
              <a:ln>
                <a:noFill/>
              </a:ln>
              <a:solidFill>
                <a:schemeClr val="accent1"/>
              </a:solidFill>
              <a:effectLst/>
              <a:uLnTx/>
              <a:uFillTx/>
              <a:latin typeface="+mj-lt"/>
              <a:ea typeface="+mj-ea"/>
              <a:cs typeface="+mj-cs"/>
            </a:endParaRPr>
          </a:p>
        </p:txBody>
      </p:sp>
      <p:sp>
        <p:nvSpPr>
          <p:cNvPr id="14" name="TextBox 13">
            <a:extLst>
              <a:ext uri="{FF2B5EF4-FFF2-40B4-BE49-F238E27FC236}">
                <a16:creationId xmlns:a16="http://schemas.microsoft.com/office/drawing/2014/main" id="{9694088D-DE61-4640-75BF-AF5195C8B5F1}"/>
              </a:ext>
            </a:extLst>
          </p:cNvPr>
          <p:cNvSpPr txBox="1"/>
          <p:nvPr/>
        </p:nvSpPr>
        <p:spPr>
          <a:xfrm>
            <a:off x="301188" y="1719189"/>
            <a:ext cx="4218633" cy="4615196"/>
          </a:xfrm>
          <a:prstGeom prst="rect">
            <a:avLst/>
          </a:prstGeom>
          <a:noFill/>
        </p:spPr>
        <p:txBody>
          <a:bodyPr wrap="square" lIns="0" tIns="0" rIns="0" bIns="0" rtlCol="0">
            <a:noAutofit/>
          </a:bodyPr>
          <a:lstStyle/>
          <a:p>
            <a:pPr marL="342900" marR="0" lvl="0" indent="-342900" algn="l" defTabSz="609585" rtl="0" eaLnBrk="1" fontAlgn="auto" latinLnBrk="0" hangingPunct="1">
              <a:lnSpc>
                <a:spcPct val="150000"/>
              </a:lnSpc>
              <a:spcBef>
                <a:spcPts val="0"/>
              </a:spcBef>
              <a:spcAft>
                <a:spcPts val="1200"/>
              </a:spcAft>
              <a:buClrTx/>
              <a:buSzTx/>
              <a:buFont typeface="Public Sans" panose="020B0604020202020204" pitchFamily="34" charset="0"/>
              <a:buChar char="•"/>
              <a:tabLst/>
              <a:defRPr/>
            </a:pPr>
            <a:r>
              <a:rPr lang="en-AU" sz="2000">
                <a:solidFill>
                  <a:srgbClr val="002664"/>
                </a:solidFill>
              </a:rPr>
              <a:t>From 2027 you only need to implement 1 key learning area of your choice.</a:t>
            </a:r>
            <a:endParaRPr kumimoji="0" lang="en-AU" sz="2000" b="0" i="0" u="none" strike="noStrike" kern="1200" cap="none" spc="0" normalizeH="0" baseline="0" noProof="0">
              <a:ln>
                <a:noFill/>
              </a:ln>
              <a:solidFill>
                <a:srgbClr val="002664"/>
              </a:solidFill>
              <a:effectLst/>
              <a:uLnTx/>
              <a:uFillTx/>
            </a:endParaRPr>
          </a:p>
          <a:p>
            <a:pPr marL="342900" marR="0" lvl="0" indent="-342900" algn="l" defTabSz="609585" rtl="0" eaLnBrk="1" fontAlgn="auto" latinLnBrk="0" hangingPunct="1">
              <a:lnSpc>
                <a:spcPct val="150000"/>
              </a:lnSpc>
              <a:spcBef>
                <a:spcPts val="0"/>
              </a:spcBef>
              <a:spcAft>
                <a:spcPts val="1200"/>
              </a:spcAft>
              <a:buClrTx/>
              <a:buSzTx/>
              <a:buFont typeface="Public Sans" panose="020B0604020202020204" pitchFamily="34" charset="0"/>
              <a:buChar char="•"/>
              <a:tabLst/>
              <a:defRPr/>
            </a:pPr>
            <a:r>
              <a:rPr kumimoji="0" lang="en-AU" sz="2000" b="0" i="0" u="none" strike="noStrike" kern="1200" cap="none" spc="0" normalizeH="0" baseline="0" noProof="0">
                <a:ln>
                  <a:noFill/>
                </a:ln>
                <a:solidFill>
                  <a:srgbClr val="002664"/>
                </a:solidFill>
                <a:effectLst/>
                <a:uLnTx/>
                <a:uFillTx/>
              </a:rPr>
              <a:t>The </a:t>
            </a:r>
            <a:r>
              <a:rPr lang="en-AU" sz="2000">
                <a:solidFill>
                  <a:srgbClr val="002664"/>
                </a:solidFill>
              </a:rPr>
              <a:t>department is providing sample scope and sequences for each CHPS key learning area.</a:t>
            </a:r>
            <a:endParaRPr kumimoji="0" lang="en-AU" sz="2000" b="0" i="0" u="none" strike="noStrike" kern="1200" cap="none" spc="0" normalizeH="0" baseline="0" noProof="0">
              <a:ln>
                <a:noFill/>
              </a:ln>
              <a:solidFill>
                <a:srgbClr val="002664"/>
              </a:solidFill>
              <a:effectLst/>
              <a:uLnTx/>
              <a:uFillTx/>
            </a:endParaRPr>
          </a:p>
          <a:p>
            <a:pPr marL="342900" marR="0" lvl="0" indent="-342900" algn="l" defTabSz="609585" rtl="0" eaLnBrk="1" fontAlgn="auto" latinLnBrk="0" hangingPunct="1">
              <a:lnSpc>
                <a:spcPct val="150000"/>
              </a:lnSpc>
              <a:spcBef>
                <a:spcPts val="0"/>
              </a:spcBef>
              <a:spcAft>
                <a:spcPts val="1200"/>
              </a:spcAft>
              <a:buClrTx/>
              <a:buSzTx/>
              <a:buFont typeface="Public Sans" panose="020B0604020202020204" pitchFamily="34" charset="0"/>
              <a:buChar char="•"/>
              <a:tabLst/>
              <a:defRPr/>
            </a:pPr>
            <a:r>
              <a:rPr lang="en-AU" sz="2000">
                <a:solidFill>
                  <a:srgbClr val="002664"/>
                </a:solidFill>
              </a:rPr>
              <a:t>The CHPS sample scope and sequences are mandatory.</a:t>
            </a:r>
            <a:r>
              <a:rPr kumimoji="0" lang="en-AU" sz="2000" b="0" i="0" u="none" strike="noStrike" kern="1200" cap="none" spc="0" normalizeH="0" baseline="0" noProof="0">
                <a:ln>
                  <a:noFill/>
                </a:ln>
                <a:solidFill>
                  <a:srgbClr val="002664"/>
                </a:solidFill>
                <a:effectLst/>
                <a:uLnTx/>
                <a:uFillTx/>
              </a:rPr>
              <a:t> </a:t>
            </a:r>
          </a:p>
        </p:txBody>
      </p:sp>
      <p:sp>
        <p:nvSpPr>
          <p:cNvPr id="8" name="Text Placeholder 7">
            <a:extLst>
              <a:ext uri="{FF2B5EF4-FFF2-40B4-BE49-F238E27FC236}">
                <a16:creationId xmlns:a16="http://schemas.microsoft.com/office/drawing/2014/main" id="{F73D3844-71C2-69BA-2C4A-6053B6852267}"/>
              </a:ext>
            </a:extLst>
          </p:cNvPr>
          <p:cNvSpPr>
            <a:spLocks noGrp="1"/>
          </p:cNvSpPr>
          <p:nvPr>
            <p:ph type="body" sz="quarter" idx="17"/>
          </p:nvPr>
        </p:nvSpPr>
        <p:spPr>
          <a:xfrm>
            <a:off x="5446163" y="1719189"/>
            <a:ext cx="2180238" cy="890195"/>
          </a:xfrm>
        </p:spPr>
        <p:txBody>
          <a:bodyPr vert="horz" lIns="0" tIns="0" rIns="0" bIns="0" rtlCol="0" anchor="t">
            <a:noAutofit/>
          </a:bodyPr>
          <a:lstStyle/>
          <a:p>
            <a:pPr algn="ctr"/>
            <a:r>
              <a:rPr lang="en-AU" sz="3600">
                <a:solidFill>
                  <a:srgbClr val="00296C"/>
                </a:solidFill>
                <a:latin typeface="+mj-lt"/>
              </a:rPr>
              <a:t>True</a:t>
            </a:r>
          </a:p>
        </p:txBody>
      </p:sp>
      <p:pic>
        <p:nvPicPr>
          <p:cNvPr id="12" name="Picture 20" descr="A cartoon of a person dancing">
            <a:extLst>
              <a:ext uri="{FF2B5EF4-FFF2-40B4-BE49-F238E27FC236}">
                <a16:creationId xmlns:a16="http://schemas.microsoft.com/office/drawing/2014/main" id="{214DE5C0-11AE-13EC-CE93-1E7F8A09D5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903602" y="2882988"/>
            <a:ext cx="1265361" cy="3451397"/>
          </a:xfrm>
          <a:prstGeom prst="rect">
            <a:avLst/>
          </a:prstGeom>
        </p:spPr>
      </p:pic>
      <p:sp>
        <p:nvSpPr>
          <p:cNvPr id="7" name="Content Placeholder 6">
            <a:extLst>
              <a:ext uri="{FF2B5EF4-FFF2-40B4-BE49-F238E27FC236}">
                <a16:creationId xmlns:a16="http://schemas.microsoft.com/office/drawing/2014/main" id="{96CB380A-F09D-62AA-911F-8F67AE92C6E3}"/>
              </a:ext>
            </a:extLst>
          </p:cNvPr>
          <p:cNvSpPr>
            <a:spLocks noGrp="1"/>
          </p:cNvSpPr>
          <p:nvPr>
            <p:ph type="body" sz="quarter" idx="18"/>
          </p:nvPr>
        </p:nvSpPr>
        <p:spPr>
          <a:xfrm>
            <a:off x="8922890" y="1752359"/>
            <a:ext cx="2180238" cy="823853"/>
          </a:xfrm>
        </p:spPr>
        <p:txBody>
          <a:bodyPr vert="horz" lIns="0" tIns="0" rIns="0" bIns="0" rtlCol="0" anchor="t">
            <a:noAutofit/>
          </a:bodyPr>
          <a:lstStyle/>
          <a:p>
            <a:pPr algn="ctr"/>
            <a:r>
              <a:rPr lang="en-AU" sz="3600">
                <a:solidFill>
                  <a:srgbClr val="00296C"/>
                </a:solidFill>
              </a:rPr>
              <a:t>False</a:t>
            </a:r>
          </a:p>
        </p:txBody>
      </p:sp>
      <p:pic>
        <p:nvPicPr>
          <p:cNvPr id="13" name="Picture 21" descr="A blue person doing yoga">
            <a:extLst>
              <a:ext uri="{FF2B5EF4-FFF2-40B4-BE49-F238E27FC236}">
                <a16:creationId xmlns:a16="http://schemas.microsoft.com/office/drawing/2014/main" id="{AC4D0F5C-0B1B-FE7D-5EA6-E54A5A807EE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11000" y="2966906"/>
            <a:ext cx="3004019" cy="3367479"/>
          </a:xfrm>
          <a:prstGeom prst="rect">
            <a:avLst/>
          </a:prstGeom>
        </p:spPr>
      </p:pic>
      <p:sp>
        <p:nvSpPr>
          <p:cNvPr id="16" name="Slide Number Placeholder 15">
            <a:extLst>
              <a:ext uri="{FF2B5EF4-FFF2-40B4-BE49-F238E27FC236}">
                <a16:creationId xmlns:a16="http://schemas.microsoft.com/office/drawing/2014/main" id="{EA9A2A59-1668-B3A9-4DA8-8B4EC06BCCAC}"/>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42454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1A9CF-ECB4-E3D9-DE3C-050065E07B1D}"/>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EB6F91AC-925A-ECEE-0B7C-7126010649AE}"/>
              </a:ext>
            </a:extLst>
          </p:cNvPr>
          <p:cNvSpPr txBox="1">
            <a:spLocks noGrp="1"/>
          </p:cNvSpPr>
          <p:nvPr>
            <p:ph type="title" idx="4294967295"/>
          </p:nvPr>
        </p:nvSpPr>
        <p:spPr>
          <a:xfrm>
            <a:off x="539999" y="2045820"/>
            <a:ext cx="6255979" cy="2033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100000"/>
              </a:lnSpc>
              <a:spcBef>
                <a:spcPct val="0"/>
              </a:spcBef>
              <a:buNone/>
              <a:defRPr sz="4800" kern="1200">
                <a:solidFill>
                  <a:schemeClr val="accent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AU" sz="4800" b="0" i="0" u="none" strike="noStrike" kern="1200" cap="none" spc="0" normalizeH="0" baseline="0" noProof="0">
                <a:ln>
                  <a:noFill/>
                </a:ln>
                <a:solidFill>
                  <a:schemeClr val="accent1"/>
                </a:solidFill>
                <a:effectLst/>
                <a:uLnTx/>
                <a:uFillTx/>
                <a:latin typeface="+mj-lt"/>
                <a:ea typeface="+mj-ea"/>
                <a:cs typeface="+mj-cs"/>
              </a:rPr>
              <a:t>Human Society and its Environment</a:t>
            </a:r>
          </a:p>
        </p:txBody>
      </p:sp>
      <p:sp>
        <p:nvSpPr>
          <p:cNvPr id="11" name="Text Placeholder 9">
            <a:extLst>
              <a:ext uri="{FF2B5EF4-FFF2-40B4-BE49-F238E27FC236}">
                <a16:creationId xmlns:a16="http://schemas.microsoft.com/office/drawing/2014/main" id="{66E5782C-DE48-C7E2-1AB9-0CB355F92675}"/>
              </a:ext>
            </a:extLst>
          </p:cNvPr>
          <p:cNvSpPr>
            <a:spLocks noGrp="1"/>
          </p:cNvSpPr>
          <p:nvPr>
            <p:ph type="body" sz="quarter" idx="10"/>
          </p:nvPr>
        </p:nvSpPr>
        <p:spPr>
          <a:xfrm>
            <a:off x="539999" y="4139997"/>
            <a:ext cx="6255977" cy="1858031"/>
          </a:xfrm>
        </p:spPr>
        <p:txBody>
          <a:bodyPr/>
          <a:lstStyle/>
          <a:p>
            <a:r>
              <a:rPr lang="en-AU"/>
              <a:t>Explores people, places, environments, events, and how the past has shaped societies. Students engage with Aboriginal Cultures and Histories throughout each stage.</a:t>
            </a:r>
          </a:p>
        </p:txBody>
      </p:sp>
      <p:sp>
        <p:nvSpPr>
          <p:cNvPr id="9" name="Footer Placeholder 1">
            <a:extLst>
              <a:ext uri="{FF2B5EF4-FFF2-40B4-BE49-F238E27FC236}">
                <a16:creationId xmlns:a16="http://schemas.microsoft.com/office/drawing/2014/main" id="{12D1D8B9-EDE1-489D-6B8D-08AA2108167F}"/>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p:spPr>
        <p:txBody>
          <a:bodyPr/>
          <a:lstStyle/>
          <a:p>
            <a:pPr>
              <a:spcAft>
                <a:spcPts val="600"/>
              </a:spcAft>
            </a:pPr>
            <a:r>
              <a:rPr lang="en-US"/>
              <a:t>NSW Department of Education</a:t>
            </a:r>
            <a:endParaRPr lang="en-AU"/>
          </a:p>
        </p:txBody>
      </p:sp>
      <p:grpSp>
        <p:nvGrpSpPr>
          <p:cNvPr id="12" name="Group 11">
            <a:extLst>
              <a:ext uri="{FF2B5EF4-FFF2-40B4-BE49-F238E27FC236}">
                <a16:creationId xmlns:a16="http://schemas.microsoft.com/office/drawing/2014/main" id="{244D5C34-7151-B276-B6A1-2792E4F76121}"/>
              </a:ext>
              <a:ext uri="{C183D7F6-B498-43B3-948B-1728B52AA6E4}">
                <adec:decorative xmlns:adec="http://schemas.microsoft.com/office/drawing/2017/decorative" val="1"/>
              </a:ext>
            </a:extLst>
          </p:cNvPr>
          <p:cNvGrpSpPr/>
          <p:nvPr/>
        </p:nvGrpSpPr>
        <p:grpSpPr>
          <a:xfrm>
            <a:off x="7343346" y="1501444"/>
            <a:ext cx="4615840" cy="4251756"/>
            <a:chOff x="8108119" y="2000819"/>
            <a:chExt cx="3102105" cy="3076468"/>
          </a:xfrm>
        </p:grpSpPr>
        <p:pic>
          <p:nvPicPr>
            <p:cNvPr id="13" name="Picture 12" descr="A group of people holding hands&#10;&#10;AI-generated content may be incorrect.">
              <a:extLst>
                <a:ext uri="{FF2B5EF4-FFF2-40B4-BE49-F238E27FC236}">
                  <a16:creationId xmlns:a16="http://schemas.microsoft.com/office/drawing/2014/main" id="{F0293AC0-23A6-9326-A622-C5D21C924928}"/>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108119" y="2000819"/>
              <a:ext cx="3102105" cy="3076468"/>
            </a:xfrm>
            <a:prstGeom prst="rect">
              <a:avLst/>
            </a:prstGeom>
          </p:spPr>
        </p:pic>
        <p:pic>
          <p:nvPicPr>
            <p:cNvPr id="14" name="Picture 13" descr="A blue and green planet&#10;&#10;AI-generated content may be incorrect.">
              <a:extLst>
                <a:ext uri="{FF2B5EF4-FFF2-40B4-BE49-F238E27FC236}">
                  <a16:creationId xmlns:a16="http://schemas.microsoft.com/office/drawing/2014/main" id="{C90E433B-840A-BF80-AFE2-4E9BFC675D11}"/>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9000288" y="2894583"/>
              <a:ext cx="1317765" cy="1288939"/>
            </a:xfrm>
            <a:prstGeom prst="rect">
              <a:avLst/>
            </a:prstGeom>
          </p:spPr>
        </p:pic>
      </p:grpSp>
    </p:spTree>
    <p:extLst>
      <p:ext uri="{BB962C8B-B14F-4D97-AF65-F5344CB8AC3E}">
        <p14:creationId xmlns:p14="http://schemas.microsoft.com/office/powerpoint/2010/main" val="335124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DC469-3C83-CBEA-703B-1F6AB9877C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6D45E2-DD0C-2581-FEC7-DF88DDE2C560}"/>
              </a:ext>
            </a:extLst>
          </p:cNvPr>
          <p:cNvSpPr>
            <a:spLocks noGrp="1"/>
          </p:cNvSpPr>
          <p:nvPr>
            <p:ph type="title"/>
          </p:nvPr>
        </p:nvSpPr>
        <p:spPr>
          <a:xfrm>
            <a:off x="360000" y="360000"/>
            <a:ext cx="10764000" cy="545601"/>
          </a:xfrm>
        </p:spPr>
        <p:txBody>
          <a:bodyPr/>
          <a:lstStyle/>
          <a:p>
            <a:r>
              <a:rPr lang="en-AU"/>
              <a:t>HSIE</a:t>
            </a:r>
          </a:p>
        </p:txBody>
      </p:sp>
      <p:sp>
        <p:nvSpPr>
          <p:cNvPr id="4" name="Text Placeholder 3">
            <a:extLst>
              <a:ext uri="{FF2B5EF4-FFF2-40B4-BE49-F238E27FC236}">
                <a16:creationId xmlns:a16="http://schemas.microsoft.com/office/drawing/2014/main" id="{6D5EB599-5EAE-CC46-2DB4-EA5B906A8BD0}"/>
              </a:ext>
            </a:extLst>
          </p:cNvPr>
          <p:cNvSpPr>
            <a:spLocks noGrp="1"/>
          </p:cNvSpPr>
          <p:nvPr>
            <p:ph type="body" sz="quarter" idx="18"/>
          </p:nvPr>
        </p:nvSpPr>
        <p:spPr>
          <a:xfrm>
            <a:off x="360000" y="952692"/>
            <a:ext cx="10080000" cy="310015"/>
          </a:xfrm>
        </p:spPr>
        <p:txBody>
          <a:bodyPr/>
          <a:lstStyle/>
          <a:p>
            <a:r>
              <a:rPr lang="en-AU"/>
              <a:t>Balance of content</a:t>
            </a:r>
          </a:p>
        </p:txBody>
      </p:sp>
      <p:pic>
        <p:nvPicPr>
          <p:cNvPr id="5" name="Picture 4" descr="Organisation of the HSIE K-6 Syllabus with 4 Geography focus areas and 4 History focus areas. The HSIE sample scope and sequence, balances learning time equally between Geography and History. &#10;">
            <a:extLst>
              <a:ext uri="{FF2B5EF4-FFF2-40B4-BE49-F238E27FC236}">
                <a16:creationId xmlns:a16="http://schemas.microsoft.com/office/drawing/2014/main" id="{A31E2D55-EBC6-AA9A-50E2-744799D4D0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7318" y="1744845"/>
            <a:ext cx="6460053" cy="3927712"/>
          </a:xfrm>
          <a:prstGeom prst="rect">
            <a:avLst/>
          </a:prstGeom>
        </p:spPr>
      </p:pic>
      <p:sp>
        <p:nvSpPr>
          <p:cNvPr id="6" name="TextBox 5">
            <a:extLst>
              <a:ext uri="{FF2B5EF4-FFF2-40B4-BE49-F238E27FC236}">
                <a16:creationId xmlns:a16="http://schemas.microsoft.com/office/drawing/2014/main" id="{9D139E56-64CC-64BF-3216-E121AD0E2869}"/>
              </a:ext>
            </a:extLst>
          </p:cNvPr>
          <p:cNvSpPr txBox="1"/>
          <p:nvPr/>
        </p:nvSpPr>
        <p:spPr>
          <a:xfrm>
            <a:off x="267318" y="5751420"/>
            <a:ext cx="5310443"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000">
                <a:solidFill>
                  <a:srgbClr val="00296C"/>
                </a:solidFill>
              </a:rPr>
              <a:t>Figure 1 – The organisation of HSIE K–6 (NESA 2024)</a:t>
            </a:r>
          </a:p>
        </p:txBody>
      </p:sp>
      <p:sp>
        <p:nvSpPr>
          <p:cNvPr id="7" name="Rectangle: Rounded Corners 6">
            <a:extLst>
              <a:ext uri="{FF2B5EF4-FFF2-40B4-BE49-F238E27FC236}">
                <a16:creationId xmlns:a16="http://schemas.microsoft.com/office/drawing/2014/main" id="{B2BB7540-EDAB-7689-1F46-8DABA36B1AA6}"/>
              </a:ext>
            </a:extLst>
          </p:cNvPr>
          <p:cNvSpPr/>
          <p:nvPr/>
        </p:nvSpPr>
        <p:spPr>
          <a:xfrm>
            <a:off x="7000182" y="1665982"/>
            <a:ext cx="4418537" cy="1963148"/>
          </a:xfrm>
          <a:prstGeom prst="roundRect">
            <a:avLst/>
          </a:prstGeom>
          <a:solidFill>
            <a:schemeClr val="accent6">
              <a:lumMod val="90000"/>
            </a:schemeClr>
          </a:solidFill>
          <a:ln>
            <a:noFill/>
          </a:ln>
        </p:spPr>
        <p:style>
          <a:lnRef idx="1">
            <a:schemeClr val="accent4"/>
          </a:lnRef>
          <a:fillRef idx="3">
            <a:schemeClr val="accent4"/>
          </a:fillRef>
          <a:effectRef idx="2">
            <a:schemeClr val="accent4"/>
          </a:effectRef>
          <a:fontRef idx="minor">
            <a:schemeClr val="lt1"/>
          </a:fontRef>
        </p:style>
        <p:txBody>
          <a:bodyPr lIns="72000" tIns="72000" rIns="72000" bIns="72000" rtlCol="0" anchor="ctr" anchorCtr="1"/>
          <a:lstStyle/>
          <a:p>
            <a:pPr>
              <a:lnSpc>
                <a:spcPct val="150000"/>
              </a:lnSpc>
              <a:spcAft>
                <a:spcPts val="1200"/>
              </a:spcAft>
            </a:pPr>
            <a:r>
              <a:rPr lang="en-AU" sz="2000">
                <a:solidFill>
                  <a:schemeClr val="accent1"/>
                </a:solidFill>
              </a:rPr>
              <a:t>HSIE sample scope and sequence incorporates Aboriginal Cultures and Histories, geography and history</a:t>
            </a:r>
          </a:p>
        </p:txBody>
      </p:sp>
      <p:sp>
        <p:nvSpPr>
          <p:cNvPr id="8" name="Rectangle: Rounded Corners 7">
            <a:extLst>
              <a:ext uri="{FF2B5EF4-FFF2-40B4-BE49-F238E27FC236}">
                <a16:creationId xmlns:a16="http://schemas.microsoft.com/office/drawing/2014/main" id="{E3480562-1726-AFA6-05CB-165DCB14658C}"/>
              </a:ext>
            </a:extLst>
          </p:cNvPr>
          <p:cNvSpPr/>
          <p:nvPr/>
        </p:nvSpPr>
        <p:spPr>
          <a:xfrm>
            <a:off x="7000181" y="3788272"/>
            <a:ext cx="4418537" cy="1963148"/>
          </a:xfrm>
          <a:prstGeom prst="round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lIns="72000" tIns="72000" rIns="72000" bIns="72000" rtlCol="0" anchor="ctr" anchorCtr="1"/>
          <a:lstStyle/>
          <a:p>
            <a:pPr>
              <a:lnSpc>
                <a:spcPct val="150000"/>
              </a:lnSpc>
              <a:spcAft>
                <a:spcPts val="1200"/>
              </a:spcAft>
            </a:pPr>
            <a:r>
              <a:rPr lang="en-AU" sz="2000">
                <a:solidFill>
                  <a:schemeClr val="accent1"/>
                </a:solidFill>
              </a:rPr>
              <a:t>Aboriginal Cultures and Histories across geography and history</a:t>
            </a:r>
          </a:p>
        </p:txBody>
      </p:sp>
      <p:sp>
        <p:nvSpPr>
          <p:cNvPr id="2" name="Slide Number Placeholder 1">
            <a:extLst>
              <a:ext uri="{FF2B5EF4-FFF2-40B4-BE49-F238E27FC236}">
                <a16:creationId xmlns:a16="http://schemas.microsoft.com/office/drawing/2014/main" id="{F9EE9C54-D9AB-0061-F9E2-B896933D70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344973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8CA1B-0BB7-2DCC-CCC3-49D0E65AEB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C606054-CEDB-6EDF-611B-947BC6E547AD}"/>
              </a:ext>
            </a:extLst>
          </p:cNvPr>
          <p:cNvSpPr>
            <a:spLocks noGrp="1"/>
          </p:cNvSpPr>
          <p:nvPr>
            <p:ph type="title"/>
          </p:nvPr>
        </p:nvSpPr>
        <p:spPr/>
        <p:txBody>
          <a:bodyPr/>
          <a:lstStyle/>
          <a:p>
            <a:r>
              <a:rPr lang="en-AU"/>
              <a:t>HSIE sample scope and sequence </a:t>
            </a:r>
            <a:r>
              <a:rPr lang="en-AU">
                <a:solidFill>
                  <a:schemeClr val="bg1"/>
                </a:solidFill>
              </a:rPr>
              <a:t>(1)</a:t>
            </a:r>
          </a:p>
        </p:txBody>
      </p:sp>
      <p:pic>
        <p:nvPicPr>
          <p:cNvPr id="9" name="Picture 8" descr="Human society and its environment Stage 3 sample scope and sequence. 'Term1 – Geographic information is used to plan for sustainable futures' and 'Term 2 – Historical sources present perspectives on the past; have been highlighted.">
            <a:extLst>
              <a:ext uri="{FF2B5EF4-FFF2-40B4-BE49-F238E27FC236}">
                <a16:creationId xmlns:a16="http://schemas.microsoft.com/office/drawing/2014/main" id="{176240B5-74A4-9421-7A59-675769740E9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757" y="986181"/>
            <a:ext cx="4753467" cy="5691235"/>
          </a:xfrm>
          <a:prstGeom prst="rect">
            <a:avLst/>
          </a:prstGeom>
          <a:ln>
            <a:no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7896FF98-C466-18A7-C7C2-72EC7BEDDA0C}"/>
              </a:ext>
              <a:ext uri="{C183D7F6-B498-43B3-948B-1728B52AA6E4}">
                <adec:decorative xmlns:adec="http://schemas.microsoft.com/office/drawing/2017/decorative" val="1"/>
              </a:ext>
            </a:extLst>
          </p:cNvPr>
          <p:cNvSpPr/>
          <p:nvPr/>
        </p:nvSpPr>
        <p:spPr>
          <a:xfrm>
            <a:off x="967260" y="1409933"/>
            <a:ext cx="2075604" cy="246331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2" name="Rectangle 11">
            <a:extLst>
              <a:ext uri="{FF2B5EF4-FFF2-40B4-BE49-F238E27FC236}">
                <a16:creationId xmlns:a16="http://schemas.microsoft.com/office/drawing/2014/main" id="{C6D16854-A77B-1BB6-3A34-85DF11BF3BD4}"/>
              </a:ext>
              <a:ext uri="{C183D7F6-B498-43B3-948B-1728B52AA6E4}">
                <adec:decorative xmlns:adec="http://schemas.microsoft.com/office/drawing/2017/decorative" val="1"/>
              </a:ext>
            </a:extLst>
          </p:cNvPr>
          <p:cNvSpPr/>
          <p:nvPr/>
        </p:nvSpPr>
        <p:spPr>
          <a:xfrm>
            <a:off x="3048620" y="3873250"/>
            <a:ext cx="2075604" cy="280416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30" name="Arrow: Left 29">
            <a:extLst>
              <a:ext uri="{FF2B5EF4-FFF2-40B4-BE49-F238E27FC236}">
                <a16:creationId xmlns:a16="http://schemas.microsoft.com/office/drawing/2014/main" id="{E4F02D06-318A-8A2C-7C97-5A763608F4F1}"/>
              </a:ext>
              <a:ext uri="{C183D7F6-B498-43B3-948B-1728B52AA6E4}">
                <adec:decorative xmlns:adec="http://schemas.microsoft.com/office/drawing/2017/decorative" val="1"/>
              </a:ext>
            </a:extLst>
          </p:cNvPr>
          <p:cNvSpPr/>
          <p:nvPr/>
        </p:nvSpPr>
        <p:spPr>
          <a:xfrm flipH="1" flipV="1">
            <a:off x="5284492" y="3802421"/>
            <a:ext cx="1593705" cy="522371"/>
          </a:xfrm>
          <a:prstGeom prst="leftArrow">
            <a:avLst/>
          </a:prstGeom>
          <a:solidFill>
            <a:srgbClr val="FFB8C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grpSp>
        <p:nvGrpSpPr>
          <p:cNvPr id="13" name="Group 12" descr="Term 2 Focus area – Historical sources present perspectives on the past.">
            <a:extLst>
              <a:ext uri="{FF2B5EF4-FFF2-40B4-BE49-F238E27FC236}">
                <a16:creationId xmlns:a16="http://schemas.microsoft.com/office/drawing/2014/main" id="{3900A1B7-AA37-D3E8-5F40-B8909FA540E1}"/>
              </a:ext>
            </a:extLst>
          </p:cNvPr>
          <p:cNvGrpSpPr/>
          <p:nvPr/>
        </p:nvGrpSpPr>
        <p:grpSpPr>
          <a:xfrm>
            <a:off x="6991684" y="1380090"/>
            <a:ext cx="4439371" cy="4903418"/>
            <a:chOff x="827143" y="1369454"/>
            <a:chExt cx="4439371" cy="4903418"/>
          </a:xfrm>
        </p:grpSpPr>
        <p:pic>
          <p:nvPicPr>
            <p:cNvPr id="15" name="Picture 14">
              <a:extLst>
                <a:ext uri="{FF2B5EF4-FFF2-40B4-BE49-F238E27FC236}">
                  <a16:creationId xmlns:a16="http://schemas.microsoft.com/office/drawing/2014/main" id="{D0AB4D0B-5BAE-EE1D-A42A-569812D65E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809" y="1383399"/>
              <a:ext cx="4406705" cy="4889473"/>
            </a:xfrm>
            <a:prstGeom prst="rect">
              <a:avLst/>
            </a:prstGeom>
          </p:spPr>
        </p:pic>
        <p:sp>
          <p:nvSpPr>
            <p:cNvPr id="18" name="Rectangle 17">
              <a:extLst>
                <a:ext uri="{FF2B5EF4-FFF2-40B4-BE49-F238E27FC236}">
                  <a16:creationId xmlns:a16="http://schemas.microsoft.com/office/drawing/2014/main" id="{42C19D34-DB45-86E7-7670-84AC90F3996A}"/>
                </a:ext>
              </a:extLst>
            </p:cNvPr>
            <p:cNvSpPr/>
            <p:nvPr/>
          </p:nvSpPr>
          <p:spPr>
            <a:xfrm>
              <a:off x="827143" y="1369454"/>
              <a:ext cx="4439369" cy="490341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sp>
        <p:nvSpPr>
          <p:cNvPr id="19" name="Rectangle 18">
            <a:extLst>
              <a:ext uri="{FF2B5EF4-FFF2-40B4-BE49-F238E27FC236}">
                <a16:creationId xmlns:a16="http://schemas.microsoft.com/office/drawing/2014/main" id="{DD8246D6-0D08-7399-5DC9-5A1A4E5EBD43}"/>
              </a:ext>
              <a:ext uri="{C183D7F6-B498-43B3-948B-1728B52AA6E4}">
                <adec:decorative xmlns:adec="http://schemas.microsoft.com/office/drawing/2017/decorative" val="1"/>
              </a:ext>
            </a:extLst>
          </p:cNvPr>
          <p:cNvSpPr/>
          <p:nvPr/>
        </p:nvSpPr>
        <p:spPr>
          <a:xfrm>
            <a:off x="7990077" y="1615440"/>
            <a:ext cx="2289303" cy="297180"/>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461D9577-2E85-EF0E-ECD3-D9236AEBE848}"/>
              </a:ext>
              <a:ext uri="{C183D7F6-B498-43B3-948B-1728B52AA6E4}">
                <adec:decorative xmlns:adec="http://schemas.microsoft.com/office/drawing/2017/decorative" val="1"/>
              </a:ext>
            </a:extLst>
          </p:cNvPr>
          <p:cNvSpPr/>
          <p:nvPr/>
        </p:nvSpPr>
        <p:spPr>
          <a:xfrm>
            <a:off x="7990077" y="2484052"/>
            <a:ext cx="3440976" cy="1962105"/>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A3EF41BF-B3CA-DD45-27B4-D4E8EE9BBBB0}"/>
              </a:ext>
              <a:ext uri="{C183D7F6-B498-43B3-948B-1728B52AA6E4}">
                <adec:decorative xmlns:adec="http://schemas.microsoft.com/office/drawing/2017/decorative" val="1"/>
              </a:ext>
            </a:extLst>
          </p:cNvPr>
          <p:cNvSpPr/>
          <p:nvPr/>
        </p:nvSpPr>
        <p:spPr>
          <a:xfrm>
            <a:off x="7990078" y="4724973"/>
            <a:ext cx="3440976" cy="1572480"/>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F328E9E4-5087-539A-83DF-8406776C4A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1597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0" grpId="0" animBg="1"/>
      <p:bldP spid="19"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6F103-3B3E-6658-39A4-A09D4C85020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0D32EA7-12F8-BBE0-A824-3E2F3683CA8B}"/>
              </a:ext>
            </a:extLst>
          </p:cNvPr>
          <p:cNvSpPr>
            <a:spLocks noGrp="1"/>
          </p:cNvSpPr>
          <p:nvPr>
            <p:ph type="title"/>
          </p:nvPr>
        </p:nvSpPr>
        <p:spPr/>
        <p:txBody>
          <a:bodyPr/>
          <a:lstStyle/>
          <a:p>
            <a:r>
              <a:rPr lang="en-AU"/>
              <a:t>HSIE sample scope and sequence </a:t>
            </a:r>
            <a:r>
              <a:rPr lang="en-AU">
                <a:solidFill>
                  <a:schemeClr val="bg1"/>
                </a:solidFill>
              </a:rPr>
              <a:t>(2)</a:t>
            </a:r>
          </a:p>
        </p:txBody>
      </p:sp>
      <p:pic>
        <p:nvPicPr>
          <p:cNvPr id="9" name="Picture 8" descr="Human society and its environment Stage 3 sample scope and sequence. 'Term1 – Geographic information is used to plan for sustainable futures' and 'Term 2 – Historical sources present perspectives on the past; have been highlighted.">
            <a:extLst>
              <a:ext uri="{FF2B5EF4-FFF2-40B4-BE49-F238E27FC236}">
                <a16:creationId xmlns:a16="http://schemas.microsoft.com/office/drawing/2014/main" id="{5B9EA048-1B83-7C9C-0E78-6E23459FBA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757" y="986181"/>
            <a:ext cx="4753467" cy="5691235"/>
          </a:xfrm>
          <a:prstGeom prst="rect">
            <a:avLst/>
          </a:prstGeom>
          <a:ln>
            <a:no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829313B2-49CA-4C92-0A68-87504C5516FD}"/>
              </a:ext>
              <a:ext uri="{C183D7F6-B498-43B3-948B-1728B52AA6E4}">
                <adec:decorative xmlns:adec="http://schemas.microsoft.com/office/drawing/2017/decorative" val="1"/>
              </a:ext>
            </a:extLst>
          </p:cNvPr>
          <p:cNvSpPr/>
          <p:nvPr/>
        </p:nvSpPr>
        <p:spPr>
          <a:xfrm>
            <a:off x="967260" y="1409933"/>
            <a:ext cx="2075604" cy="246331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2" name="Rectangle 11">
            <a:extLst>
              <a:ext uri="{FF2B5EF4-FFF2-40B4-BE49-F238E27FC236}">
                <a16:creationId xmlns:a16="http://schemas.microsoft.com/office/drawing/2014/main" id="{726E6AEC-60FA-EEB4-2ADE-94E821850E38}"/>
              </a:ext>
              <a:ext uri="{C183D7F6-B498-43B3-948B-1728B52AA6E4}">
                <adec:decorative xmlns:adec="http://schemas.microsoft.com/office/drawing/2017/decorative" val="1"/>
              </a:ext>
            </a:extLst>
          </p:cNvPr>
          <p:cNvSpPr/>
          <p:nvPr/>
        </p:nvSpPr>
        <p:spPr>
          <a:xfrm>
            <a:off x="3048620" y="3873250"/>
            <a:ext cx="2075604" cy="280416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28" name="Arrow: Left 27">
            <a:extLst>
              <a:ext uri="{FF2B5EF4-FFF2-40B4-BE49-F238E27FC236}">
                <a16:creationId xmlns:a16="http://schemas.microsoft.com/office/drawing/2014/main" id="{425DE3EA-0400-1C4F-9924-71A81A3C11D9}"/>
              </a:ext>
              <a:ext uri="{C183D7F6-B498-43B3-948B-1728B52AA6E4}">
                <adec:decorative xmlns:adec="http://schemas.microsoft.com/office/drawing/2017/decorative" val="1"/>
              </a:ext>
            </a:extLst>
          </p:cNvPr>
          <p:cNvSpPr/>
          <p:nvPr/>
        </p:nvSpPr>
        <p:spPr>
          <a:xfrm rot="20860088" flipH="1" flipV="1">
            <a:off x="5311763" y="2898454"/>
            <a:ext cx="2005494" cy="457845"/>
          </a:xfrm>
          <a:prstGeom prst="leftArrow">
            <a:avLst/>
          </a:prstGeom>
          <a:solidFill>
            <a:srgbClr val="FFB8C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pic>
        <p:nvPicPr>
          <p:cNvPr id="13" name="Picture 12" descr="Explaning significant events in written texts supports understanding of the past – Not planned for this term.">
            <a:extLst>
              <a:ext uri="{FF2B5EF4-FFF2-40B4-BE49-F238E27FC236}">
                <a16:creationId xmlns:a16="http://schemas.microsoft.com/office/drawing/2014/main" id="{892E38E1-817C-3FC8-9E6D-064D4CAF08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291673" y="1568162"/>
            <a:ext cx="3984540" cy="2595979"/>
          </a:xfrm>
          <a:prstGeom prst="rect">
            <a:avLst/>
          </a:prstGeom>
          <a:ln>
            <a:no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37635A33-763A-E273-52B1-80135A5FE575}"/>
              </a:ext>
              <a:ext uri="{C183D7F6-B498-43B3-948B-1728B52AA6E4}">
                <adec:decorative xmlns:adec="http://schemas.microsoft.com/office/drawing/2017/decorative" val="1"/>
              </a:ext>
            </a:extLst>
          </p:cNvPr>
          <p:cNvSpPr/>
          <p:nvPr/>
        </p:nvSpPr>
        <p:spPr>
          <a:xfrm>
            <a:off x="7291672" y="2030395"/>
            <a:ext cx="1310543" cy="2827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18" name="Picture 17" descr="Historical sources present perspectives on the past. Geographical information is used to plan for sustainable futures is planned for this Term [refer to this focus area].">
            <a:extLst>
              <a:ext uri="{FF2B5EF4-FFF2-40B4-BE49-F238E27FC236}">
                <a16:creationId xmlns:a16="http://schemas.microsoft.com/office/drawing/2014/main" id="{73C82BE0-595E-E4E4-A086-1CEEA2DF4B07}"/>
              </a:ext>
            </a:extLst>
          </p:cNvPr>
          <p:cNvPicPr>
            <a:picLocks noChangeAspect="1"/>
          </p:cNvPicPr>
          <p:nvPr/>
        </p:nvPicPr>
        <p:blipFill>
          <a:blip r:embed="rId5" cstate="screen">
            <a:extLst>
              <a:ext uri="{28A0092B-C50C-407E-A947-70E740481C1C}">
                <a14:useLocalDpi xmlns:a14="http://schemas.microsoft.com/office/drawing/2010/main"/>
              </a:ext>
            </a:extLst>
          </a:blip>
          <a:srcRect t="2026"/>
          <a:stretch>
            <a:fillRect/>
          </a:stretch>
        </p:blipFill>
        <p:spPr>
          <a:xfrm>
            <a:off x="7291673" y="4267199"/>
            <a:ext cx="3984541" cy="1908699"/>
          </a:xfrm>
          <a:prstGeom prst="rect">
            <a:avLst/>
          </a:prstGeom>
          <a:ln>
            <a:noFill/>
          </a:ln>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45A6206E-38CA-62A0-B01C-19BFD57AF597}"/>
              </a:ext>
              <a:ext uri="{C183D7F6-B498-43B3-948B-1728B52AA6E4}">
                <adec:decorative xmlns:adec="http://schemas.microsoft.com/office/drawing/2017/decorative" val="1"/>
              </a:ext>
            </a:extLst>
          </p:cNvPr>
          <p:cNvSpPr/>
          <p:nvPr/>
        </p:nvSpPr>
        <p:spPr>
          <a:xfrm>
            <a:off x="7291672" y="5442857"/>
            <a:ext cx="3984541" cy="52505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4" name="Slide Number Placeholder 3">
            <a:extLst>
              <a:ext uri="{FF2B5EF4-FFF2-40B4-BE49-F238E27FC236}">
                <a16:creationId xmlns:a16="http://schemas.microsoft.com/office/drawing/2014/main" id="{D6255BF5-EDCC-0CBC-8D61-257BFF9464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425407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186B-F84F-C1A5-0611-CB2B8840636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21EEA0D-A09A-24EC-6689-1D9CB2AA734C}"/>
              </a:ext>
              <a:ext uri="{C183D7F6-B498-43B3-948B-1728B52AA6E4}">
                <adec:decorative xmlns:adec="http://schemas.microsoft.com/office/drawing/2017/decorative" val="1"/>
              </a:ext>
            </a:extLst>
          </p:cNvPr>
          <p:cNvGrpSpPr/>
          <p:nvPr/>
        </p:nvGrpSpPr>
        <p:grpSpPr>
          <a:xfrm>
            <a:off x="285320" y="2052729"/>
            <a:ext cx="11621359" cy="2752541"/>
            <a:chOff x="285320" y="2052729"/>
            <a:chExt cx="11621359" cy="2752541"/>
          </a:xfrm>
        </p:grpSpPr>
        <p:sp>
          <p:nvSpPr>
            <p:cNvPr id="4" name="Rectangle: Rounded Corners 3">
              <a:extLst>
                <a:ext uri="{FF2B5EF4-FFF2-40B4-BE49-F238E27FC236}">
                  <a16:creationId xmlns:a16="http://schemas.microsoft.com/office/drawing/2014/main" id="{D2597C35-4958-7CDB-8AF0-CE6333757DEF}"/>
                </a:ext>
              </a:extLst>
            </p:cNvPr>
            <p:cNvSpPr/>
            <p:nvPr/>
          </p:nvSpPr>
          <p:spPr>
            <a:xfrm>
              <a:off x="285320" y="2052729"/>
              <a:ext cx="11621359" cy="2752541"/>
            </a:xfrm>
            <a:prstGeom prst="roundRect">
              <a:avLst>
                <a:gd name="adj" fmla="val 8757"/>
              </a:avLst>
            </a:prstGeom>
            <a:solidFill>
              <a:schemeClr val="accent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4162AA6D-2498-B7DA-EF24-4CDF2361DFDD}"/>
                </a:ext>
              </a:extLst>
            </p:cNvPr>
            <p:cNvSpPr/>
            <p:nvPr/>
          </p:nvSpPr>
          <p:spPr>
            <a:xfrm>
              <a:off x="463570" y="2367642"/>
              <a:ext cx="2732315" cy="2122714"/>
            </a:xfrm>
            <a:prstGeom prst="roundRect">
              <a:avLst>
                <a:gd name="adj" fmla="val 64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 name="Straight Connector 8">
              <a:extLst>
                <a:ext uri="{FF2B5EF4-FFF2-40B4-BE49-F238E27FC236}">
                  <a16:creationId xmlns:a16="http://schemas.microsoft.com/office/drawing/2014/main" id="{D0A2B1F1-E382-BDA9-7E43-A41B811E93F3}"/>
                </a:ext>
              </a:extLst>
            </p:cNvPr>
            <p:cNvCxnSpPr/>
            <p:nvPr/>
          </p:nvCxnSpPr>
          <p:spPr>
            <a:xfrm>
              <a:off x="564550" y="2901043"/>
              <a:ext cx="251946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1AF8CD9-727A-7185-DE79-07B277B73118}"/>
                </a:ext>
              </a:extLst>
            </p:cNvPr>
            <p:cNvSpPr/>
            <p:nvPr/>
          </p:nvSpPr>
          <p:spPr>
            <a:xfrm>
              <a:off x="3307751" y="2367642"/>
              <a:ext cx="2732315" cy="2122714"/>
            </a:xfrm>
            <a:prstGeom prst="roundRect">
              <a:avLst>
                <a:gd name="adj" fmla="val 64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 name="Straight Connector 15">
              <a:extLst>
                <a:ext uri="{FF2B5EF4-FFF2-40B4-BE49-F238E27FC236}">
                  <a16:creationId xmlns:a16="http://schemas.microsoft.com/office/drawing/2014/main" id="{4FD84369-9D27-0706-3841-B99F353AD99D}"/>
                </a:ext>
              </a:extLst>
            </p:cNvPr>
            <p:cNvCxnSpPr/>
            <p:nvPr/>
          </p:nvCxnSpPr>
          <p:spPr>
            <a:xfrm>
              <a:off x="3408731" y="2901043"/>
              <a:ext cx="251946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2CE5F7B-F904-8344-FCA2-2A8B34D0CEC2}"/>
                </a:ext>
              </a:extLst>
            </p:cNvPr>
            <p:cNvSpPr/>
            <p:nvPr/>
          </p:nvSpPr>
          <p:spPr>
            <a:xfrm>
              <a:off x="6151932" y="2367642"/>
              <a:ext cx="2732315" cy="2122714"/>
            </a:xfrm>
            <a:prstGeom prst="roundRect">
              <a:avLst>
                <a:gd name="adj" fmla="val 64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Connector 20">
              <a:extLst>
                <a:ext uri="{FF2B5EF4-FFF2-40B4-BE49-F238E27FC236}">
                  <a16:creationId xmlns:a16="http://schemas.microsoft.com/office/drawing/2014/main" id="{3E86B2CF-0B89-6A54-5C53-6F2EA9C1E8AD}"/>
                </a:ext>
              </a:extLst>
            </p:cNvPr>
            <p:cNvCxnSpPr/>
            <p:nvPr/>
          </p:nvCxnSpPr>
          <p:spPr>
            <a:xfrm>
              <a:off x="6252912" y="2901043"/>
              <a:ext cx="251946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D82BFC15-6C71-DF58-27A5-4CAA3D90547E}"/>
                </a:ext>
              </a:extLst>
            </p:cNvPr>
            <p:cNvSpPr/>
            <p:nvPr/>
          </p:nvSpPr>
          <p:spPr>
            <a:xfrm>
              <a:off x="8996113" y="2367642"/>
              <a:ext cx="2732315" cy="2122714"/>
            </a:xfrm>
            <a:prstGeom prst="roundRect">
              <a:avLst>
                <a:gd name="adj" fmla="val 64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 name="Straight Connector 26">
              <a:extLst>
                <a:ext uri="{FF2B5EF4-FFF2-40B4-BE49-F238E27FC236}">
                  <a16:creationId xmlns:a16="http://schemas.microsoft.com/office/drawing/2014/main" id="{4A8A9F14-E0FA-5AC9-7313-A482F29F4B1C}"/>
                </a:ext>
              </a:extLst>
            </p:cNvPr>
            <p:cNvCxnSpPr/>
            <p:nvPr/>
          </p:nvCxnSpPr>
          <p:spPr>
            <a:xfrm>
              <a:off x="9097093" y="2901043"/>
              <a:ext cx="2519469"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485C19AF-F657-EDC7-EF2A-CB39AA967731}"/>
              </a:ext>
            </a:extLst>
          </p:cNvPr>
          <p:cNvSpPr>
            <a:spLocks noGrp="1"/>
          </p:cNvSpPr>
          <p:nvPr>
            <p:ph type="title"/>
          </p:nvPr>
        </p:nvSpPr>
        <p:spPr/>
        <p:txBody>
          <a:bodyPr/>
          <a:lstStyle/>
          <a:p>
            <a:r>
              <a:rPr lang="en-AU"/>
              <a:t>Aboriginal Cultures and Histories content </a:t>
            </a:r>
            <a:r>
              <a:rPr lang="en-AU">
                <a:solidFill>
                  <a:schemeClr val="bg1"/>
                </a:solidFill>
              </a:rPr>
              <a:t>(1)</a:t>
            </a:r>
          </a:p>
        </p:txBody>
      </p:sp>
      <p:sp>
        <p:nvSpPr>
          <p:cNvPr id="6" name="TextBox 5">
            <a:extLst>
              <a:ext uri="{FF2B5EF4-FFF2-40B4-BE49-F238E27FC236}">
                <a16:creationId xmlns:a16="http://schemas.microsoft.com/office/drawing/2014/main" id="{78C61C2C-69FE-358B-79D9-F7BC1615BC82}"/>
              </a:ext>
            </a:extLst>
          </p:cNvPr>
          <p:cNvSpPr txBox="1"/>
          <p:nvPr/>
        </p:nvSpPr>
        <p:spPr>
          <a:xfrm>
            <a:off x="575436" y="2509159"/>
            <a:ext cx="1404257" cy="272142"/>
          </a:xfrm>
          <a:prstGeom prst="rect">
            <a:avLst/>
          </a:prstGeom>
          <a:noFill/>
        </p:spPr>
        <p:txBody>
          <a:bodyPr wrap="square" lIns="0" tIns="0" rIns="0" bIns="0" rtlCol="0">
            <a:noAutofit/>
          </a:bodyPr>
          <a:lstStyle/>
          <a:p>
            <a:pPr algn="l"/>
            <a:r>
              <a:rPr lang="en-US" sz="1600" b="1">
                <a:latin typeface="+mj-lt"/>
              </a:rPr>
              <a:t>Early Stage 1</a:t>
            </a:r>
            <a:endParaRPr lang="en-AU" sz="1600" b="1">
              <a:latin typeface="+mj-lt"/>
            </a:endParaRPr>
          </a:p>
        </p:txBody>
      </p:sp>
      <p:sp>
        <p:nvSpPr>
          <p:cNvPr id="10" name="TextBox 9">
            <a:extLst>
              <a:ext uri="{FF2B5EF4-FFF2-40B4-BE49-F238E27FC236}">
                <a16:creationId xmlns:a16="http://schemas.microsoft.com/office/drawing/2014/main" id="{DFB2F320-28B1-1CD7-3FA1-9C96CDCF6539}"/>
              </a:ext>
            </a:extLst>
          </p:cNvPr>
          <p:cNvSpPr txBox="1"/>
          <p:nvPr/>
        </p:nvSpPr>
        <p:spPr>
          <a:xfrm>
            <a:off x="575436" y="3020785"/>
            <a:ext cx="2519469" cy="1328055"/>
          </a:xfrm>
          <a:prstGeom prst="rect">
            <a:avLst/>
          </a:prstGeom>
          <a:noFill/>
          <a:ln>
            <a:solidFill>
              <a:schemeClr val="bg2"/>
            </a:solidFill>
          </a:ln>
        </p:spPr>
        <p:txBody>
          <a:bodyPr wrap="square" lIns="72000" tIns="72000" rIns="72000" bIns="72000" rtlCol="0" anchor="t" anchorCtr="1">
            <a:noAutofit/>
          </a:bodyPr>
          <a:lstStyle/>
          <a:p>
            <a:pPr algn="l">
              <a:lnSpc>
                <a:spcPct val="114000"/>
              </a:lnSpc>
              <a:spcAft>
                <a:spcPts val="1200"/>
              </a:spcAft>
            </a:pPr>
            <a:r>
              <a:rPr lang="en-US" sz="1200" b="1">
                <a:latin typeface="+mj-lt"/>
              </a:rPr>
              <a:t>HSE-ACH-01</a:t>
            </a:r>
          </a:p>
          <a:p>
            <a:pPr algn="l">
              <a:lnSpc>
                <a:spcPct val="114000"/>
              </a:lnSpc>
            </a:pPr>
            <a:r>
              <a:rPr lang="en-US" sz="1200"/>
              <a:t>identifies ways that Aboriginal peoples connect with Country, Culture and Community</a:t>
            </a:r>
            <a:endParaRPr lang="en-AU" sz="1200"/>
          </a:p>
        </p:txBody>
      </p:sp>
      <p:sp>
        <p:nvSpPr>
          <p:cNvPr id="14" name="TextBox 13">
            <a:extLst>
              <a:ext uri="{FF2B5EF4-FFF2-40B4-BE49-F238E27FC236}">
                <a16:creationId xmlns:a16="http://schemas.microsoft.com/office/drawing/2014/main" id="{2DFD4DF0-2131-0ACD-A7FD-2895BD735B2D}"/>
              </a:ext>
            </a:extLst>
          </p:cNvPr>
          <p:cNvSpPr txBox="1"/>
          <p:nvPr/>
        </p:nvSpPr>
        <p:spPr>
          <a:xfrm>
            <a:off x="3419617" y="2509159"/>
            <a:ext cx="1404257" cy="272142"/>
          </a:xfrm>
          <a:prstGeom prst="rect">
            <a:avLst/>
          </a:prstGeom>
          <a:noFill/>
        </p:spPr>
        <p:txBody>
          <a:bodyPr wrap="square" lIns="0" tIns="0" rIns="0" bIns="0" rtlCol="0">
            <a:noAutofit/>
          </a:bodyPr>
          <a:lstStyle/>
          <a:p>
            <a:pPr algn="l"/>
            <a:r>
              <a:rPr lang="en-US" sz="1600" b="1">
                <a:latin typeface="+mj-lt"/>
              </a:rPr>
              <a:t>Stage 1</a:t>
            </a:r>
            <a:endParaRPr lang="en-AU" sz="1600" b="1">
              <a:latin typeface="+mj-lt"/>
            </a:endParaRPr>
          </a:p>
        </p:txBody>
      </p:sp>
      <p:sp>
        <p:nvSpPr>
          <p:cNvPr id="17" name="TextBox 16">
            <a:extLst>
              <a:ext uri="{FF2B5EF4-FFF2-40B4-BE49-F238E27FC236}">
                <a16:creationId xmlns:a16="http://schemas.microsoft.com/office/drawing/2014/main" id="{CD809A5E-1488-7F9E-10F6-AB4C73A51015}"/>
              </a:ext>
            </a:extLst>
          </p:cNvPr>
          <p:cNvSpPr txBox="1"/>
          <p:nvPr/>
        </p:nvSpPr>
        <p:spPr>
          <a:xfrm>
            <a:off x="3419617" y="3020785"/>
            <a:ext cx="2519469" cy="1328055"/>
          </a:xfrm>
          <a:prstGeom prst="rect">
            <a:avLst/>
          </a:prstGeom>
          <a:noFill/>
          <a:ln>
            <a:solidFill>
              <a:schemeClr val="bg2"/>
            </a:solidFill>
          </a:ln>
        </p:spPr>
        <p:txBody>
          <a:bodyPr wrap="square" lIns="72000" tIns="72000" rIns="72000" bIns="72000" rtlCol="0" anchor="t" anchorCtr="1">
            <a:noAutofit/>
          </a:bodyPr>
          <a:lstStyle/>
          <a:p>
            <a:pPr algn="l">
              <a:lnSpc>
                <a:spcPct val="114000"/>
              </a:lnSpc>
              <a:spcAft>
                <a:spcPts val="1200"/>
              </a:spcAft>
            </a:pPr>
            <a:r>
              <a:rPr lang="en-US" sz="1200" b="1">
                <a:latin typeface="+mj-lt"/>
              </a:rPr>
              <a:t>HS1-ACH-01</a:t>
            </a:r>
          </a:p>
          <a:p>
            <a:pPr algn="l">
              <a:lnSpc>
                <a:spcPct val="114000"/>
              </a:lnSpc>
            </a:pPr>
            <a:r>
              <a:rPr lang="en-US" sz="1200"/>
              <a:t>describes interactions between Aboriginal Peoples and Country</a:t>
            </a:r>
            <a:endParaRPr lang="en-AU" sz="1200"/>
          </a:p>
        </p:txBody>
      </p:sp>
      <p:sp>
        <p:nvSpPr>
          <p:cNvPr id="20" name="TextBox 19">
            <a:extLst>
              <a:ext uri="{FF2B5EF4-FFF2-40B4-BE49-F238E27FC236}">
                <a16:creationId xmlns:a16="http://schemas.microsoft.com/office/drawing/2014/main" id="{EF3758D6-9DC7-1C40-6CB7-33AEDADF39BC}"/>
              </a:ext>
            </a:extLst>
          </p:cNvPr>
          <p:cNvSpPr txBox="1"/>
          <p:nvPr/>
        </p:nvSpPr>
        <p:spPr>
          <a:xfrm>
            <a:off x="6263798" y="2509159"/>
            <a:ext cx="1404257" cy="272142"/>
          </a:xfrm>
          <a:prstGeom prst="rect">
            <a:avLst/>
          </a:prstGeom>
          <a:noFill/>
        </p:spPr>
        <p:txBody>
          <a:bodyPr wrap="square" lIns="0" tIns="0" rIns="0" bIns="0" rtlCol="0">
            <a:noAutofit/>
          </a:bodyPr>
          <a:lstStyle/>
          <a:p>
            <a:pPr algn="l"/>
            <a:r>
              <a:rPr lang="en-US" sz="1600" b="1">
                <a:latin typeface="+mj-lt"/>
              </a:rPr>
              <a:t>Stage 2</a:t>
            </a:r>
            <a:endParaRPr lang="en-AU" sz="1600" b="1">
              <a:latin typeface="+mj-lt"/>
            </a:endParaRPr>
          </a:p>
        </p:txBody>
      </p:sp>
      <p:sp>
        <p:nvSpPr>
          <p:cNvPr id="24" name="TextBox 23">
            <a:extLst>
              <a:ext uri="{FF2B5EF4-FFF2-40B4-BE49-F238E27FC236}">
                <a16:creationId xmlns:a16="http://schemas.microsoft.com/office/drawing/2014/main" id="{962DBF38-BC05-78BD-C740-B12FAD49A8B5}"/>
              </a:ext>
            </a:extLst>
          </p:cNvPr>
          <p:cNvSpPr txBox="1"/>
          <p:nvPr/>
        </p:nvSpPr>
        <p:spPr>
          <a:xfrm>
            <a:off x="6263798" y="3020785"/>
            <a:ext cx="2519469" cy="1328055"/>
          </a:xfrm>
          <a:prstGeom prst="rect">
            <a:avLst/>
          </a:prstGeom>
          <a:noFill/>
          <a:ln>
            <a:solidFill>
              <a:schemeClr val="bg2"/>
            </a:solidFill>
          </a:ln>
        </p:spPr>
        <p:txBody>
          <a:bodyPr wrap="square" lIns="72000" tIns="72000" rIns="72000" bIns="72000" rtlCol="0" anchor="t" anchorCtr="1">
            <a:noAutofit/>
          </a:bodyPr>
          <a:lstStyle/>
          <a:p>
            <a:pPr algn="l">
              <a:lnSpc>
                <a:spcPct val="114000"/>
              </a:lnSpc>
              <a:spcAft>
                <a:spcPts val="1200"/>
              </a:spcAft>
            </a:pPr>
            <a:r>
              <a:rPr lang="en-US" sz="1200" b="1">
                <a:latin typeface="+mj-lt"/>
              </a:rPr>
              <a:t>HS2-ACH-01</a:t>
            </a:r>
          </a:p>
          <a:p>
            <a:pPr algn="l">
              <a:lnSpc>
                <a:spcPct val="114000"/>
              </a:lnSpc>
            </a:pPr>
            <a:r>
              <a:rPr lang="en-US" sz="1200"/>
              <a:t>describes Aboriginal Peoples’ obligations to Country, Culture and Community</a:t>
            </a:r>
            <a:endParaRPr lang="en-AU" sz="1200"/>
          </a:p>
        </p:txBody>
      </p:sp>
      <p:sp>
        <p:nvSpPr>
          <p:cNvPr id="26" name="TextBox 25">
            <a:extLst>
              <a:ext uri="{FF2B5EF4-FFF2-40B4-BE49-F238E27FC236}">
                <a16:creationId xmlns:a16="http://schemas.microsoft.com/office/drawing/2014/main" id="{DA9413DE-F037-10AD-6FB9-E3A27C8908A0}"/>
              </a:ext>
            </a:extLst>
          </p:cNvPr>
          <p:cNvSpPr txBox="1"/>
          <p:nvPr/>
        </p:nvSpPr>
        <p:spPr>
          <a:xfrm>
            <a:off x="9107979" y="2509159"/>
            <a:ext cx="1404257" cy="272142"/>
          </a:xfrm>
          <a:prstGeom prst="rect">
            <a:avLst/>
          </a:prstGeom>
          <a:noFill/>
        </p:spPr>
        <p:txBody>
          <a:bodyPr wrap="square" lIns="0" tIns="0" rIns="0" bIns="0" rtlCol="0">
            <a:noAutofit/>
          </a:bodyPr>
          <a:lstStyle/>
          <a:p>
            <a:pPr algn="l"/>
            <a:r>
              <a:rPr lang="en-US" sz="1600" b="1">
                <a:latin typeface="+mj-lt"/>
              </a:rPr>
              <a:t>Stage 3</a:t>
            </a:r>
            <a:endParaRPr lang="en-AU" sz="1600" b="1">
              <a:latin typeface="+mj-lt"/>
            </a:endParaRPr>
          </a:p>
        </p:txBody>
      </p:sp>
      <p:sp>
        <p:nvSpPr>
          <p:cNvPr id="28" name="TextBox 27">
            <a:extLst>
              <a:ext uri="{FF2B5EF4-FFF2-40B4-BE49-F238E27FC236}">
                <a16:creationId xmlns:a16="http://schemas.microsoft.com/office/drawing/2014/main" id="{1B2C14A2-DE54-89B4-BBFD-C278498FE049}"/>
              </a:ext>
            </a:extLst>
          </p:cNvPr>
          <p:cNvSpPr txBox="1"/>
          <p:nvPr/>
        </p:nvSpPr>
        <p:spPr>
          <a:xfrm>
            <a:off x="9107979" y="3020785"/>
            <a:ext cx="2519469" cy="1328055"/>
          </a:xfrm>
          <a:prstGeom prst="rect">
            <a:avLst/>
          </a:prstGeom>
          <a:noFill/>
          <a:ln>
            <a:solidFill>
              <a:schemeClr val="bg2"/>
            </a:solidFill>
          </a:ln>
        </p:spPr>
        <p:txBody>
          <a:bodyPr wrap="square" lIns="72000" tIns="72000" rIns="72000" bIns="72000" rtlCol="0" anchor="t" anchorCtr="1">
            <a:noAutofit/>
          </a:bodyPr>
          <a:lstStyle/>
          <a:p>
            <a:pPr algn="l">
              <a:lnSpc>
                <a:spcPct val="114000"/>
              </a:lnSpc>
              <a:spcAft>
                <a:spcPts val="1200"/>
              </a:spcAft>
            </a:pPr>
            <a:r>
              <a:rPr lang="en-US" sz="1200" b="1">
                <a:latin typeface="+mj-lt"/>
              </a:rPr>
              <a:t>HS3-ACH-01</a:t>
            </a:r>
          </a:p>
          <a:p>
            <a:pPr algn="l">
              <a:lnSpc>
                <a:spcPct val="114000"/>
              </a:lnSpc>
            </a:pPr>
            <a:r>
              <a:rPr lang="en-US" sz="1200"/>
              <a:t>describes Aboriginal Knowledges and Practices that care for Country and the importance of Aboriginal Languages revival</a:t>
            </a:r>
            <a:endParaRPr lang="en-AU" sz="1200"/>
          </a:p>
        </p:txBody>
      </p:sp>
      <p:sp>
        <p:nvSpPr>
          <p:cNvPr id="2" name="Slide Number Placeholder 1">
            <a:extLst>
              <a:ext uri="{FF2B5EF4-FFF2-40B4-BE49-F238E27FC236}">
                <a16:creationId xmlns:a16="http://schemas.microsoft.com/office/drawing/2014/main" id="{4D3577BC-8A2A-35F5-764F-29F04360D8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851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6063D-DDDE-0090-7284-145F78C7F38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C21E53-FDBA-5182-1879-22501DCC87AC}"/>
              </a:ext>
            </a:extLst>
          </p:cNvPr>
          <p:cNvSpPr>
            <a:spLocks noGrp="1"/>
          </p:cNvSpPr>
          <p:nvPr>
            <p:ph type="title"/>
          </p:nvPr>
        </p:nvSpPr>
        <p:spPr>
          <a:xfrm>
            <a:off x="340396" y="360000"/>
            <a:ext cx="5400000" cy="554400"/>
          </a:xfrm>
        </p:spPr>
        <p:txBody>
          <a:bodyPr/>
          <a:lstStyle/>
          <a:p>
            <a:r>
              <a:rPr lang="en-US"/>
              <a:t>Purpose</a:t>
            </a:r>
            <a:endParaRPr lang="en-AU"/>
          </a:p>
        </p:txBody>
      </p:sp>
      <p:sp>
        <p:nvSpPr>
          <p:cNvPr id="34" name="Rectangle: Rounded Corners 33">
            <a:extLst>
              <a:ext uri="{FF2B5EF4-FFF2-40B4-BE49-F238E27FC236}">
                <a16:creationId xmlns:a16="http://schemas.microsoft.com/office/drawing/2014/main" id="{546A0556-EE17-6F87-E8A1-C83ACE4FF413}"/>
              </a:ext>
              <a:ext uri="{C183D7F6-B498-43B3-948B-1728B52AA6E4}">
                <adec:decorative xmlns:adec="http://schemas.microsoft.com/office/drawing/2017/decorative" val="0"/>
              </a:ext>
            </a:extLst>
          </p:cNvPr>
          <p:cNvSpPr/>
          <p:nvPr/>
        </p:nvSpPr>
        <p:spPr>
          <a:xfrm>
            <a:off x="340396" y="1455403"/>
            <a:ext cx="4310854" cy="2384828"/>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16000" tIns="45720" rIns="216000" bIns="45720" rtlCol="0" anchor="ctr" anchorCtr="1"/>
          <a:lstStyle/>
          <a:p>
            <a:pPr lvl="0">
              <a:lnSpc>
                <a:spcPct val="150000"/>
              </a:lnSpc>
              <a:spcAft>
                <a:spcPts val="1200"/>
              </a:spcAft>
            </a:pPr>
            <a:r>
              <a:rPr lang="en-AU" sz="2000"/>
              <a:t>To understand the structure and intent of the CHPS K–6 sample scope and sequences.</a:t>
            </a:r>
          </a:p>
        </p:txBody>
      </p:sp>
      <p:pic>
        <p:nvPicPr>
          <p:cNvPr id="35" name="Picture 2">
            <a:extLst>
              <a:ext uri="{FF2B5EF4-FFF2-40B4-BE49-F238E27FC236}">
                <a16:creationId xmlns:a16="http://schemas.microsoft.com/office/drawing/2014/main" id="{753B9469-0F59-7B54-D85A-8E44B3B0E6A1}"/>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396" y="4313556"/>
            <a:ext cx="4310854" cy="17869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F10E9223-3780-B9B6-D197-FABE622F22A6}"/>
              </a:ext>
            </a:extLst>
          </p:cNvPr>
          <p:cNvSpPr txBox="1">
            <a:spLocks/>
          </p:cNvSpPr>
          <p:nvPr/>
        </p:nvSpPr>
        <p:spPr>
          <a:xfrm>
            <a:off x="5400000" y="360000"/>
            <a:ext cx="4207714" cy="5544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US">
                <a:cs typeface="Public Sans" panose="020B0604020202020204" pitchFamily="34" charset="0"/>
              </a:rPr>
              <a:t>Outcomes</a:t>
            </a:r>
            <a:endParaRPr lang="en-AU">
              <a:cs typeface="Public Sans" panose="020B0604020202020204" pitchFamily="34" charset="0"/>
            </a:endParaRPr>
          </a:p>
        </p:txBody>
      </p:sp>
      <p:sp>
        <p:nvSpPr>
          <p:cNvPr id="5" name="TextBox 4">
            <a:extLst>
              <a:ext uri="{FF2B5EF4-FFF2-40B4-BE49-F238E27FC236}">
                <a16:creationId xmlns:a16="http://schemas.microsoft.com/office/drawing/2014/main" id="{166C6847-67BA-8BD3-1046-6527E5A1DABC}"/>
              </a:ext>
            </a:extLst>
          </p:cNvPr>
          <p:cNvSpPr txBox="1"/>
          <p:nvPr/>
        </p:nvSpPr>
        <p:spPr>
          <a:xfrm>
            <a:off x="5459634" y="943451"/>
            <a:ext cx="5664366" cy="333258"/>
          </a:xfrm>
          <a:prstGeom prst="rect">
            <a:avLst/>
          </a:prstGeom>
          <a:noFill/>
        </p:spPr>
        <p:txBody>
          <a:bodyPr wrap="square" lIns="0" tIns="0" rIns="0" bIns="0" rtlCol="0" anchor="t">
            <a:noAutofit/>
          </a:bodyPr>
          <a:lstStyle/>
          <a:p>
            <a:pPr algn="l"/>
            <a:r>
              <a:rPr lang="en-AU" sz="2000">
                <a:solidFill>
                  <a:schemeClr val="accent1">
                    <a:lumMod val="49000"/>
                    <a:lumOff val="51000"/>
                  </a:schemeClr>
                </a:solidFill>
                <a:latin typeface="+mj-lt"/>
              </a:rPr>
              <a:t>By the end of this workshop, participants will</a:t>
            </a:r>
            <a:endParaRPr lang="en-AU" sz="2000" b="1">
              <a:solidFill>
                <a:schemeClr val="accent1">
                  <a:lumMod val="49000"/>
                  <a:lumOff val="51000"/>
                </a:schemeClr>
              </a:solidFill>
              <a:latin typeface="+mj-lt"/>
            </a:endParaRPr>
          </a:p>
        </p:txBody>
      </p:sp>
      <p:grpSp>
        <p:nvGrpSpPr>
          <p:cNvPr id="9" name="Group 8" descr="understand the essential content and key features of the CHPS scope and sequences&#10;">
            <a:extLst>
              <a:ext uri="{FF2B5EF4-FFF2-40B4-BE49-F238E27FC236}">
                <a16:creationId xmlns:a16="http://schemas.microsoft.com/office/drawing/2014/main" id="{FA432975-37AC-8059-06CA-0588391CF72E}"/>
              </a:ext>
            </a:extLst>
          </p:cNvPr>
          <p:cNvGrpSpPr/>
          <p:nvPr/>
        </p:nvGrpSpPr>
        <p:grpSpPr>
          <a:xfrm>
            <a:off x="5400000" y="1455403"/>
            <a:ext cx="6251700" cy="1328505"/>
            <a:chOff x="5399998" y="2759099"/>
            <a:chExt cx="6251700" cy="1328505"/>
          </a:xfrm>
        </p:grpSpPr>
        <p:sp>
          <p:nvSpPr>
            <p:cNvPr id="23" name="Oval 22">
              <a:extLst>
                <a:ext uri="{FF2B5EF4-FFF2-40B4-BE49-F238E27FC236}">
                  <a16:creationId xmlns:a16="http://schemas.microsoft.com/office/drawing/2014/main" id="{33BF6DC4-CB0C-5C96-2B35-663B8F8F06CD}"/>
                </a:ext>
                <a:ext uri="{C183D7F6-B498-43B3-948B-1728B52AA6E4}">
                  <adec:decorative xmlns:adec="http://schemas.microsoft.com/office/drawing/2017/decorative" val="1"/>
                </a:ext>
              </a:extLst>
            </p:cNvPr>
            <p:cNvSpPr/>
            <p:nvPr/>
          </p:nvSpPr>
          <p:spPr>
            <a:xfrm>
              <a:off x="5399998" y="2917634"/>
              <a:ext cx="970642" cy="1011434"/>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09585" rtl="0" eaLnBrk="1" fontAlgn="auto" latinLnBrk="0" hangingPunct="1">
                <a:lnSpc>
                  <a:spcPct val="114000"/>
                </a:lnSpc>
                <a:spcBef>
                  <a:spcPts val="0"/>
                </a:spcBef>
                <a:spcAft>
                  <a:spcPts val="1200"/>
                </a:spcAft>
                <a:buClrTx/>
                <a:buSzTx/>
                <a:buFontTx/>
                <a:buNone/>
                <a:tabLst/>
                <a:defRPr/>
              </a:pPr>
              <a:endParaRPr kumimoji="0" lang="en-AU" sz="1800" b="0" i="0" u="none" strike="noStrike" kern="1200" cap="none" spc="0" normalizeH="0" baseline="0" noProof="0">
                <a:ln>
                  <a:noFill/>
                </a:ln>
                <a:solidFill>
                  <a:srgbClr val="FFFFFF">
                    <a:hueOff val="0"/>
                    <a:satOff val="0"/>
                    <a:lumOff val="0"/>
                    <a:alphaOff val="0"/>
                  </a:srgbClr>
                </a:solidFill>
                <a:effectLst/>
                <a:uLnTx/>
                <a:uFillTx/>
                <a:ea typeface="+mn-ea"/>
                <a:cs typeface="+mn-cs"/>
              </a:endParaRPr>
            </a:p>
          </p:txBody>
        </p:sp>
        <p:sp>
          <p:nvSpPr>
            <p:cNvPr id="29" name="TextBox 28">
              <a:extLst>
                <a:ext uri="{FF2B5EF4-FFF2-40B4-BE49-F238E27FC236}">
                  <a16:creationId xmlns:a16="http://schemas.microsoft.com/office/drawing/2014/main" id="{E6E1AC18-8CF7-8580-A9F7-40C440C6B0FB}"/>
                </a:ext>
              </a:extLst>
            </p:cNvPr>
            <p:cNvSpPr txBox="1"/>
            <p:nvPr/>
          </p:nvSpPr>
          <p:spPr>
            <a:xfrm>
              <a:off x="6723523" y="2759099"/>
              <a:ext cx="4928175" cy="132850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nSpc>
                  <a:spcPct val="150000"/>
                </a:lnSpc>
                <a:spcAft>
                  <a:spcPts val="1200"/>
                </a:spcAft>
              </a:pPr>
              <a:r>
                <a:rPr lang="en-US" sz="2000" b="1"/>
                <a:t>understand</a:t>
              </a:r>
              <a:r>
                <a:rPr lang="en-US" sz="2000"/>
                <a:t> the essential content and key features of the CHPS scope and sequences</a:t>
              </a:r>
              <a:endParaRPr lang="en-AU" sz="2000"/>
            </a:p>
          </p:txBody>
        </p:sp>
      </p:grpSp>
      <p:grpSp>
        <p:nvGrpSpPr>
          <p:cNvPr id="12" name="Group 11" descr="identify the content connections across the sample scope and sequences&#10;">
            <a:extLst>
              <a:ext uri="{FF2B5EF4-FFF2-40B4-BE49-F238E27FC236}">
                <a16:creationId xmlns:a16="http://schemas.microsoft.com/office/drawing/2014/main" id="{10535392-2B8B-F876-25B2-A5EA218737D8}"/>
              </a:ext>
            </a:extLst>
          </p:cNvPr>
          <p:cNvGrpSpPr/>
          <p:nvPr/>
        </p:nvGrpSpPr>
        <p:grpSpPr>
          <a:xfrm>
            <a:off x="5401828" y="3335382"/>
            <a:ext cx="6249870" cy="970641"/>
            <a:chOff x="5401826" y="3308993"/>
            <a:chExt cx="6249870" cy="970641"/>
          </a:xfrm>
        </p:grpSpPr>
        <p:pic>
          <p:nvPicPr>
            <p:cNvPr id="25" name="Picture 24">
              <a:extLst>
                <a:ext uri="{FF2B5EF4-FFF2-40B4-BE49-F238E27FC236}">
                  <a16:creationId xmlns:a16="http://schemas.microsoft.com/office/drawing/2014/main" id="{743D5C05-C4FC-95BE-A661-22F7652D95D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01826" y="3308993"/>
              <a:ext cx="970641" cy="970641"/>
            </a:xfrm>
            <a:prstGeom prst="rect">
              <a:avLst/>
            </a:prstGeom>
          </p:spPr>
        </p:pic>
        <p:sp>
          <p:nvSpPr>
            <p:cNvPr id="2" name="TextBox 1">
              <a:extLst>
                <a:ext uri="{FF2B5EF4-FFF2-40B4-BE49-F238E27FC236}">
                  <a16:creationId xmlns:a16="http://schemas.microsoft.com/office/drawing/2014/main" id="{759B076A-5419-0F1C-2DFD-F7B0ABEC2747}"/>
                </a:ext>
              </a:extLst>
            </p:cNvPr>
            <p:cNvSpPr txBox="1"/>
            <p:nvPr/>
          </p:nvSpPr>
          <p:spPr>
            <a:xfrm>
              <a:off x="6770123" y="3321879"/>
              <a:ext cx="4881573" cy="944868"/>
            </a:xfrm>
            <a:prstGeom prst="rect">
              <a:avLst/>
            </a:prstGeom>
            <a:noFill/>
          </p:spPr>
          <p:txBody>
            <a:bodyPr wrap="square" lIns="0" tIns="0" rIns="0" bIns="0" rtlCol="0">
              <a:noAutofit/>
            </a:bodyPr>
            <a:lstStyle/>
            <a:p>
              <a:pPr algn="l">
                <a:lnSpc>
                  <a:spcPct val="150000"/>
                </a:lnSpc>
                <a:spcAft>
                  <a:spcPts val="1200"/>
                </a:spcAft>
              </a:pPr>
              <a:r>
                <a:rPr lang="en-AU" sz="2000" b="1"/>
                <a:t>identify</a:t>
              </a:r>
              <a:r>
                <a:rPr lang="en-AU" sz="2000"/>
                <a:t> the content connections across the sample scope and sequences</a:t>
              </a:r>
            </a:p>
          </p:txBody>
        </p:sp>
      </p:grpSp>
      <p:grpSp>
        <p:nvGrpSpPr>
          <p:cNvPr id="10" name="Group 9" descr="determine the next steps for implementation.">
            <a:extLst>
              <a:ext uri="{FF2B5EF4-FFF2-40B4-BE49-F238E27FC236}">
                <a16:creationId xmlns:a16="http://schemas.microsoft.com/office/drawing/2014/main" id="{2E4C7CE9-409B-D111-6CAF-1E33650AE0FE}"/>
              </a:ext>
            </a:extLst>
          </p:cNvPr>
          <p:cNvGrpSpPr/>
          <p:nvPr/>
        </p:nvGrpSpPr>
        <p:grpSpPr>
          <a:xfrm>
            <a:off x="5459635" y="4857497"/>
            <a:ext cx="6192063" cy="970641"/>
            <a:chOff x="5413033" y="4294996"/>
            <a:chExt cx="6438571" cy="970641"/>
          </a:xfrm>
        </p:grpSpPr>
        <p:pic>
          <p:nvPicPr>
            <p:cNvPr id="28" name="Picture 27">
              <a:extLst>
                <a:ext uri="{FF2B5EF4-FFF2-40B4-BE49-F238E27FC236}">
                  <a16:creationId xmlns:a16="http://schemas.microsoft.com/office/drawing/2014/main" id="{FF362724-8C87-CADE-6F9C-5EE56BDBD2C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13033" y="4294996"/>
              <a:ext cx="970641" cy="970641"/>
            </a:xfrm>
            <a:prstGeom prst="rect">
              <a:avLst/>
            </a:prstGeom>
          </p:spPr>
        </p:pic>
        <p:sp>
          <p:nvSpPr>
            <p:cNvPr id="22" name="Freeform: Shape 21">
              <a:extLst>
                <a:ext uri="{FF2B5EF4-FFF2-40B4-BE49-F238E27FC236}">
                  <a16:creationId xmlns:a16="http://schemas.microsoft.com/office/drawing/2014/main" id="{DA24B97E-558F-CF86-90C8-722853F74F26}"/>
                </a:ext>
              </a:extLst>
            </p:cNvPr>
            <p:cNvSpPr/>
            <p:nvPr/>
          </p:nvSpPr>
          <p:spPr>
            <a:xfrm>
              <a:off x="6723523" y="4384639"/>
              <a:ext cx="5128081" cy="791355"/>
            </a:xfrm>
            <a:custGeom>
              <a:avLst/>
              <a:gdLst>
                <a:gd name="connsiteX0" fmla="*/ 0 w 1581150"/>
                <a:gd name="connsiteY0" fmla="*/ 0 h 1143585"/>
                <a:gd name="connsiteX1" fmla="*/ 1581150 w 1581150"/>
                <a:gd name="connsiteY1" fmla="*/ 0 h 1143585"/>
                <a:gd name="connsiteX2" fmla="*/ 1581150 w 1581150"/>
                <a:gd name="connsiteY2" fmla="*/ 1143585 h 1143585"/>
                <a:gd name="connsiteX3" fmla="*/ 0 w 1581150"/>
                <a:gd name="connsiteY3" fmla="*/ 1143585 h 1143585"/>
                <a:gd name="connsiteX4" fmla="*/ 0 w 1581150"/>
                <a:gd name="connsiteY4" fmla="*/ 0 h 114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50" h="1143585">
                  <a:moveTo>
                    <a:pt x="0" y="0"/>
                  </a:moveTo>
                  <a:lnTo>
                    <a:pt x="1581150" y="0"/>
                  </a:lnTo>
                  <a:lnTo>
                    <a:pt x="1581150" y="1143585"/>
                  </a:lnTo>
                  <a:lnTo>
                    <a:pt x="0" y="11435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533400">
                <a:lnSpc>
                  <a:spcPct val="150000"/>
                </a:lnSpc>
                <a:spcBef>
                  <a:spcPct val="0"/>
                </a:spcBef>
                <a:spcAft>
                  <a:spcPts val="1200"/>
                </a:spcAft>
                <a:defRPr/>
              </a:pPr>
              <a:r>
                <a:rPr lang="en-US" sz="2000" b="1"/>
                <a:t>determine</a:t>
              </a:r>
              <a:r>
                <a:rPr lang="en-US" sz="2000"/>
                <a:t> the next steps for implementation.</a:t>
              </a:r>
              <a:endParaRPr lang="en-AU" sz="1600" b="0" i="0" u="none" strike="noStrike" kern="1200" cap="none" spc="0" normalizeH="0" baseline="0" noProof="0">
                <a:ln>
                  <a:noFill/>
                </a:ln>
                <a:solidFill>
                  <a:schemeClr val="accent1"/>
                </a:solidFill>
                <a:effectLst/>
                <a:uLnTx/>
                <a:uFillTx/>
                <a:cs typeface="Public Sans" panose="020B0604020202020204" pitchFamily="34" charset="0"/>
              </a:endParaRPr>
            </a:p>
          </p:txBody>
        </p:sp>
      </p:grpSp>
      <p:sp>
        <p:nvSpPr>
          <p:cNvPr id="17" name="Slide Number Placeholder 16">
            <a:extLst>
              <a:ext uri="{FF2B5EF4-FFF2-40B4-BE49-F238E27FC236}">
                <a16:creationId xmlns:a16="http://schemas.microsoft.com/office/drawing/2014/main" id="{AA5391FB-B4C1-8699-9B86-B42F1B4580D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a:t>
            </a:fld>
            <a:endParaRPr lang="en-AU"/>
          </a:p>
        </p:txBody>
      </p:sp>
    </p:spTree>
    <p:custDataLst>
      <p:tags r:id="rId1"/>
    </p:custDataLst>
    <p:extLst>
      <p:ext uri="{BB962C8B-B14F-4D97-AF65-F5344CB8AC3E}">
        <p14:creationId xmlns:p14="http://schemas.microsoft.com/office/powerpoint/2010/main" val="32463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DB2F-0AFC-3964-0D9E-5352FF64DC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4616A4-75FF-8D5C-2AFD-EEB242869B26}"/>
              </a:ext>
            </a:extLst>
          </p:cNvPr>
          <p:cNvSpPr>
            <a:spLocks noGrp="1"/>
          </p:cNvSpPr>
          <p:nvPr>
            <p:ph type="title"/>
          </p:nvPr>
        </p:nvSpPr>
        <p:spPr/>
        <p:txBody>
          <a:bodyPr/>
          <a:lstStyle/>
          <a:p>
            <a:r>
              <a:rPr lang="en-AU"/>
              <a:t>Aboriginal Cultures and Histories content </a:t>
            </a:r>
            <a:r>
              <a:rPr lang="en-AU">
                <a:solidFill>
                  <a:schemeClr val="bg1"/>
                </a:solidFill>
              </a:rPr>
              <a:t>(2)</a:t>
            </a:r>
          </a:p>
        </p:txBody>
      </p:sp>
      <p:sp>
        <p:nvSpPr>
          <p:cNvPr id="4" name="Rectangle: Rounded Corners 3">
            <a:extLst>
              <a:ext uri="{FF2B5EF4-FFF2-40B4-BE49-F238E27FC236}">
                <a16:creationId xmlns:a16="http://schemas.microsoft.com/office/drawing/2014/main" id="{F6A2D694-13C2-09C4-C0F3-4B75DC0BE3D7}"/>
              </a:ext>
              <a:ext uri="{C183D7F6-B498-43B3-948B-1728B52AA6E4}">
                <adec:decorative xmlns:adec="http://schemas.microsoft.com/office/drawing/2017/decorative" val="1"/>
              </a:ext>
            </a:extLst>
          </p:cNvPr>
          <p:cNvSpPr/>
          <p:nvPr/>
        </p:nvSpPr>
        <p:spPr>
          <a:xfrm>
            <a:off x="360000" y="1524000"/>
            <a:ext cx="10996624" cy="5172000"/>
          </a:xfrm>
          <a:prstGeom prst="roundRect">
            <a:avLst>
              <a:gd name="adj" fmla="val 1401"/>
            </a:avLst>
          </a:prstGeom>
          <a:solidFill>
            <a:schemeClr val="accent4"/>
          </a:solidFill>
        </p:spPr>
        <p:style>
          <a:lnRef idx="1">
            <a:schemeClr val="accent4"/>
          </a:lnRef>
          <a:fillRef idx="3">
            <a:schemeClr val="accent4"/>
          </a:fillRef>
          <a:effectRef idx="2">
            <a:schemeClr val="accent4"/>
          </a:effectRef>
          <a:fontRef idx="minor">
            <a:schemeClr val="lt1"/>
          </a:fontRef>
        </p:style>
        <p:txBody>
          <a:bodyPr rtlCol="0" anchor="ctr"/>
          <a:lstStyle/>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ctr"/>
            <a:endParaRPr lang="en-AU" b="1">
              <a:solidFill>
                <a:schemeClr val="accent1"/>
              </a:solidFill>
            </a:endParaRPr>
          </a:p>
        </p:txBody>
      </p:sp>
      <p:sp>
        <p:nvSpPr>
          <p:cNvPr id="12" name="Rectangle: Rounded Corners 11">
            <a:extLst>
              <a:ext uri="{FF2B5EF4-FFF2-40B4-BE49-F238E27FC236}">
                <a16:creationId xmlns:a16="http://schemas.microsoft.com/office/drawing/2014/main" id="{21A5BE69-90BA-FE36-CD84-6FCE4957B362}"/>
              </a:ext>
            </a:extLst>
          </p:cNvPr>
          <p:cNvSpPr/>
          <p:nvPr/>
        </p:nvSpPr>
        <p:spPr>
          <a:xfrm>
            <a:off x="531856" y="1271418"/>
            <a:ext cx="3871398" cy="501516"/>
          </a:xfrm>
          <a:prstGeom prst="round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base" latinLnBrk="0" hangingPunct="1">
              <a:spcBef>
                <a:spcPts val="0"/>
              </a:spcBef>
              <a:spcAft>
                <a:spcPts val="0"/>
              </a:spcAft>
              <a:buClrTx/>
              <a:buSzTx/>
              <a:buFontTx/>
              <a:buNone/>
              <a:tabLst/>
              <a:defRPr/>
            </a:pPr>
            <a:r>
              <a:rPr kumimoji="0" lang="en-AU" b="1" i="0" u="none" strike="noStrike" kern="1200" cap="none" spc="0" normalizeH="0" baseline="0" noProof="0">
                <a:ln>
                  <a:noFill/>
                </a:ln>
                <a:solidFill>
                  <a:schemeClr val="bg1"/>
                </a:solidFill>
                <a:effectLst/>
                <a:uLnTx/>
                <a:uFillTx/>
                <a:latin typeface="+mj-lt"/>
              </a:rPr>
              <a:t>Geography</a:t>
            </a:r>
          </a:p>
        </p:txBody>
      </p:sp>
      <p:sp>
        <p:nvSpPr>
          <p:cNvPr id="5" name="Rectangle: Rounded Corners 4">
            <a:extLst>
              <a:ext uri="{FF2B5EF4-FFF2-40B4-BE49-F238E27FC236}">
                <a16:creationId xmlns:a16="http://schemas.microsoft.com/office/drawing/2014/main" id="{668B209F-48C5-8D7D-A0B5-2BD66F316EA3}"/>
              </a:ext>
            </a:extLst>
          </p:cNvPr>
          <p:cNvSpPr/>
          <p:nvPr/>
        </p:nvSpPr>
        <p:spPr>
          <a:xfrm>
            <a:off x="535211" y="1878899"/>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Public Sans"/>
                <a:ea typeface="+mn-ea"/>
                <a:cs typeface="+mn-cs"/>
              </a:rPr>
              <a:t>ES1</a:t>
            </a:r>
          </a:p>
        </p:txBody>
      </p:sp>
      <p:sp>
        <p:nvSpPr>
          <p:cNvPr id="18" name="Rectangle: Rounded Corners 17">
            <a:extLst>
              <a:ext uri="{FF2B5EF4-FFF2-40B4-BE49-F238E27FC236}">
                <a16:creationId xmlns:a16="http://schemas.microsoft.com/office/drawing/2014/main" id="{19AB0DDA-9862-FD23-F387-62DE1D275CC5}"/>
              </a:ext>
            </a:extLst>
          </p:cNvPr>
          <p:cNvSpPr/>
          <p:nvPr/>
        </p:nvSpPr>
        <p:spPr>
          <a:xfrm>
            <a:off x="1654445" y="1878899"/>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rPr>
              <a:t>Aboriginal Peoples are the Traditional Custodians of Country</a:t>
            </a:r>
            <a:endParaRPr kumimoji="0" lang="en-US" sz="1800" i="0" u="none" strike="noStrike" kern="1200" cap="none" spc="0" normalizeH="0" baseline="0" noProof="0" dirty="0">
              <a:ln>
                <a:noFill/>
              </a:ln>
              <a:solidFill>
                <a:schemeClr val="accent1"/>
              </a:solidFill>
              <a:effectLst/>
              <a:uLnTx/>
              <a:uFillTx/>
            </a:endParaRPr>
          </a:p>
        </p:txBody>
      </p:sp>
      <p:sp>
        <p:nvSpPr>
          <p:cNvPr id="25" name="Rectangle: Rounded Corners 24">
            <a:extLst>
              <a:ext uri="{FF2B5EF4-FFF2-40B4-BE49-F238E27FC236}">
                <a16:creationId xmlns:a16="http://schemas.microsoft.com/office/drawing/2014/main" id="{B4AB14F6-39F5-51E5-C8AA-0C1F84E8752B}"/>
              </a:ext>
            </a:extLst>
          </p:cNvPr>
          <p:cNvSpPr/>
          <p:nvPr/>
        </p:nvSpPr>
        <p:spPr>
          <a:xfrm>
            <a:off x="8945896" y="1878899"/>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lstStyle/>
          <a:p>
            <a:pPr marL="0" marR="0" lvl="0" indent="0"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22272B"/>
                </a:solidFill>
                <a:effectLst/>
                <a:uLnTx/>
                <a:uFillTx/>
                <a:latin typeface="Public Sans" pitchFamily="2" charset="0"/>
              </a:rPr>
              <a:t>Term 1, </a:t>
            </a:r>
            <a:r>
              <a:rPr lang="en-AU" sz="1600">
                <a:solidFill>
                  <a:srgbClr val="22272B"/>
                </a:solidFill>
                <a:latin typeface="Public Sans" pitchFamily="2" charset="0"/>
              </a:rPr>
              <a:t>Term 2</a:t>
            </a:r>
            <a:endParaRPr kumimoji="0" lang="en-AU" sz="1600" i="0" u="none" strike="noStrike" kern="1200" cap="none" spc="0" normalizeH="0" baseline="0" noProof="0">
              <a:ln>
                <a:noFill/>
              </a:ln>
              <a:solidFill>
                <a:srgbClr val="22272B"/>
              </a:solidFill>
              <a:effectLst/>
              <a:uLnTx/>
              <a:uFillTx/>
              <a:latin typeface="Public Sans" pitchFamily="2" charset="0"/>
            </a:endParaRPr>
          </a:p>
        </p:txBody>
      </p:sp>
      <p:sp>
        <p:nvSpPr>
          <p:cNvPr id="6" name="Rectangle: Rounded Corners 5">
            <a:extLst>
              <a:ext uri="{FF2B5EF4-FFF2-40B4-BE49-F238E27FC236}">
                <a16:creationId xmlns:a16="http://schemas.microsoft.com/office/drawing/2014/main" id="{464FDB38-9478-D336-968E-67A6683EBC7B}"/>
              </a:ext>
            </a:extLst>
          </p:cNvPr>
          <p:cNvSpPr/>
          <p:nvPr/>
        </p:nvSpPr>
        <p:spPr>
          <a:xfrm>
            <a:off x="524034" y="3104674"/>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Public Sans"/>
                <a:ea typeface="+mn-ea"/>
                <a:cs typeface="+mn-cs"/>
              </a:rPr>
              <a:t>S1</a:t>
            </a:r>
          </a:p>
        </p:txBody>
      </p:sp>
      <p:sp>
        <p:nvSpPr>
          <p:cNvPr id="14" name="Rectangle: Rounded Corners 13">
            <a:extLst>
              <a:ext uri="{FF2B5EF4-FFF2-40B4-BE49-F238E27FC236}">
                <a16:creationId xmlns:a16="http://schemas.microsoft.com/office/drawing/2014/main" id="{89E7045B-6304-93D0-DEDE-7C56EAE9FB4A}"/>
              </a:ext>
            </a:extLst>
          </p:cNvPr>
          <p:cNvSpPr/>
          <p:nvPr/>
        </p:nvSpPr>
        <p:spPr>
          <a:xfrm>
            <a:off x="1654445" y="3104674"/>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rPr>
              <a:t>Aboriginal Peoples have a responsibility to Country</a:t>
            </a:r>
            <a:endParaRPr kumimoji="0" lang="en-US" sz="1800" b="0" i="0" u="none" strike="noStrike" kern="1200" cap="none" spc="0" normalizeH="0" baseline="0" noProof="0" dirty="0">
              <a:ln>
                <a:noFill/>
              </a:ln>
              <a:solidFill>
                <a:schemeClr val="accent1"/>
              </a:solidFill>
              <a:effectLst/>
              <a:uLnTx/>
              <a:uFillTx/>
            </a:endParaRPr>
          </a:p>
        </p:txBody>
      </p:sp>
      <p:sp>
        <p:nvSpPr>
          <p:cNvPr id="20" name="Rectangle: Rounded Corners 19">
            <a:extLst>
              <a:ext uri="{FF2B5EF4-FFF2-40B4-BE49-F238E27FC236}">
                <a16:creationId xmlns:a16="http://schemas.microsoft.com/office/drawing/2014/main" id="{49C96E91-4379-86F5-2D19-9F56F31B609C}"/>
              </a:ext>
            </a:extLst>
          </p:cNvPr>
          <p:cNvSpPr/>
          <p:nvPr/>
        </p:nvSpPr>
        <p:spPr>
          <a:xfrm>
            <a:off x="8945896" y="3104674"/>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lstStyle/>
          <a:p>
            <a:pPr marL="0" marR="0" lvl="0" indent="0"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dirty="0">
                <a:ln>
                  <a:noFill/>
                </a:ln>
                <a:solidFill>
                  <a:srgbClr val="22272B"/>
                </a:solidFill>
                <a:effectLst/>
                <a:uLnTx/>
                <a:uFillTx/>
                <a:latin typeface="Public Sans" pitchFamily="2" charset="0"/>
              </a:rPr>
              <a:t>Term 1, </a:t>
            </a:r>
            <a:r>
              <a:rPr lang="en-AU" sz="1600" dirty="0">
                <a:solidFill>
                  <a:srgbClr val="22272B"/>
                </a:solidFill>
                <a:latin typeface="Public Sans" pitchFamily="2" charset="0"/>
              </a:rPr>
              <a:t>Term 3, Term 8</a:t>
            </a:r>
            <a:endParaRPr kumimoji="0" lang="en-AU" sz="1600" i="0" u="none" strike="noStrike" kern="1200" cap="none" spc="0" normalizeH="0" baseline="0" noProof="0" dirty="0">
              <a:ln>
                <a:noFill/>
              </a:ln>
              <a:solidFill>
                <a:srgbClr val="22272B"/>
              </a:solidFill>
              <a:effectLst/>
              <a:uLnTx/>
              <a:uFillTx/>
              <a:latin typeface="Public Sans" pitchFamily="2" charset="0"/>
            </a:endParaRPr>
          </a:p>
        </p:txBody>
      </p:sp>
      <p:sp>
        <p:nvSpPr>
          <p:cNvPr id="9" name="Rectangle: Rounded Corners 8">
            <a:extLst>
              <a:ext uri="{FF2B5EF4-FFF2-40B4-BE49-F238E27FC236}">
                <a16:creationId xmlns:a16="http://schemas.microsoft.com/office/drawing/2014/main" id="{4FC64F3A-BAE7-952C-AD0B-6E81A9D7A78E}"/>
              </a:ext>
            </a:extLst>
          </p:cNvPr>
          <p:cNvSpPr/>
          <p:nvPr/>
        </p:nvSpPr>
        <p:spPr>
          <a:xfrm>
            <a:off x="531856" y="4291882"/>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Public Sans"/>
                <a:ea typeface="+mn-ea"/>
                <a:cs typeface="+mn-cs"/>
              </a:rPr>
              <a:t>S2</a:t>
            </a:r>
          </a:p>
        </p:txBody>
      </p:sp>
      <p:sp>
        <p:nvSpPr>
          <p:cNvPr id="16" name="Rectangle: Rounded Corners 15">
            <a:extLst>
              <a:ext uri="{FF2B5EF4-FFF2-40B4-BE49-F238E27FC236}">
                <a16:creationId xmlns:a16="http://schemas.microsoft.com/office/drawing/2014/main" id="{DE5DD12F-4DD4-5E8F-CB56-14961940F351}"/>
              </a:ext>
            </a:extLst>
          </p:cNvPr>
          <p:cNvSpPr/>
          <p:nvPr/>
        </p:nvSpPr>
        <p:spPr>
          <a:xfrm>
            <a:off x="1654445" y="4291882"/>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rPr>
              <a:t>Aboriginal Peoples use and care for the environment sustainably</a:t>
            </a:r>
            <a:endParaRPr kumimoji="0" lang="en-US" sz="1800" b="0" i="0" u="none" strike="noStrike" kern="1200" cap="none" spc="0" normalizeH="0" baseline="0" noProof="0" dirty="0">
              <a:ln>
                <a:noFill/>
              </a:ln>
              <a:solidFill>
                <a:schemeClr val="accent1"/>
              </a:solidFill>
              <a:effectLst/>
              <a:uLnTx/>
              <a:uFillTx/>
            </a:endParaRPr>
          </a:p>
        </p:txBody>
      </p:sp>
      <p:sp>
        <p:nvSpPr>
          <p:cNvPr id="21" name="Rectangle: Rounded Corners 20">
            <a:extLst>
              <a:ext uri="{FF2B5EF4-FFF2-40B4-BE49-F238E27FC236}">
                <a16:creationId xmlns:a16="http://schemas.microsoft.com/office/drawing/2014/main" id="{8F2A3838-6710-C9F3-04F1-6D4343219E5E}"/>
              </a:ext>
            </a:extLst>
          </p:cNvPr>
          <p:cNvSpPr/>
          <p:nvPr/>
        </p:nvSpPr>
        <p:spPr>
          <a:xfrm>
            <a:off x="8945896" y="4291882"/>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lstStyle/>
          <a:p>
            <a:pPr marL="0" marR="0" lvl="0" indent="0" defTabSz="609585" rtl="0" eaLnBrk="1" fontAlgn="base" latinLnBrk="0" hangingPunct="1">
              <a:lnSpc>
                <a:spcPct val="150000"/>
              </a:lnSpc>
              <a:spcBef>
                <a:spcPts val="0"/>
              </a:spcBef>
              <a:spcAft>
                <a:spcPts val="0"/>
              </a:spcAft>
              <a:buClrTx/>
              <a:buSzTx/>
              <a:buFontTx/>
              <a:buNone/>
              <a:tabLst/>
              <a:defRPr/>
            </a:pPr>
            <a:r>
              <a:rPr lang="en-AU" sz="1600">
                <a:solidFill>
                  <a:srgbClr val="22272B"/>
                </a:solidFill>
                <a:latin typeface="Public Sans" pitchFamily="2" charset="0"/>
              </a:rPr>
              <a:t>Term 3, Term 5</a:t>
            </a:r>
            <a:endParaRPr kumimoji="0" lang="en-AU" sz="1600" i="0" u="none" strike="noStrike" kern="1200" cap="none" spc="0" normalizeH="0" baseline="0" noProof="0">
              <a:ln>
                <a:noFill/>
              </a:ln>
              <a:solidFill>
                <a:srgbClr val="22272B"/>
              </a:solidFill>
              <a:effectLst/>
              <a:uLnTx/>
              <a:uFillTx/>
              <a:latin typeface="Public Sans" pitchFamily="2" charset="0"/>
            </a:endParaRPr>
          </a:p>
        </p:txBody>
      </p:sp>
      <p:sp>
        <p:nvSpPr>
          <p:cNvPr id="10" name="Rectangle: Rounded Corners 9">
            <a:extLst>
              <a:ext uri="{FF2B5EF4-FFF2-40B4-BE49-F238E27FC236}">
                <a16:creationId xmlns:a16="http://schemas.microsoft.com/office/drawing/2014/main" id="{3021EA92-6E01-88E7-6B84-93D0746E8BB0}"/>
              </a:ext>
            </a:extLst>
          </p:cNvPr>
          <p:cNvSpPr/>
          <p:nvPr/>
        </p:nvSpPr>
        <p:spPr>
          <a:xfrm>
            <a:off x="531856" y="5548605"/>
            <a:ext cx="900000" cy="90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Public Sans"/>
                <a:ea typeface="+mn-ea"/>
                <a:cs typeface="+mn-cs"/>
              </a:rPr>
              <a:t>S3</a:t>
            </a:r>
          </a:p>
        </p:txBody>
      </p:sp>
      <p:sp>
        <p:nvSpPr>
          <p:cNvPr id="17" name="Rectangle: Rounded Corners 16">
            <a:extLst>
              <a:ext uri="{FF2B5EF4-FFF2-40B4-BE49-F238E27FC236}">
                <a16:creationId xmlns:a16="http://schemas.microsoft.com/office/drawing/2014/main" id="{FECFCDB0-EA38-10DE-C932-509569A92828}"/>
              </a:ext>
            </a:extLst>
          </p:cNvPr>
          <p:cNvSpPr/>
          <p:nvPr/>
        </p:nvSpPr>
        <p:spPr>
          <a:xfrm>
            <a:off x="1654445" y="5548605"/>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cs typeface="Arial"/>
              </a:rPr>
              <a:t>Aboriginal Cultural Knowledges and Practices that care for Country</a:t>
            </a:r>
            <a:endParaRPr kumimoji="0" lang="en-US" sz="1800" b="0" i="0" u="none" strike="noStrike" kern="1200" cap="none" spc="0" normalizeH="0" baseline="0" noProof="0" dirty="0">
              <a:ln>
                <a:noFill/>
              </a:ln>
              <a:solidFill>
                <a:schemeClr val="accent1"/>
              </a:solidFill>
              <a:effectLst/>
              <a:uLnTx/>
              <a:uFillTx/>
            </a:endParaRPr>
          </a:p>
        </p:txBody>
      </p:sp>
      <p:sp>
        <p:nvSpPr>
          <p:cNvPr id="24" name="Rectangle: Rounded Corners 23">
            <a:extLst>
              <a:ext uri="{FF2B5EF4-FFF2-40B4-BE49-F238E27FC236}">
                <a16:creationId xmlns:a16="http://schemas.microsoft.com/office/drawing/2014/main" id="{18690B31-B92C-7EAE-76E2-30834A6C0CF7}"/>
              </a:ext>
            </a:extLst>
          </p:cNvPr>
          <p:cNvSpPr/>
          <p:nvPr/>
        </p:nvSpPr>
        <p:spPr>
          <a:xfrm>
            <a:off x="8945896" y="5548605"/>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lstStyle/>
          <a:p>
            <a:pPr marL="0" marR="0" lvl="0" indent="0" defTabSz="609585" rtl="0" eaLnBrk="1" fontAlgn="base" latinLnBrk="0" hangingPunct="1">
              <a:lnSpc>
                <a:spcPct val="150000"/>
              </a:lnSpc>
              <a:spcBef>
                <a:spcPts val="0"/>
              </a:spcBef>
              <a:spcAft>
                <a:spcPts val="0"/>
              </a:spcAft>
              <a:buClrTx/>
              <a:buSzTx/>
              <a:buFontTx/>
              <a:buNone/>
              <a:tabLst/>
              <a:defRPr/>
            </a:pPr>
            <a:r>
              <a:rPr lang="en-AU" sz="1600">
                <a:solidFill>
                  <a:srgbClr val="22272B"/>
                </a:solidFill>
                <a:latin typeface="Public Sans" pitchFamily="2" charset="0"/>
              </a:rPr>
              <a:t>Term 1, Term 5</a:t>
            </a:r>
            <a:endParaRPr kumimoji="0" lang="en-AU" sz="1600" i="0" u="none" strike="noStrike" kern="1200" cap="none" spc="0" normalizeH="0" baseline="0" noProof="0">
              <a:ln>
                <a:noFill/>
              </a:ln>
              <a:solidFill>
                <a:srgbClr val="22272B"/>
              </a:solidFill>
              <a:effectLst/>
              <a:uLnTx/>
              <a:uFillTx/>
              <a:latin typeface="Public Sans" pitchFamily="2" charset="0"/>
            </a:endParaRPr>
          </a:p>
        </p:txBody>
      </p:sp>
      <p:sp>
        <p:nvSpPr>
          <p:cNvPr id="2" name="Slide Number Placeholder 1">
            <a:extLst>
              <a:ext uri="{FF2B5EF4-FFF2-40B4-BE49-F238E27FC236}">
                <a16:creationId xmlns:a16="http://schemas.microsoft.com/office/drawing/2014/main" id="{695C5CEF-49FC-79F9-2364-B0432BB31C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196773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07CB2-11F0-0D52-5743-6A1967DB4B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B5576B-C5E9-3869-A6B2-5EA9B202C8AF}"/>
              </a:ext>
            </a:extLst>
          </p:cNvPr>
          <p:cNvSpPr>
            <a:spLocks noGrp="1"/>
          </p:cNvSpPr>
          <p:nvPr>
            <p:ph type="title"/>
          </p:nvPr>
        </p:nvSpPr>
        <p:spPr/>
        <p:txBody>
          <a:bodyPr/>
          <a:lstStyle/>
          <a:p>
            <a:r>
              <a:rPr lang="en-AU"/>
              <a:t>Aboriginal Cultures and Histories content </a:t>
            </a:r>
            <a:r>
              <a:rPr lang="en-AU">
                <a:solidFill>
                  <a:schemeClr val="bg1"/>
                </a:solidFill>
              </a:rPr>
              <a:t>(3)</a:t>
            </a:r>
          </a:p>
        </p:txBody>
      </p:sp>
      <p:sp>
        <p:nvSpPr>
          <p:cNvPr id="4" name="Rectangle: Rounded Corners 3">
            <a:extLst>
              <a:ext uri="{FF2B5EF4-FFF2-40B4-BE49-F238E27FC236}">
                <a16:creationId xmlns:a16="http://schemas.microsoft.com/office/drawing/2014/main" id="{009ED6D4-6AC7-C824-9DB3-1025F37230A5}"/>
              </a:ext>
              <a:ext uri="{C183D7F6-B498-43B3-948B-1728B52AA6E4}">
                <adec:decorative xmlns:adec="http://schemas.microsoft.com/office/drawing/2017/decorative" val="1"/>
              </a:ext>
            </a:extLst>
          </p:cNvPr>
          <p:cNvSpPr/>
          <p:nvPr/>
        </p:nvSpPr>
        <p:spPr>
          <a:xfrm>
            <a:off x="360000" y="1524000"/>
            <a:ext cx="10996624" cy="5172000"/>
          </a:xfrm>
          <a:prstGeom prst="roundRect">
            <a:avLst>
              <a:gd name="adj" fmla="val 1401"/>
            </a:avLst>
          </a:prstGeom>
          <a:solidFill>
            <a:schemeClr val="accent6"/>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just"/>
            <a:endParaRPr lang="en-AU" b="1">
              <a:solidFill>
                <a:schemeClr val="accent1"/>
              </a:solidFill>
            </a:endParaRPr>
          </a:p>
          <a:p>
            <a:pPr algn="ctr"/>
            <a:endParaRPr lang="en-AU" b="1">
              <a:solidFill>
                <a:schemeClr val="accent1"/>
              </a:solidFill>
            </a:endParaRPr>
          </a:p>
        </p:txBody>
      </p:sp>
      <p:sp>
        <p:nvSpPr>
          <p:cNvPr id="12" name="Rectangle: Rounded Corners 11">
            <a:extLst>
              <a:ext uri="{FF2B5EF4-FFF2-40B4-BE49-F238E27FC236}">
                <a16:creationId xmlns:a16="http://schemas.microsoft.com/office/drawing/2014/main" id="{07780A5A-6526-53CD-510A-CD133F53F5B7}"/>
              </a:ext>
            </a:extLst>
          </p:cNvPr>
          <p:cNvSpPr/>
          <p:nvPr/>
        </p:nvSpPr>
        <p:spPr>
          <a:xfrm>
            <a:off x="531856" y="1271418"/>
            <a:ext cx="3871398" cy="50151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base" latinLnBrk="0" hangingPunct="1">
              <a:spcBef>
                <a:spcPts val="0"/>
              </a:spcBef>
              <a:spcAft>
                <a:spcPts val="0"/>
              </a:spcAft>
              <a:buClrTx/>
              <a:buSzTx/>
              <a:buFontTx/>
              <a:buNone/>
              <a:tabLst/>
              <a:defRPr/>
            </a:pPr>
            <a:r>
              <a:rPr kumimoji="0" lang="en-AU" b="1" i="0" u="none" strike="noStrike" kern="1200" cap="none" spc="0" normalizeH="0" baseline="0" noProof="0">
                <a:ln>
                  <a:noFill/>
                </a:ln>
                <a:solidFill>
                  <a:schemeClr val="bg1"/>
                </a:solidFill>
                <a:effectLst/>
                <a:uLnTx/>
                <a:uFillTx/>
                <a:latin typeface="+mj-lt"/>
              </a:rPr>
              <a:t>History</a:t>
            </a:r>
          </a:p>
        </p:txBody>
      </p:sp>
      <p:sp>
        <p:nvSpPr>
          <p:cNvPr id="5" name="Rectangle: Rounded Corners 4">
            <a:extLst>
              <a:ext uri="{FF2B5EF4-FFF2-40B4-BE49-F238E27FC236}">
                <a16:creationId xmlns:a16="http://schemas.microsoft.com/office/drawing/2014/main" id="{465467D9-91D6-3D52-B9F5-4FCA4ACBB5AA}"/>
              </a:ext>
            </a:extLst>
          </p:cNvPr>
          <p:cNvSpPr/>
          <p:nvPr/>
        </p:nvSpPr>
        <p:spPr>
          <a:xfrm>
            <a:off x="535211" y="1878899"/>
            <a:ext cx="900000" cy="900000"/>
          </a:xfrm>
          <a:prstGeom prst="roundRect">
            <a:avLst/>
          </a:prstGeom>
          <a:solidFill>
            <a:srgbClr val="FFB8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accent1"/>
                </a:solidFill>
                <a:effectLst/>
                <a:uLnTx/>
                <a:uFillTx/>
                <a:latin typeface="Public Sans"/>
                <a:ea typeface="+mn-ea"/>
                <a:cs typeface="+mn-cs"/>
              </a:rPr>
              <a:t>ES1</a:t>
            </a:r>
          </a:p>
        </p:txBody>
      </p:sp>
      <p:sp>
        <p:nvSpPr>
          <p:cNvPr id="18" name="Rectangle: Rounded Corners 17">
            <a:extLst>
              <a:ext uri="{FF2B5EF4-FFF2-40B4-BE49-F238E27FC236}">
                <a16:creationId xmlns:a16="http://schemas.microsoft.com/office/drawing/2014/main" id="{0DC94289-B0A7-EA9E-34BE-C529B9C57CA4}"/>
              </a:ext>
            </a:extLst>
          </p:cNvPr>
          <p:cNvSpPr/>
          <p:nvPr/>
        </p:nvSpPr>
        <p:spPr>
          <a:xfrm>
            <a:off x="1654445" y="1878899"/>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rPr>
              <a:t>Aboriginal Peoples are connected to Country </a:t>
            </a:r>
          </a:p>
        </p:txBody>
      </p:sp>
      <p:sp>
        <p:nvSpPr>
          <p:cNvPr id="25" name="Rectangle: Rounded Corners 24">
            <a:extLst>
              <a:ext uri="{FF2B5EF4-FFF2-40B4-BE49-F238E27FC236}">
                <a16:creationId xmlns:a16="http://schemas.microsoft.com/office/drawing/2014/main" id="{3759E31C-E1D4-D83B-ADE7-8171D810BBB5}"/>
              </a:ext>
            </a:extLst>
          </p:cNvPr>
          <p:cNvSpPr/>
          <p:nvPr/>
        </p:nvSpPr>
        <p:spPr>
          <a:xfrm>
            <a:off x="8945896" y="1878899"/>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nchorCtr="0"/>
          <a:lstStyle/>
          <a:p>
            <a:pPr marL="0" marR="0" lvl="0" indent="0"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22272B"/>
                </a:solidFill>
                <a:effectLst/>
                <a:uLnTx/>
                <a:uFillTx/>
                <a:latin typeface="Public Sans" pitchFamily="2" charset="0"/>
              </a:rPr>
              <a:t>Term 1, Term 2, </a:t>
            </a:r>
            <a:br>
              <a:rPr kumimoji="0" lang="en-AU" sz="1600" i="0" u="none" strike="noStrike" kern="1200" cap="none" spc="0" normalizeH="0" baseline="0" noProof="0">
                <a:ln>
                  <a:noFill/>
                </a:ln>
                <a:solidFill>
                  <a:srgbClr val="22272B"/>
                </a:solidFill>
                <a:effectLst/>
                <a:uLnTx/>
                <a:uFillTx/>
                <a:latin typeface="Public Sans" pitchFamily="2" charset="0"/>
              </a:rPr>
            </a:br>
            <a:r>
              <a:rPr kumimoji="0" lang="en-AU" sz="1600" i="0" u="none" strike="noStrike" kern="1200" cap="none" spc="0" normalizeH="0" baseline="0" noProof="0">
                <a:ln>
                  <a:noFill/>
                </a:ln>
                <a:solidFill>
                  <a:srgbClr val="22272B"/>
                </a:solidFill>
                <a:effectLst/>
                <a:uLnTx/>
                <a:uFillTx/>
                <a:latin typeface="Public Sans" pitchFamily="2" charset="0"/>
              </a:rPr>
              <a:t>Term 3</a:t>
            </a:r>
          </a:p>
        </p:txBody>
      </p:sp>
      <p:sp>
        <p:nvSpPr>
          <p:cNvPr id="6" name="Rectangle: Rounded Corners 5">
            <a:extLst>
              <a:ext uri="{FF2B5EF4-FFF2-40B4-BE49-F238E27FC236}">
                <a16:creationId xmlns:a16="http://schemas.microsoft.com/office/drawing/2014/main" id="{7A22BAD5-FFAA-134A-AF40-592E618BCE84}"/>
              </a:ext>
            </a:extLst>
          </p:cNvPr>
          <p:cNvSpPr/>
          <p:nvPr/>
        </p:nvSpPr>
        <p:spPr>
          <a:xfrm>
            <a:off x="524034" y="3104674"/>
            <a:ext cx="900000" cy="900000"/>
          </a:xfrm>
          <a:prstGeom prst="roundRect">
            <a:avLst/>
          </a:prstGeom>
          <a:solidFill>
            <a:srgbClr val="FFB8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accent1"/>
                </a:solidFill>
                <a:effectLst/>
                <a:uLnTx/>
                <a:uFillTx/>
                <a:latin typeface="Public Sans"/>
                <a:ea typeface="+mn-ea"/>
                <a:cs typeface="+mn-cs"/>
              </a:rPr>
              <a:t>S1</a:t>
            </a:r>
          </a:p>
        </p:txBody>
      </p:sp>
      <p:sp>
        <p:nvSpPr>
          <p:cNvPr id="14" name="Rectangle: Rounded Corners 13">
            <a:extLst>
              <a:ext uri="{FF2B5EF4-FFF2-40B4-BE49-F238E27FC236}">
                <a16:creationId xmlns:a16="http://schemas.microsoft.com/office/drawing/2014/main" id="{1F8FC982-2619-96DD-DFAF-6D6D80B66E73}"/>
              </a:ext>
            </a:extLst>
          </p:cNvPr>
          <p:cNvSpPr/>
          <p:nvPr/>
        </p:nvSpPr>
        <p:spPr>
          <a:xfrm>
            <a:off x="1654445" y="3104674"/>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rPr>
              <a:t>Aboriginal Peoples have rich and diverse Cultures and Histories</a:t>
            </a:r>
          </a:p>
        </p:txBody>
      </p:sp>
      <p:sp>
        <p:nvSpPr>
          <p:cNvPr id="20" name="Rectangle: Rounded Corners 19">
            <a:extLst>
              <a:ext uri="{FF2B5EF4-FFF2-40B4-BE49-F238E27FC236}">
                <a16:creationId xmlns:a16="http://schemas.microsoft.com/office/drawing/2014/main" id="{B9AF030C-004B-3FA9-8097-5406E483A90B}"/>
              </a:ext>
            </a:extLst>
          </p:cNvPr>
          <p:cNvSpPr/>
          <p:nvPr/>
        </p:nvSpPr>
        <p:spPr>
          <a:xfrm>
            <a:off x="8945896" y="3104674"/>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nchorCtr="0"/>
          <a:lstStyle/>
          <a:p>
            <a:pPr marL="0" marR="0" lvl="0" indent="0" defTabSz="609585" rtl="0" eaLnBrk="1" fontAlgn="base"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22272B"/>
                </a:solidFill>
                <a:effectLst/>
                <a:uLnTx/>
                <a:uFillTx/>
                <a:latin typeface="Public Sans" pitchFamily="2" charset="0"/>
              </a:rPr>
              <a:t>Term 3, Term 4</a:t>
            </a:r>
          </a:p>
        </p:txBody>
      </p:sp>
      <p:sp>
        <p:nvSpPr>
          <p:cNvPr id="9" name="Rectangle: Rounded Corners 8">
            <a:extLst>
              <a:ext uri="{FF2B5EF4-FFF2-40B4-BE49-F238E27FC236}">
                <a16:creationId xmlns:a16="http://schemas.microsoft.com/office/drawing/2014/main" id="{0E089023-D014-EB71-05A5-8AF37DFAEBE1}"/>
              </a:ext>
            </a:extLst>
          </p:cNvPr>
          <p:cNvSpPr/>
          <p:nvPr/>
        </p:nvSpPr>
        <p:spPr>
          <a:xfrm>
            <a:off x="531856" y="4291882"/>
            <a:ext cx="900000" cy="900000"/>
          </a:xfrm>
          <a:prstGeom prst="roundRect">
            <a:avLst/>
          </a:prstGeom>
          <a:solidFill>
            <a:srgbClr val="FFB8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accent1"/>
                </a:solidFill>
                <a:effectLst/>
                <a:uLnTx/>
                <a:uFillTx/>
                <a:latin typeface="Public Sans"/>
                <a:ea typeface="+mn-ea"/>
                <a:cs typeface="+mn-cs"/>
              </a:rPr>
              <a:t>S2</a:t>
            </a:r>
          </a:p>
        </p:txBody>
      </p:sp>
      <p:sp>
        <p:nvSpPr>
          <p:cNvPr id="16" name="Rectangle: Rounded Corners 15">
            <a:extLst>
              <a:ext uri="{FF2B5EF4-FFF2-40B4-BE49-F238E27FC236}">
                <a16:creationId xmlns:a16="http://schemas.microsoft.com/office/drawing/2014/main" id="{6E9948BC-D861-F2E3-9632-DFDA5609CBF1}"/>
              </a:ext>
            </a:extLst>
          </p:cNvPr>
          <p:cNvSpPr/>
          <p:nvPr/>
        </p:nvSpPr>
        <p:spPr>
          <a:xfrm>
            <a:off x="1654445" y="4291882"/>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rPr>
              <a:t>Aboriginal Peoples have the oldest living continuous Cultures in the world</a:t>
            </a:r>
          </a:p>
        </p:txBody>
      </p:sp>
      <p:sp>
        <p:nvSpPr>
          <p:cNvPr id="21" name="Rectangle: Rounded Corners 20">
            <a:extLst>
              <a:ext uri="{FF2B5EF4-FFF2-40B4-BE49-F238E27FC236}">
                <a16:creationId xmlns:a16="http://schemas.microsoft.com/office/drawing/2014/main" id="{36D906FA-7D22-3ADD-6CA7-82CC2F1B3209}"/>
              </a:ext>
            </a:extLst>
          </p:cNvPr>
          <p:cNvSpPr/>
          <p:nvPr/>
        </p:nvSpPr>
        <p:spPr>
          <a:xfrm>
            <a:off x="8945896" y="4291882"/>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nchorCtr="0"/>
          <a:lstStyle/>
          <a:p>
            <a:pPr marL="0" marR="0" lvl="0" indent="0" defTabSz="609585" rtl="0" eaLnBrk="1" fontAlgn="base" latinLnBrk="0" hangingPunct="1">
              <a:lnSpc>
                <a:spcPct val="150000"/>
              </a:lnSpc>
              <a:spcBef>
                <a:spcPts val="0"/>
              </a:spcBef>
              <a:spcAft>
                <a:spcPts val="0"/>
              </a:spcAft>
              <a:buClrTx/>
              <a:buSzTx/>
              <a:buFontTx/>
              <a:buNone/>
              <a:tabLst/>
              <a:defRPr/>
            </a:pPr>
            <a:r>
              <a:rPr lang="en-AU" sz="1600">
                <a:solidFill>
                  <a:srgbClr val="22272B"/>
                </a:solidFill>
                <a:latin typeface="Public Sans" pitchFamily="2" charset="0"/>
              </a:rPr>
              <a:t>Term 3, Term 4, Term 6, Term 7</a:t>
            </a:r>
          </a:p>
        </p:txBody>
      </p:sp>
      <p:sp>
        <p:nvSpPr>
          <p:cNvPr id="10" name="Rectangle: Rounded Corners 9">
            <a:extLst>
              <a:ext uri="{FF2B5EF4-FFF2-40B4-BE49-F238E27FC236}">
                <a16:creationId xmlns:a16="http://schemas.microsoft.com/office/drawing/2014/main" id="{C17B8C9D-DFDE-40D6-2A69-D5A536EB0E6E}"/>
              </a:ext>
            </a:extLst>
          </p:cNvPr>
          <p:cNvSpPr/>
          <p:nvPr/>
        </p:nvSpPr>
        <p:spPr>
          <a:xfrm>
            <a:off x="531856" y="5548605"/>
            <a:ext cx="900000" cy="900000"/>
          </a:xfrm>
          <a:prstGeom prst="roundRect">
            <a:avLst/>
          </a:prstGeom>
          <a:solidFill>
            <a:srgbClr val="FFB8C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accent1"/>
                </a:solidFill>
                <a:effectLst/>
                <a:uLnTx/>
                <a:uFillTx/>
                <a:latin typeface="Public Sans"/>
                <a:ea typeface="+mn-ea"/>
                <a:cs typeface="+mn-cs"/>
              </a:rPr>
              <a:t>S3</a:t>
            </a:r>
          </a:p>
        </p:txBody>
      </p:sp>
      <p:sp>
        <p:nvSpPr>
          <p:cNvPr id="17" name="Rectangle: Rounded Corners 16">
            <a:extLst>
              <a:ext uri="{FF2B5EF4-FFF2-40B4-BE49-F238E27FC236}">
                <a16:creationId xmlns:a16="http://schemas.microsoft.com/office/drawing/2014/main" id="{CDC3FB5B-C341-6237-58EF-92FC01516D80}"/>
              </a:ext>
            </a:extLst>
          </p:cNvPr>
          <p:cNvSpPr/>
          <p:nvPr/>
        </p:nvSpPr>
        <p:spPr>
          <a:xfrm>
            <a:off x="1654445" y="5548605"/>
            <a:ext cx="7020000" cy="90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180000" bIns="45720" rtlCol="0" anchor="ctr"/>
          <a:lstStyle/>
          <a:p>
            <a:pPr lvl="0">
              <a:lnSpc>
                <a:spcPct val="150000"/>
              </a:lnSpc>
              <a:defRPr/>
            </a:pPr>
            <a:r>
              <a:rPr lang="en-AU" sz="1800" dirty="0">
                <a:solidFill>
                  <a:schemeClr val="accent1"/>
                </a:solidFill>
                <a:cs typeface="Arial"/>
              </a:rPr>
              <a:t>Aboriginal Peoples have diverse Languages</a:t>
            </a:r>
          </a:p>
        </p:txBody>
      </p:sp>
      <p:sp>
        <p:nvSpPr>
          <p:cNvPr id="24" name="Rectangle: Rounded Corners 23">
            <a:extLst>
              <a:ext uri="{FF2B5EF4-FFF2-40B4-BE49-F238E27FC236}">
                <a16:creationId xmlns:a16="http://schemas.microsoft.com/office/drawing/2014/main" id="{18AF6D3D-41F9-CE09-DA7A-F3D3F0B25C00}"/>
              </a:ext>
            </a:extLst>
          </p:cNvPr>
          <p:cNvSpPr/>
          <p:nvPr/>
        </p:nvSpPr>
        <p:spPr>
          <a:xfrm>
            <a:off x="8945896" y="5548605"/>
            <a:ext cx="2246694" cy="900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nchorCtr="0"/>
          <a:lstStyle/>
          <a:p>
            <a:pPr marL="0" marR="0" lvl="0" indent="0" defTabSz="609585" rtl="0" eaLnBrk="1" fontAlgn="base" latinLnBrk="0" hangingPunct="1">
              <a:lnSpc>
                <a:spcPct val="150000"/>
              </a:lnSpc>
              <a:spcBef>
                <a:spcPts val="0"/>
              </a:spcBef>
              <a:spcAft>
                <a:spcPts val="0"/>
              </a:spcAft>
              <a:buClrTx/>
              <a:buSzTx/>
              <a:buFontTx/>
              <a:buNone/>
              <a:tabLst/>
              <a:defRPr/>
            </a:pPr>
            <a:r>
              <a:rPr lang="en-AU" sz="1600">
                <a:solidFill>
                  <a:srgbClr val="22272B"/>
                </a:solidFill>
                <a:latin typeface="Public Sans" pitchFamily="2" charset="0"/>
              </a:rPr>
              <a:t>Term 6</a:t>
            </a:r>
          </a:p>
        </p:txBody>
      </p:sp>
      <p:sp>
        <p:nvSpPr>
          <p:cNvPr id="2" name="Slide Number Placeholder 1">
            <a:extLst>
              <a:ext uri="{FF2B5EF4-FFF2-40B4-BE49-F238E27FC236}">
                <a16:creationId xmlns:a16="http://schemas.microsoft.com/office/drawing/2014/main" id="{A5335AF3-E13F-64E8-B934-1870863534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274042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23F75-596D-AE86-5FE3-23920FA761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B9BDCC-3DFB-481B-F8CE-0D31669040AB}"/>
              </a:ext>
            </a:extLst>
          </p:cNvPr>
          <p:cNvSpPr>
            <a:spLocks noGrp="1"/>
          </p:cNvSpPr>
          <p:nvPr>
            <p:ph type="title"/>
          </p:nvPr>
        </p:nvSpPr>
        <p:spPr>
          <a:xfrm>
            <a:off x="360000" y="322785"/>
            <a:ext cx="10080000" cy="545601"/>
          </a:xfrm>
        </p:spPr>
        <p:txBody>
          <a:bodyPr/>
          <a:lstStyle/>
          <a:p>
            <a:r>
              <a:rPr lang="en-AU"/>
              <a:t>HSIE skills development </a:t>
            </a:r>
            <a:r>
              <a:rPr lang="en-AU">
                <a:solidFill>
                  <a:schemeClr val="bg1"/>
                </a:solidFill>
              </a:rPr>
              <a:t>(1)</a:t>
            </a:r>
          </a:p>
        </p:txBody>
      </p:sp>
      <p:grpSp>
        <p:nvGrpSpPr>
          <p:cNvPr id="6" name="Group 5" descr="Human Society and its Environment K–6 Syllabus (2024). Aim. 'geographical and historical knowledge, understanding and skills' has been highlighted.">
            <a:extLst>
              <a:ext uri="{FF2B5EF4-FFF2-40B4-BE49-F238E27FC236}">
                <a16:creationId xmlns:a16="http://schemas.microsoft.com/office/drawing/2014/main" id="{056E433A-BF91-D5A4-AB22-645BD149B0AA}"/>
              </a:ext>
            </a:extLst>
          </p:cNvPr>
          <p:cNvGrpSpPr/>
          <p:nvPr/>
        </p:nvGrpSpPr>
        <p:grpSpPr>
          <a:xfrm>
            <a:off x="1311788" y="1269490"/>
            <a:ext cx="9545679" cy="4850677"/>
            <a:chOff x="1311788" y="1269490"/>
            <a:chExt cx="9545679" cy="4850677"/>
          </a:xfrm>
        </p:grpSpPr>
        <p:pic>
          <p:nvPicPr>
            <p:cNvPr id="4" name="Picture 3">
              <a:extLst>
                <a:ext uri="{FF2B5EF4-FFF2-40B4-BE49-F238E27FC236}">
                  <a16:creationId xmlns:a16="http://schemas.microsoft.com/office/drawing/2014/main" id="{69EB2E1A-1F0C-D211-7F2D-B1CE4FC3ABCC}"/>
                </a:ext>
              </a:extLst>
            </p:cNvPr>
            <p:cNvPicPr>
              <a:picLocks noChangeAspect="1"/>
            </p:cNvPicPr>
            <p:nvPr/>
          </p:nvPicPr>
          <p:blipFill>
            <a:blip r:embed="rId3"/>
            <a:stretch>
              <a:fillRect/>
            </a:stretch>
          </p:blipFill>
          <p:spPr>
            <a:xfrm>
              <a:off x="1333822" y="2504918"/>
              <a:ext cx="9523645" cy="3615249"/>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11F539-C157-8521-50BA-599FF72A0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788" y="1269490"/>
              <a:ext cx="9545679" cy="1218114"/>
            </a:xfrm>
            <a:prstGeom prst="rect">
              <a:avLst/>
            </a:prstGeom>
            <a:effectLst>
              <a:outerShdw blurRad="50800" dist="38100" dir="2700000" algn="tl" rotWithShape="0">
                <a:prstClr val="black">
                  <a:alpha val="40000"/>
                </a:prstClr>
              </a:outerShdw>
            </a:effectLst>
          </p:spPr>
        </p:pic>
      </p:grpSp>
      <p:sp>
        <p:nvSpPr>
          <p:cNvPr id="5" name="Rectangle 4">
            <a:extLst>
              <a:ext uri="{FF2B5EF4-FFF2-40B4-BE49-F238E27FC236}">
                <a16:creationId xmlns:a16="http://schemas.microsoft.com/office/drawing/2014/main" id="{5C7234F8-684E-5B1A-F4F3-4AF9E551E203}"/>
              </a:ext>
              <a:ext uri="{C183D7F6-B498-43B3-948B-1728B52AA6E4}">
                <adec:decorative xmlns:adec="http://schemas.microsoft.com/office/drawing/2017/decorative" val="1"/>
              </a:ext>
            </a:extLst>
          </p:cNvPr>
          <p:cNvSpPr/>
          <p:nvPr/>
        </p:nvSpPr>
        <p:spPr>
          <a:xfrm>
            <a:off x="1661512" y="4384996"/>
            <a:ext cx="6267004" cy="39329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6EF42193-D946-9F92-9B5E-C75557D503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67970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442EE-30A4-4867-F8F6-815B771953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7D4BF2-B0EF-8716-564D-92F047048573}"/>
              </a:ext>
            </a:extLst>
          </p:cNvPr>
          <p:cNvSpPr>
            <a:spLocks noGrp="1"/>
          </p:cNvSpPr>
          <p:nvPr>
            <p:ph type="title"/>
          </p:nvPr>
        </p:nvSpPr>
        <p:spPr>
          <a:xfrm>
            <a:off x="360000" y="322785"/>
            <a:ext cx="10080000" cy="545601"/>
          </a:xfrm>
        </p:spPr>
        <p:txBody>
          <a:bodyPr/>
          <a:lstStyle/>
          <a:p>
            <a:r>
              <a:rPr lang="en-AU"/>
              <a:t>HSIE skills development </a:t>
            </a:r>
            <a:r>
              <a:rPr lang="en-AU">
                <a:solidFill>
                  <a:schemeClr val="bg1"/>
                </a:solidFill>
              </a:rPr>
              <a:t>(2)</a:t>
            </a:r>
          </a:p>
        </p:txBody>
      </p:sp>
      <p:grpSp>
        <p:nvGrpSpPr>
          <p:cNvPr id="4" name="Group 3" descr="Geographical skills. acquire information, analyse sources, communicate findings.&#10;">
            <a:extLst>
              <a:ext uri="{FF2B5EF4-FFF2-40B4-BE49-F238E27FC236}">
                <a16:creationId xmlns:a16="http://schemas.microsoft.com/office/drawing/2014/main" id="{DB9D4617-7BFB-CBF3-3C53-7B2B3F96197C}"/>
              </a:ext>
            </a:extLst>
          </p:cNvPr>
          <p:cNvGrpSpPr/>
          <p:nvPr/>
        </p:nvGrpSpPr>
        <p:grpSpPr>
          <a:xfrm>
            <a:off x="840416" y="1550115"/>
            <a:ext cx="4980455" cy="4660455"/>
            <a:chOff x="360000" y="1870109"/>
            <a:chExt cx="4527686" cy="4236777"/>
          </a:xfrm>
        </p:grpSpPr>
        <p:sp>
          <p:nvSpPr>
            <p:cNvPr id="5" name="Rectangle: Top Corners Rounded 4">
              <a:extLst>
                <a:ext uri="{FF2B5EF4-FFF2-40B4-BE49-F238E27FC236}">
                  <a16:creationId xmlns:a16="http://schemas.microsoft.com/office/drawing/2014/main" id="{9717DFE4-B9B5-C3DF-0164-13CFF39814F2}"/>
                </a:ext>
              </a:extLst>
            </p:cNvPr>
            <p:cNvSpPr/>
            <p:nvPr/>
          </p:nvSpPr>
          <p:spPr>
            <a:xfrm>
              <a:off x="360000" y="1870109"/>
              <a:ext cx="4527686" cy="1319404"/>
            </a:xfrm>
            <a:prstGeom prst="round2SameRect">
              <a:avLst>
                <a:gd name="adj1" fmla="val 28218"/>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0" rtlCol="0" anchor="ctr"/>
            <a:lstStyle/>
            <a:p>
              <a:pPr marL="0" marR="0" lvl="0" indent="0" algn="l" defTabSz="1333500" rtl="0" eaLnBrk="1" fontAlgn="auto" latinLnBrk="0" hangingPunct="1">
                <a:lnSpc>
                  <a:spcPct val="100000"/>
                </a:lnSpc>
                <a:spcBef>
                  <a:spcPct val="0"/>
                </a:spcBef>
                <a:spcAft>
                  <a:spcPct val="35000"/>
                </a:spcAft>
                <a:buClrTx/>
                <a:buSzTx/>
                <a:buFontTx/>
                <a:buNone/>
                <a:tabLst/>
                <a:defRPr b="1"/>
              </a:pPr>
              <a:r>
                <a:rPr kumimoji="0" lang="en-GB" sz="2800" b="1" i="0" u="none" strike="noStrike" kern="1200" cap="none" spc="0" normalizeH="0" baseline="0" noProof="0">
                  <a:ln>
                    <a:noFill/>
                  </a:ln>
                  <a:solidFill>
                    <a:srgbClr val="FFFFFF"/>
                  </a:solidFill>
                  <a:effectLst/>
                  <a:uLnTx/>
                  <a:uFillTx/>
                  <a:latin typeface="+mj-lt"/>
                  <a:ea typeface="+mn-ea"/>
                  <a:cs typeface="+mn-cs"/>
                </a:rPr>
                <a:t>Geography skills</a:t>
              </a:r>
            </a:p>
          </p:txBody>
        </p:sp>
        <p:grpSp>
          <p:nvGrpSpPr>
            <p:cNvPr id="7" name="Group 6">
              <a:extLst>
                <a:ext uri="{FF2B5EF4-FFF2-40B4-BE49-F238E27FC236}">
                  <a16:creationId xmlns:a16="http://schemas.microsoft.com/office/drawing/2014/main" id="{4AB3B7A3-E4A3-11DD-B7F4-50833D098E67}"/>
                </a:ext>
              </a:extLst>
            </p:cNvPr>
            <p:cNvGrpSpPr/>
            <p:nvPr/>
          </p:nvGrpSpPr>
          <p:grpSpPr>
            <a:xfrm>
              <a:off x="549685" y="2053111"/>
              <a:ext cx="1006972" cy="1006972"/>
              <a:chOff x="472714" y="1691144"/>
              <a:chExt cx="1901142" cy="1901142"/>
            </a:xfrm>
          </p:grpSpPr>
          <p:sp>
            <p:nvSpPr>
              <p:cNvPr id="10" name="Oval 9">
                <a:extLst>
                  <a:ext uri="{FF2B5EF4-FFF2-40B4-BE49-F238E27FC236}">
                    <a16:creationId xmlns:a16="http://schemas.microsoft.com/office/drawing/2014/main" id="{16586983-0E24-0F74-7D03-13E467D58D4D}"/>
                  </a:ext>
                </a:extLst>
              </p:cNvPr>
              <p:cNvSpPr/>
              <p:nvPr/>
            </p:nvSpPr>
            <p:spPr>
              <a:xfrm>
                <a:off x="472714" y="1691144"/>
                <a:ext cx="1901142" cy="19011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descr="Earth Globe Americas">
                <a:extLst>
                  <a:ext uri="{FF2B5EF4-FFF2-40B4-BE49-F238E27FC236}">
                    <a16:creationId xmlns:a16="http://schemas.microsoft.com/office/drawing/2014/main" id="{ED328AD0-119A-A26F-42D0-8D1DA29E1919}"/>
                  </a:ext>
                </a:extLst>
              </p:cNvPr>
              <p:cNvSpPr/>
              <p:nvPr/>
            </p:nvSpPr>
            <p:spPr>
              <a:xfrm>
                <a:off x="523285" y="1741715"/>
                <a:ext cx="1800000" cy="180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AU"/>
              </a:p>
            </p:txBody>
          </p:sp>
        </p:grpSp>
        <p:sp>
          <p:nvSpPr>
            <p:cNvPr id="8" name="Rectangle: Top Corners Rounded 7">
              <a:extLst>
                <a:ext uri="{FF2B5EF4-FFF2-40B4-BE49-F238E27FC236}">
                  <a16:creationId xmlns:a16="http://schemas.microsoft.com/office/drawing/2014/main" id="{8B44E23E-BD75-0EEC-2A2F-DF54FBD3D09B}"/>
                </a:ext>
              </a:extLst>
            </p:cNvPr>
            <p:cNvSpPr/>
            <p:nvPr/>
          </p:nvSpPr>
          <p:spPr>
            <a:xfrm>
              <a:off x="360000" y="3189513"/>
              <a:ext cx="4527686" cy="2917373"/>
            </a:xfrm>
            <a:prstGeom prst="round2SameRect">
              <a:avLst>
                <a:gd name="adj1" fmla="val 0"/>
                <a:gd name="adj2" fmla="val 1313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558900" lvl="0" indent="-342900">
                <a:lnSpc>
                  <a:spcPct val="150000"/>
                </a:lnSpc>
                <a:spcAft>
                  <a:spcPts val="600"/>
                </a:spcAft>
                <a:buFont typeface="Arial" panose="020B0604020202020204" pitchFamily="34" charset="0"/>
                <a:buChar char="•"/>
                <a:defRPr/>
              </a:pPr>
              <a:r>
                <a:rPr lang="en-AU" sz="2000">
                  <a:solidFill>
                    <a:srgbClr val="00296C"/>
                  </a:solidFill>
                </a:rPr>
                <a:t>acquire information</a:t>
              </a:r>
              <a:endParaRPr lang="en-US" sz="2000">
                <a:solidFill>
                  <a:srgbClr val="00296C"/>
                </a:solidFill>
              </a:endParaRPr>
            </a:p>
            <a:p>
              <a:pPr marL="558900" lvl="0" indent="-342900">
                <a:lnSpc>
                  <a:spcPct val="150000"/>
                </a:lnSpc>
                <a:spcAft>
                  <a:spcPts val="600"/>
                </a:spcAft>
                <a:buFont typeface="Arial" panose="020B0604020202020204" pitchFamily="34" charset="0"/>
                <a:buChar char="•"/>
                <a:defRPr/>
              </a:pPr>
              <a:r>
                <a:rPr lang="en-AU" sz="2000">
                  <a:solidFill>
                    <a:srgbClr val="00296C"/>
                  </a:solidFill>
                </a:rPr>
                <a:t>analyse sources</a:t>
              </a:r>
              <a:endParaRPr lang="en-US" sz="2000">
                <a:solidFill>
                  <a:srgbClr val="00296C"/>
                </a:solidFill>
              </a:endParaRPr>
            </a:p>
            <a:p>
              <a:pPr marL="558900" lvl="0" indent="-342900">
                <a:lnSpc>
                  <a:spcPct val="150000"/>
                </a:lnSpc>
                <a:spcAft>
                  <a:spcPts val="600"/>
                </a:spcAft>
                <a:buFont typeface="Arial" panose="020B0604020202020204" pitchFamily="34" charset="0"/>
                <a:buChar char="•"/>
                <a:defRPr/>
              </a:pPr>
              <a:r>
                <a:rPr lang="en-AU" sz="2000">
                  <a:solidFill>
                    <a:srgbClr val="00296C"/>
                  </a:solidFill>
                </a:rPr>
                <a:t>communicate findings</a:t>
              </a:r>
              <a:endParaRPr lang="en-US" sz="2000">
                <a:solidFill>
                  <a:srgbClr val="00296C"/>
                </a:solidFill>
              </a:endParaRPr>
            </a:p>
          </p:txBody>
        </p:sp>
      </p:grpSp>
      <p:grpSp>
        <p:nvGrpSpPr>
          <p:cNvPr id="19" name="Group 18" descr="Historical skills. comprehension and chronology, analysis and use of sources, perspectives, research and communication&#10;">
            <a:extLst>
              <a:ext uri="{FF2B5EF4-FFF2-40B4-BE49-F238E27FC236}">
                <a16:creationId xmlns:a16="http://schemas.microsoft.com/office/drawing/2014/main" id="{A576A72B-F97A-7957-5E66-B0B7648C4659}"/>
              </a:ext>
            </a:extLst>
          </p:cNvPr>
          <p:cNvGrpSpPr/>
          <p:nvPr/>
        </p:nvGrpSpPr>
        <p:grpSpPr>
          <a:xfrm>
            <a:off x="6371130" y="1550115"/>
            <a:ext cx="4980455" cy="4660455"/>
            <a:chOff x="5854113" y="1870109"/>
            <a:chExt cx="4527686" cy="4236777"/>
          </a:xfrm>
        </p:grpSpPr>
        <p:sp>
          <p:nvSpPr>
            <p:cNvPr id="20" name="Rectangle: Top Corners Rounded 19">
              <a:extLst>
                <a:ext uri="{FF2B5EF4-FFF2-40B4-BE49-F238E27FC236}">
                  <a16:creationId xmlns:a16="http://schemas.microsoft.com/office/drawing/2014/main" id="{224B8C2A-F0A2-78E2-9D16-CCB179BC8AA3}"/>
                </a:ext>
              </a:extLst>
            </p:cNvPr>
            <p:cNvSpPr/>
            <p:nvPr/>
          </p:nvSpPr>
          <p:spPr>
            <a:xfrm>
              <a:off x="5854113" y="1870109"/>
              <a:ext cx="4527686" cy="1319404"/>
            </a:xfrm>
            <a:prstGeom prst="round2SameRect">
              <a:avLst>
                <a:gd name="adj1" fmla="val 28218"/>
                <a:gd name="adj2" fmla="val 0"/>
              </a:avLst>
            </a:prstGeom>
            <a:solidFill>
              <a:srgbClr val="FFB8C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0" rtlCol="0" anchor="ctr"/>
            <a:lstStyle/>
            <a:p>
              <a:pPr marL="0" marR="0" lvl="0" indent="0" algn="l" defTabSz="1333500" rtl="0" eaLnBrk="1" fontAlgn="auto" latinLnBrk="0" hangingPunct="1">
                <a:lnSpc>
                  <a:spcPct val="100000"/>
                </a:lnSpc>
                <a:spcBef>
                  <a:spcPct val="0"/>
                </a:spcBef>
                <a:spcAft>
                  <a:spcPct val="35000"/>
                </a:spcAft>
                <a:buClrTx/>
                <a:buSzTx/>
                <a:buFontTx/>
                <a:buNone/>
                <a:tabLst/>
                <a:defRPr b="1"/>
              </a:pPr>
              <a:r>
                <a:rPr kumimoji="0" lang="en-GB" sz="2800" b="1" i="0" u="none" strike="noStrike" kern="1200" cap="none" spc="0" normalizeH="0" baseline="0" noProof="0">
                  <a:ln>
                    <a:noFill/>
                  </a:ln>
                  <a:solidFill>
                    <a:srgbClr val="002664"/>
                  </a:solidFill>
                  <a:effectLst/>
                  <a:uLnTx/>
                  <a:uFillTx/>
                  <a:latin typeface="+mj-lt"/>
                  <a:ea typeface="+mn-ea"/>
                  <a:cs typeface="+mn-cs"/>
                </a:rPr>
                <a:t>History skills</a:t>
              </a:r>
            </a:p>
          </p:txBody>
        </p:sp>
        <p:sp>
          <p:nvSpPr>
            <p:cNvPr id="21" name="Rectangle: Top Corners Rounded 20">
              <a:extLst>
                <a:ext uri="{FF2B5EF4-FFF2-40B4-BE49-F238E27FC236}">
                  <a16:creationId xmlns:a16="http://schemas.microsoft.com/office/drawing/2014/main" id="{9CC356F2-486D-6D95-7609-3496777BEB8A}"/>
                </a:ext>
              </a:extLst>
            </p:cNvPr>
            <p:cNvSpPr/>
            <p:nvPr/>
          </p:nvSpPr>
          <p:spPr>
            <a:xfrm>
              <a:off x="5854113" y="3189513"/>
              <a:ext cx="4527686" cy="2917373"/>
            </a:xfrm>
            <a:prstGeom prst="round2SameRect">
              <a:avLst>
                <a:gd name="adj1" fmla="val 0"/>
                <a:gd name="adj2" fmla="val 1313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558900" lvl="0" indent="-342900">
                <a:lnSpc>
                  <a:spcPct val="150000"/>
                </a:lnSpc>
                <a:spcAft>
                  <a:spcPts val="600"/>
                </a:spcAft>
                <a:buFont typeface="Arial" panose="020B0604020202020204" pitchFamily="34" charset="0"/>
                <a:buChar char="•"/>
                <a:defRPr/>
              </a:pPr>
              <a:r>
                <a:rPr lang="en-AU" sz="2000">
                  <a:solidFill>
                    <a:srgbClr val="00296C"/>
                  </a:solidFill>
                </a:rPr>
                <a:t>comprehension and chronology</a:t>
              </a:r>
            </a:p>
            <a:p>
              <a:pPr marL="558900" lvl="0" indent="-342900">
                <a:lnSpc>
                  <a:spcPct val="150000"/>
                </a:lnSpc>
                <a:spcAft>
                  <a:spcPts val="600"/>
                </a:spcAft>
                <a:buFont typeface="Arial" panose="020B0604020202020204" pitchFamily="34" charset="0"/>
                <a:buChar char="•"/>
                <a:defRPr/>
              </a:pPr>
              <a:r>
                <a:rPr lang="en-AU" sz="2000">
                  <a:solidFill>
                    <a:srgbClr val="00296C"/>
                  </a:solidFill>
                </a:rPr>
                <a:t>analysis and use of sources</a:t>
              </a:r>
            </a:p>
            <a:p>
              <a:pPr marL="558900" lvl="0" indent="-342900">
                <a:lnSpc>
                  <a:spcPct val="150000"/>
                </a:lnSpc>
                <a:spcAft>
                  <a:spcPts val="600"/>
                </a:spcAft>
                <a:buFont typeface="Arial" panose="020B0604020202020204" pitchFamily="34" charset="0"/>
                <a:buChar char="•"/>
                <a:defRPr/>
              </a:pPr>
              <a:r>
                <a:rPr lang="en-AU" sz="2000">
                  <a:solidFill>
                    <a:srgbClr val="00296C"/>
                  </a:solidFill>
                </a:rPr>
                <a:t>perspectives</a:t>
              </a:r>
            </a:p>
            <a:p>
              <a:pPr marL="558900" lvl="0" indent="-342900">
                <a:lnSpc>
                  <a:spcPct val="150000"/>
                </a:lnSpc>
                <a:spcAft>
                  <a:spcPts val="600"/>
                </a:spcAft>
                <a:buFont typeface="Arial" panose="020B0604020202020204" pitchFamily="34" charset="0"/>
                <a:buChar char="•"/>
                <a:defRPr/>
              </a:pPr>
              <a:r>
                <a:rPr lang="en-AU" sz="2000">
                  <a:solidFill>
                    <a:srgbClr val="00296C"/>
                  </a:solidFill>
                </a:rPr>
                <a:t>research</a:t>
              </a:r>
            </a:p>
            <a:p>
              <a:pPr marL="558900" lvl="0" indent="-342900">
                <a:lnSpc>
                  <a:spcPct val="150000"/>
                </a:lnSpc>
                <a:spcAft>
                  <a:spcPts val="600"/>
                </a:spcAft>
                <a:buFont typeface="Arial" panose="020B0604020202020204" pitchFamily="34" charset="0"/>
                <a:buChar char="•"/>
                <a:defRPr/>
              </a:pPr>
              <a:r>
                <a:rPr lang="en-AU" sz="2000">
                  <a:solidFill>
                    <a:srgbClr val="00296C"/>
                  </a:solidFill>
                </a:rPr>
                <a:t>communication</a:t>
              </a:r>
            </a:p>
          </p:txBody>
        </p:sp>
        <p:grpSp>
          <p:nvGrpSpPr>
            <p:cNvPr id="22" name="Group 21">
              <a:extLst>
                <a:ext uri="{FF2B5EF4-FFF2-40B4-BE49-F238E27FC236}">
                  <a16:creationId xmlns:a16="http://schemas.microsoft.com/office/drawing/2014/main" id="{E98802DC-FA23-CAA1-7328-51EA793ECC9C}"/>
                </a:ext>
              </a:extLst>
            </p:cNvPr>
            <p:cNvGrpSpPr/>
            <p:nvPr/>
          </p:nvGrpSpPr>
          <p:grpSpPr>
            <a:xfrm>
              <a:off x="6043798" y="2053111"/>
              <a:ext cx="1006972" cy="1006972"/>
              <a:chOff x="6043798" y="2053111"/>
              <a:chExt cx="1006972" cy="1006972"/>
            </a:xfrm>
          </p:grpSpPr>
          <p:sp>
            <p:nvSpPr>
              <p:cNvPr id="23" name="Oval 22">
                <a:extLst>
                  <a:ext uri="{FF2B5EF4-FFF2-40B4-BE49-F238E27FC236}">
                    <a16:creationId xmlns:a16="http://schemas.microsoft.com/office/drawing/2014/main" id="{4268CF80-DD86-CB51-4067-D8D29861279C}"/>
                  </a:ext>
                </a:extLst>
              </p:cNvPr>
              <p:cNvSpPr/>
              <p:nvPr/>
            </p:nvSpPr>
            <p:spPr>
              <a:xfrm>
                <a:off x="6043798" y="2053111"/>
                <a:ext cx="1006972" cy="10069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descr="Books">
                <a:extLst>
                  <a:ext uri="{FF2B5EF4-FFF2-40B4-BE49-F238E27FC236}">
                    <a16:creationId xmlns:a16="http://schemas.microsoft.com/office/drawing/2014/main" id="{BB6BED6C-749D-5AB9-FEE7-0B4AB158A127}"/>
                  </a:ext>
                </a:extLst>
              </p:cNvPr>
              <p:cNvSpPr/>
              <p:nvPr/>
            </p:nvSpPr>
            <p:spPr>
              <a:xfrm>
                <a:off x="6126480" y="2084420"/>
                <a:ext cx="841607" cy="94887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AU"/>
              </a:p>
            </p:txBody>
          </p:sp>
        </p:grpSp>
      </p:grpSp>
      <p:sp>
        <p:nvSpPr>
          <p:cNvPr id="2" name="Slide Number Placeholder 1">
            <a:extLst>
              <a:ext uri="{FF2B5EF4-FFF2-40B4-BE49-F238E27FC236}">
                <a16:creationId xmlns:a16="http://schemas.microsoft.com/office/drawing/2014/main" id="{E6D004CE-4F6E-591C-FF43-BF59BA8028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297290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0C73-451A-FBCC-1695-64F9EEE067DD}"/>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DEC427FF-7EFA-935A-5F95-598CA4D595CD}"/>
              </a:ext>
            </a:extLst>
          </p:cNvPr>
          <p:cNvSpPr>
            <a:spLocks noGrp="1"/>
          </p:cNvSpPr>
          <p:nvPr>
            <p:ph type="title"/>
          </p:nvPr>
        </p:nvSpPr>
        <p:spPr/>
        <p:txBody>
          <a:bodyPr/>
          <a:lstStyle/>
          <a:p>
            <a:r>
              <a:rPr lang="en-US"/>
              <a:t>Geographical and historical content verbs</a:t>
            </a:r>
            <a:endParaRPr lang="en-AU"/>
          </a:p>
        </p:txBody>
      </p:sp>
      <p:sp>
        <p:nvSpPr>
          <p:cNvPr id="21" name="Oval 20">
            <a:extLst>
              <a:ext uri="{FF2B5EF4-FFF2-40B4-BE49-F238E27FC236}">
                <a16:creationId xmlns:a16="http://schemas.microsoft.com/office/drawing/2014/main" id="{4A56E64E-9BA6-3146-A7C0-628D5C1FEF19}"/>
              </a:ext>
            </a:extLst>
          </p:cNvPr>
          <p:cNvSpPr>
            <a:spLocks/>
          </p:cNvSpPr>
          <p:nvPr/>
        </p:nvSpPr>
        <p:spPr>
          <a:xfrm>
            <a:off x="318300" y="1747740"/>
            <a:ext cx="3889843" cy="3889843"/>
          </a:xfrm>
          <a:prstGeom prst="ellipse">
            <a:avLst/>
          </a:prstGeom>
          <a:solidFill>
            <a:schemeClr val="accent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lnSpc>
                <a:spcPct val="114000"/>
              </a:lnSpc>
              <a:spcAft>
                <a:spcPts val="1200"/>
              </a:spcAft>
            </a:pPr>
            <a:r>
              <a:rPr lang="en-GB" sz="2800" b="1">
                <a:latin typeface="+mj-lt"/>
              </a:rPr>
              <a:t>Geographical and historical  content verbs</a:t>
            </a:r>
            <a:endParaRPr lang="en-AU" sz="2800" b="1">
              <a:latin typeface="+mj-lt"/>
            </a:endParaRPr>
          </a:p>
        </p:txBody>
      </p:sp>
      <p:sp>
        <p:nvSpPr>
          <p:cNvPr id="32" name="Block Arc 31">
            <a:extLst>
              <a:ext uri="{FF2B5EF4-FFF2-40B4-BE49-F238E27FC236}">
                <a16:creationId xmlns:a16="http://schemas.microsoft.com/office/drawing/2014/main" id="{722918D6-053D-E030-C51E-7370AEBFF381}"/>
              </a:ext>
              <a:ext uri="{C183D7F6-B498-43B3-948B-1728B52AA6E4}">
                <adec:decorative xmlns:adec="http://schemas.microsoft.com/office/drawing/2017/decorative" val="1"/>
              </a:ext>
            </a:extLst>
          </p:cNvPr>
          <p:cNvSpPr>
            <a:spLocks/>
          </p:cNvSpPr>
          <p:nvPr/>
        </p:nvSpPr>
        <p:spPr>
          <a:xfrm>
            <a:off x="-300904" y="863518"/>
            <a:ext cx="5750437" cy="5994482"/>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pic>
        <p:nvPicPr>
          <p:cNvPr id="5" name="Picture 4">
            <a:extLst>
              <a:ext uri="{FF2B5EF4-FFF2-40B4-BE49-F238E27FC236}">
                <a16:creationId xmlns:a16="http://schemas.microsoft.com/office/drawing/2014/main" id="{02F0B057-D97C-E6C1-5A10-8C423DAEA4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83316" y="3250835"/>
            <a:ext cx="1295371" cy="1294433"/>
          </a:xfrm>
          <a:prstGeom prst="rect">
            <a:avLst/>
          </a:prstGeom>
        </p:spPr>
      </p:pic>
      <p:pic>
        <p:nvPicPr>
          <p:cNvPr id="2" name="Picture 1">
            <a:extLst>
              <a:ext uri="{FF2B5EF4-FFF2-40B4-BE49-F238E27FC236}">
                <a16:creationId xmlns:a16="http://schemas.microsoft.com/office/drawing/2014/main" id="{4044E37A-0B77-692B-4305-C9941F7C078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54162" y="4962571"/>
            <a:ext cx="1295371" cy="1285857"/>
          </a:xfrm>
          <a:prstGeom prst="rect">
            <a:avLst/>
          </a:prstGeom>
        </p:spPr>
      </p:pic>
      <p:sp>
        <p:nvSpPr>
          <p:cNvPr id="7" name="Oval 6">
            <a:extLst>
              <a:ext uri="{FF2B5EF4-FFF2-40B4-BE49-F238E27FC236}">
                <a16:creationId xmlns:a16="http://schemas.microsoft.com/office/drawing/2014/main" id="{07FE56E5-E2CF-7BAD-CDC4-898DFF12B6A3}"/>
              </a:ext>
              <a:ext uri="{C183D7F6-B498-43B3-948B-1728B52AA6E4}">
                <adec:decorative xmlns:adec="http://schemas.microsoft.com/office/drawing/2017/decorative" val="1"/>
              </a:ext>
            </a:extLst>
          </p:cNvPr>
          <p:cNvSpPr>
            <a:spLocks/>
          </p:cNvSpPr>
          <p:nvPr/>
        </p:nvSpPr>
        <p:spPr>
          <a:xfrm>
            <a:off x="4059353" y="1543387"/>
            <a:ext cx="1295371" cy="1294433"/>
          </a:xfrm>
          <a:prstGeom prst="ellipse">
            <a:avLst/>
          </a:prstGeom>
          <a:blipFill dpi="0" rotWithShape="1">
            <a:blip r:embed="rId6">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9A522BB6-CA0F-5D8B-80A3-67ECF6F4431A}"/>
              </a:ext>
            </a:extLst>
          </p:cNvPr>
          <p:cNvSpPr>
            <a:spLocks/>
          </p:cNvSpPr>
          <p:nvPr/>
        </p:nvSpPr>
        <p:spPr>
          <a:xfrm>
            <a:off x="6399667" y="1232322"/>
            <a:ext cx="1644338"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locate</a:t>
            </a:r>
          </a:p>
        </p:txBody>
      </p:sp>
      <p:sp>
        <p:nvSpPr>
          <p:cNvPr id="3" name="Rectangle: Rounded Corners 2">
            <a:extLst>
              <a:ext uri="{FF2B5EF4-FFF2-40B4-BE49-F238E27FC236}">
                <a16:creationId xmlns:a16="http://schemas.microsoft.com/office/drawing/2014/main" id="{D7964614-F747-9DB7-8A4B-BE0D18738092}"/>
              </a:ext>
            </a:extLst>
          </p:cNvPr>
          <p:cNvSpPr>
            <a:spLocks/>
          </p:cNvSpPr>
          <p:nvPr/>
        </p:nvSpPr>
        <p:spPr>
          <a:xfrm>
            <a:off x="8585024" y="1501391"/>
            <a:ext cx="1644338"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examine</a:t>
            </a:r>
          </a:p>
        </p:txBody>
      </p:sp>
      <p:sp>
        <p:nvSpPr>
          <p:cNvPr id="13" name="Rectangle: Rounded Corners 12">
            <a:extLst>
              <a:ext uri="{FF2B5EF4-FFF2-40B4-BE49-F238E27FC236}">
                <a16:creationId xmlns:a16="http://schemas.microsoft.com/office/drawing/2014/main" id="{CD0E605B-291C-3E69-E05E-BCC2FE5272D8}"/>
              </a:ext>
            </a:extLst>
          </p:cNvPr>
          <p:cNvSpPr>
            <a:spLocks/>
          </p:cNvSpPr>
          <p:nvPr/>
        </p:nvSpPr>
        <p:spPr>
          <a:xfrm>
            <a:off x="10199662" y="2362528"/>
            <a:ext cx="1644338"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compare</a:t>
            </a:r>
          </a:p>
        </p:txBody>
      </p:sp>
      <p:sp>
        <p:nvSpPr>
          <p:cNvPr id="15" name="Rectangle: Rounded Corners 14">
            <a:extLst>
              <a:ext uri="{FF2B5EF4-FFF2-40B4-BE49-F238E27FC236}">
                <a16:creationId xmlns:a16="http://schemas.microsoft.com/office/drawing/2014/main" id="{5B6E6D0D-DF8C-3CD7-5590-B9FCCBD8E24B}"/>
              </a:ext>
            </a:extLst>
          </p:cNvPr>
          <p:cNvSpPr>
            <a:spLocks/>
          </p:cNvSpPr>
          <p:nvPr/>
        </p:nvSpPr>
        <p:spPr>
          <a:xfrm>
            <a:off x="6264836" y="2588895"/>
            <a:ext cx="1986331"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investigate</a:t>
            </a:r>
          </a:p>
        </p:txBody>
      </p:sp>
      <p:sp>
        <p:nvSpPr>
          <p:cNvPr id="4" name="Rectangle: Rounded Corners 3">
            <a:extLst>
              <a:ext uri="{FF2B5EF4-FFF2-40B4-BE49-F238E27FC236}">
                <a16:creationId xmlns:a16="http://schemas.microsoft.com/office/drawing/2014/main" id="{F2A0865B-97F8-182B-7FED-C3A1B3A2F7E0}"/>
              </a:ext>
            </a:extLst>
          </p:cNvPr>
          <p:cNvSpPr>
            <a:spLocks/>
          </p:cNvSpPr>
          <p:nvPr/>
        </p:nvSpPr>
        <p:spPr>
          <a:xfrm>
            <a:off x="6818723" y="3608113"/>
            <a:ext cx="1986332"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represent</a:t>
            </a:r>
          </a:p>
        </p:txBody>
      </p:sp>
      <p:sp>
        <p:nvSpPr>
          <p:cNvPr id="18" name="Rectangle: Rounded Corners 17">
            <a:extLst>
              <a:ext uri="{FF2B5EF4-FFF2-40B4-BE49-F238E27FC236}">
                <a16:creationId xmlns:a16="http://schemas.microsoft.com/office/drawing/2014/main" id="{A6DE9FED-EF37-73BA-8842-FBCB5780599F}"/>
              </a:ext>
            </a:extLst>
          </p:cNvPr>
          <p:cNvSpPr>
            <a:spLocks/>
          </p:cNvSpPr>
          <p:nvPr/>
        </p:nvSpPr>
        <p:spPr>
          <a:xfrm>
            <a:off x="9035499" y="3239825"/>
            <a:ext cx="1986332"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explain</a:t>
            </a:r>
          </a:p>
        </p:txBody>
      </p:sp>
      <p:sp>
        <p:nvSpPr>
          <p:cNvPr id="12" name="Rectangle: Rounded Corners 11">
            <a:extLst>
              <a:ext uri="{FF2B5EF4-FFF2-40B4-BE49-F238E27FC236}">
                <a16:creationId xmlns:a16="http://schemas.microsoft.com/office/drawing/2014/main" id="{1A116427-97E4-1C3C-648F-2DB2A4645C40}"/>
              </a:ext>
            </a:extLst>
          </p:cNvPr>
          <p:cNvSpPr>
            <a:spLocks/>
          </p:cNvSpPr>
          <p:nvPr/>
        </p:nvSpPr>
        <p:spPr>
          <a:xfrm>
            <a:off x="7077442" y="4814228"/>
            <a:ext cx="1644338"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design</a:t>
            </a:r>
          </a:p>
        </p:txBody>
      </p:sp>
      <p:sp>
        <p:nvSpPr>
          <p:cNvPr id="16" name="Rectangle: Rounded Corners 15">
            <a:extLst>
              <a:ext uri="{FF2B5EF4-FFF2-40B4-BE49-F238E27FC236}">
                <a16:creationId xmlns:a16="http://schemas.microsoft.com/office/drawing/2014/main" id="{52A54060-E28D-D912-2DC4-8FC814E7AB80}"/>
              </a:ext>
            </a:extLst>
          </p:cNvPr>
          <p:cNvSpPr>
            <a:spLocks/>
          </p:cNvSpPr>
          <p:nvPr/>
        </p:nvSpPr>
        <p:spPr>
          <a:xfrm>
            <a:off x="9497668" y="4269396"/>
            <a:ext cx="1986332"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distinguish</a:t>
            </a:r>
          </a:p>
        </p:txBody>
      </p:sp>
      <p:sp>
        <p:nvSpPr>
          <p:cNvPr id="17" name="Rectangle: Rounded Corners 16">
            <a:extLst>
              <a:ext uri="{FF2B5EF4-FFF2-40B4-BE49-F238E27FC236}">
                <a16:creationId xmlns:a16="http://schemas.microsoft.com/office/drawing/2014/main" id="{3159D9A9-4AE9-831B-4D10-17DEA97A063E}"/>
              </a:ext>
            </a:extLst>
          </p:cNvPr>
          <p:cNvSpPr>
            <a:spLocks/>
          </p:cNvSpPr>
          <p:nvPr/>
        </p:nvSpPr>
        <p:spPr>
          <a:xfrm>
            <a:off x="5825020" y="5804825"/>
            <a:ext cx="1986332"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recognise</a:t>
            </a:r>
          </a:p>
        </p:txBody>
      </p:sp>
      <p:sp>
        <p:nvSpPr>
          <p:cNvPr id="19" name="Rectangle: Rounded Corners 18">
            <a:extLst>
              <a:ext uri="{FF2B5EF4-FFF2-40B4-BE49-F238E27FC236}">
                <a16:creationId xmlns:a16="http://schemas.microsoft.com/office/drawing/2014/main" id="{B201FA57-C5EA-475C-2B1C-16294CD0C81C}"/>
              </a:ext>
            </a:extLst>
          </p:cNvPr>
          <p:cNvSpPr>
            <a:spLocks/>
          </p:cNvSpPr>
          <p:nvPr/>
        </p:nvSpPr>
        <p:spPr>
          <a:xfrm>
            <a:off x="8384327" y="5703315"/>
            <a:ext cx="1644338"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research</a:t>
            </a:r>
          </a:p>
        </p:txBody>
      </p:sp>
      <p:sp>
        <p:nvSpPr>
          <p:cNvPr id="14" name="Rectangle: Rounded Corners 13">
            <a:extLst>
              <a:ext uri="{FF2B5EF4-FFF2-40B4-BE49-F238E27FC236}">
                <a16:creationId xmlns:a16="http://schemas.microsoft.com/office/drawing/2014/main" id="{303112A4-4004-7829-14DB-4D88A20F9C87}"/>
              </a:ext>
            </a:extLst>
          </p:cNvPr>
          <p:cNvSpPr>
            <a:spLocks/>
          </p:cNvSpPr>
          <p:nvPr/>
        </p:nvSpPr>
        <p:spPr>
          <a:xfrm>
            <a:off x="10229362" y="5287942"/>
            <a:ext cx="1644338" cy="693175"/>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observe</a:t>
            </a:r>
          </a:p>
        </p:txBody>
      </p:sp>
      <p:sp>
        <p:nvSpPr>
          <p:cNvPr id="9" name="Slide Number Placeholder 2">
            <a:extLst>
              <a:ext uri="{FF2B5EF4-FFF2-40B4-BE49-F238E27FC236}">
                <a16:creationId xmlns:a16="http://schemas.microsoft.com/office/drawing/2014/main" id="{E321D4BA-8A0A-3214-047D-411E6994E34D}"/>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44</a:t>
            </a:fld>
            <a:endParaRPr lang="en-AU"/>
          </a:p>
        </p:txBody>
      </p:sp>
    </p:spTree>
    <p:custDataLst>
      <p:tags r:id="rId1"/>
    </p:custDataLst>
    <p:extLst>
      <p:ext uri="{BB962C8B-B14F-4D97-AF65-F5344CB8AC3E}">
        <p14:creationId xmlns:p14="http://schemas.microsoft.com/office/powerpoint/2010/main" val="24245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1500"/>
                            </p:stCondLst>
                            <p:childTnLst>
                              <p:par>
                                <p:cTn id="23" presetID="10" presetClass="entr" presetSubtype="0" fill="hold" grpId="0" nodeType="afterEffect">
                                  <p:stCondLst>
                                    <p:cond delay="1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P spid="13" grpId="0" animBg="1"/>
      <p:bldP spid="15" grpId="0" animBg="1"/>
      <p:bldP spid="4" grpId="0" animBg="1"/>
      <p:bldP spid="18" grpId="0" animBg="1"/>
      <p:bldP spid="12" grpId="0" animBg="1"/>
      <p:bldP spid="16" grpId="0" animBg="1"/>
      <p:bldP spid="17" grpId="0" animBg="1"/>
      <p:bldP spid="19"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48BF8-6048-C007-9BE3-BEB32A2A40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3A0C5A-C458-D271-566D-CA3FBB762E97}"/>
              </a:ext>
            </a:extLst>
          </p:cNvPr>
          <p:cNvSpPr>
            <a:spLocks noGrp="1"/>
          </p:cNvSpPr>
          <p:nvPr>
            <p:ph type="title"/>
          </p:nvPr>
        </p:nvSpPr>
        <p:spPr>
          <a:xfrm>
            <a:off x="360000" y="322785"/>
            <a:ext cx="10080000" cy="545601"/>
          </a:xfrm>
        </p:spPr>
        <p:txBody>
          <a:bodyPr/>
          <a:lstStyle/>
          <a:p>
            <a:r>
              <a:rPr lang="en-AU"/>
              <a:t>HSIE verb complexity </a:t>
            </a:r>
            <a:r>
              <a:rPr lang="en-AU">
                <a:solidFill>
                  <a:schemeClr val="bg1"/>
                </a:solidFill>
              </a:rPr>
              <a:t>(1)</a:t>
            </a:r>
          </a:p>
        </p:txBody>
      </p:sp>
      <p:sp>
        <p:nvSpPr>
          <p:cNvPr id="4" name="Text Placeholder 3">
            <a:extLst>
              <a:ext uri="{FF2B5EF4-FFF2-40B4-BE49-F238E27FC236}">
                <a16:creationId xmlns:a16="http://schemas.microsoft.com/office/drawing/2014/main" id="{91BC7D32-0500-ECEA-1BC0-D7204F32E243}"/>
              </a:ext>
            </a:extLst>
          </p:cNvPr>
          <p:cNvSpPr>
            <a:spLocks noGrp="1"/>
          </p:cNvSpPr>
          <p:nvPr>
            <p:ph type="body" sz="quarter" idx="18"/>
          </p:nvPr>
        </p:nvSpPr>
        <p:spPr/>
        <p:txBody>
          <a:bodyPr/>
          <a:lstStyle/>
          <a:p>
            <a:r>
              <a:rPr lang="en-AU"/>
              <a:t>Stage 3 example</a:t>
            </a:r>
          </a:p>
        </p:txBody>
      </p:sp>
      <p:pic>
        <p:nvPicPr>
          <p:cNvPr id="5" name="Picture 4" descr="Term 4. Geographical information is used to plan for sustainable futures.">
            <a:extLst>
              <a:ext uri="{FF2B5EF4-FFF2-40B4-BE49-F238E27FC236}">
                <a16:creationId xmlns:a16="http://schemas.microsoft.com/office/drawing/2014/main" id="{EDCAF0AE-3BED-7306-C988-0F5680E6260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60000" y="1426192"/>
            <a:ext cx="7467636" cy="5089808"/>
          </a:xfrm>
          <a:prstGeom prst="rect">
            <a:avLst/>
          </a:prstGeom>
          <a:ln>
            <a:no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9D06ECE4-4A5D-B243-7272-613A2BC35238}"/>
              </a:ext>
              <a:ext uri="{C183D7F6-B498-43B3-948B-1728B52AA6E4}">
                <adec:decorative xmlns:adec="http://schemas.microsoft.com/office/drawing/2017/decorative" val="1"/>
              </a:ext>
            </a:extLst>
          </p:cNvPr>
          <p:cNvSpPr/>
          <p:nvPr/>
        </p:nvSpPr>
        <p:spPr>
          <a:xfrm>
            <a:off x="379051" y="3947105"/>
            <a:ext cx="645196" cy="268245"/>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B29D90A-E62C-CDB2-99E0-0D10D329D3AD}"/>
              </a:ext>
              <a:ext uri="{C183D7F6-B498-43B3-948B-1728B52AA6E4}">
                <adec:decorative xmlns:adec="http://schemas.microsoft.com/office/drawing/2017/decorative" val="1"/>
              </a:ext>
            </a:extLst>
          </p:cNvPr>
          <p:cNvSpPr/>
          <p:nvPr/>
        </p:nvSpPr>
        <p:spPr>
          <a:xfrm>
            <a:off x="398101" y="4703798"/>
            <a:ext cx="1507890" cy="265870"/>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C8B29F86-6E0B-0C9E-1648-2595A73E0503}"/>
              </a:ext>
              <a:ext uri="{C183D7F6-B498-43B3-948B-1728B52AA6E4}">
                <adec:decorative xmlns:adec="http://schemas.microsoft.com/office/drawing/2017/decorative" val="1"/>
              </a:ext>
            </a:extLst>
          </p:cNvPr>
          <p:cNvSpPr/>
          <p:nvPr/>
        </p:nvSpPr>
        <p:spPr>
          <a:xfrm>
            <a:off x="360000" y="5424618"/>
            <a:ext cx="864000" cy="265871"/>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F9DF717-8C0E-9185-76E3-61D26259E88F}"/>
              </a:ext>
              <a:ext uri="{C183D7F6-B498-43B3-948B-1728B52AA6E4}">
                <adec:decorative xmlns:adec="http://schemas.microsoft.com/office/drawing/2017/decorative" val="1"/>
              </a:ext>
            </a:extLst>
          </p:cNvPr>
          <p:cNvSpPr/>
          <p:nvPr/>
        </p:nvSpPr>
        <p:spPr>
          <a:xfrm>
            <a:off x="360001" y="5942028"/>
            <a:ext cx="773104" cy="203411"/>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0B06E14E-3197-D22B-89B9-0A55858CD0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55134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0E4DD-6A95-FB34-D524-CF61C118C9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EF7E4E-8EC2-BAE9-55B4-64A4CAE23040}"/>
              </a:ext>
            </a:extLst>
          </p:cNvPr>
          <p:cNvSpPr>
            <a:spLocks noGrp="1"/>
          </p:cNvSpPr>
          <p:nvPr>
            <p:ph type="title"/>
          </p:nvPr>
        </p:nvSpPr>
        <p:spPr>
          <a:xfrm>
            <a:off x="360000" y="322785"/>
            <a:ext cx="10080000" cy="545601"/>
          </a:xfrm>
        </p:spPr>
        <p:txBody>
          <a:bodyPr/>
          <a:lstStyle/>
          <a:p>
            <a:r>
              <a:rPr lang="en-AU"/>
              <a:t>HSIE verb complexity </a:t>
            </a:r>
            <a:r>
              <a:rPr lang="en-AU">
                <a:solidFill>
                  <a:schemeClr val="bg1"/>
                </a:solidFill>
              </a:rPr>
              <a:t>(2)</a:t>
            </a:r>
          </a:p>
        </p:txBody>
      </p:sp>
      <p:sp>
        <p:nvSpPr>
          <p:cNvPr id="4" name="Text Placeholder 3">
            <a:extLst>
              <a:ext uri="{FF2B5EF4-FFF2-40B4-BE49-F238E27FC236}">
                <a16:creationId xmlns:a16="http://schemas.microsoft.com/office/drawing/2014/main" id="{0A8F6BF3-C076-58CD-6477-689A5759A25C}"/>
              </a:ext>
            </a:extLst>
          </p:cNvPr>
          <p:cNvSpPr>
            <a:spLocks noGrp="1"/>
          </p:cNvSpPr>
          <p:nvPr>
            <p:ph type="body" sz="quarter" idx="18"/>
          </p:nvPr>
        </p:nvSpPr>
        <p:spPr/>
        <p:txBody>
          <a:bodyPr/>
          <a:lstStyle/>
          <a:p>
            <a:r>
              <a:rPr lang="en-AU"/>
              <a:t>Stage 3 example</a:t>
            </a:r>
          </a:p>
        </p:txBody>
      </p:sp>
      <p:pic>
        <p:nvPicPr>
          <p:cNvPr id="5" name="Picture 4" descr="Term 6. Historical sources present perspectives on the past.">
            <a:extLst>
              <a:ext uri="{FF2B5EF4-FFF2-40B4-BE49-F238E27FC236}">
                <a16:creationId xmlns:a16="http://schemas.microsoft.com/office/drawing/2014/main" id="{D69A4CBA-940B-2A28-CD9C-D76EBD79A34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95906" y="1468061"/>
            <a:ext cx="5775459" cy="5227939"/>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3DCE0BC1-7825-C733-D91A-A0CF35D9C9B7}"/>
              </a:ext>
              <a:ext uri="{C183D7F6-B498-43B3-948B-1728B52AA6E4}">
                <adec:decorative xmlns:adec="http://schemas.microsoft.com/office/drawing/2017/decorative" val="1"/>
              </a:ext>
            </a:extLst>
          </p:cNvPr>
          <p:cNvSpPr/>
          <p:nvPr/>
        </p:nvSpPr>
        <p:spPr>
          <a:xfrm>
            <a:off x="360000" y="3998105"/>
            <a:ext cx="746534" cy="24560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B8813844-D8F5-FB80-389E-7517838F12C2}"/>
              </a:ext>
              <a:ext uri="{C183D7F6-B498-43B3-948B-1728B52AA6E4}">
                <adec:decorative xmlns:adec="http://schemas.microsoft.com/office/drawing/2017/decorative" val="1"/>
              </a:ext>
            </a:extLst>
          </p:cNvPr>
          <p:cNvSpPr/>
          <p:nvPr/>
        </p:nvSpPr>
        <p:spPr>
          <a:xfrm>
            <a:off x="377953" y="5238036"/>
            <a:ext cx="576755" cy="22550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C0E5C7D-2075-BE15-DA75-8C4242C90E9E}"/>
              </a:ext>
              <a:ext uri="{C183D7F6-B498-43B3-948B-1728B52AA6E4}">
                <adec:decorative xmlns:adec="http://schemas.microsoft.com/office/drawing/2017/decorative" val="1"/>
              </a:ext>
            </a:extLst>
          </p:cNvPr>
          <p:cNvSpPr/>
          <p:nvPr/>
        </p:nvSpPr>
        <p:spPr>
          <a:xfrm>
            <a:off x="377954" y="6294149"/>
            <a:ext cx="576755" cy="22550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3F85F879-68BB-EEFA-4821-A42CDF1ED597}"/>
              </a:ext>
              <a:ext uri="{C183D7F6-B498-43B3-948B-1728B52AA6E4}">
                <adec:decorative xmlns:adec="http://schemas.microsoft.com/office/drawing/2017/decorative" val="1"/>
              </a:ext>
            </a:extLst>
          </p:cNvPr>
          <p:cNvSpPr/>
          <p:nvPr/>
        </p:nvSpPr>
        <p:spPr>
          <a:xfrm>
            <a:off x="377953" y="3306222"/>
            <a:ext cx="818345" cy="24560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869E0DCC-D92A-B1CD-97C2-A9AD255B8B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28278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89BA9-3A2F-E1C8-40AD-F9155E213A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423D1C-A637-82ED-B86A-A1366179548D}"/>
              </a:ext>
            </a:extLst>
          </p:cNvPr>
          <p:cNvSpPr>
            <a:spLocks noGrp="1"/>
          </p:cNvSpPr>
          <p:nvPr>
            <p:ph type="title"/>
          </p:nvPr>
        </p:nvSpPr>
        <p:spPr>
          <a:xfrm>
            <a:off x="360000" y="322785"/>
            <a:ext cx="10080000" cy="545601"/>
          </a:xfrm>
        </p:spPr>
        <p:txBody>
          <a:bodyPr/>
          <a:lstStyle/>
          <a:p>
            <a:r>
              <a:rPr lang="en-AU"/>
              <a:t>Historical and Geographical skills </a:t>
            </a:r>
            <a:r>
              <a:rPr lang="en-AU">
                <a:solidFill>
                  <a:schemeClr val="bg1"/>
                </a:solidFill>
              </a:rPr>
              <a:t>(1)</a:t>
            </a:r>
          </a:p>
        </p:txBody>
      </p:sp>
      <p:sp>
        <p:nvSpPr>
          <p:cNvPr id="4" name="Text Placeholder 3">
            <a:extLst>
              <a:ext uri="{FF2B5EF4-FFF2-40B4-BE49-F238E27FC236}">
                <a16:creationId xmlns:a16="http://schemas.microsoft.com/office/drawing/2014/main" id="{DEA7F851-DE75-C8C8-0C00-BEF76BC25F67}"/>
              </a:ext>
            </a:extLst>
          </p:cNvPr>
          <p:cNvSpPr>
            <a:spLocks noGrp="1"/>
          </p:cNvSpPr>
          <p:nvPr>
            <p:ph type="body" sz="quarter" idx="18"/>
          </p:nvPr>
        </p:nvSpPr>
        <p:spPr/>
        <p:txBody>
          <a:bodyPr/>
          <a:lstStyle/>
          <a:p>
            <a:r>
              <a:rPr lang="en-AU"/>
              <a:t>Stage 3 example</a:t>
            </a:r>
          </a:p>
        </p:txBody>
      </p:sp>
      <p:sp>
        <p:nvSpPr>
          <p:cNvPr id="12" name="TextBox 11">
            <a:extLst>
              <a:ext uri="{FF2B5EF4-FFF2-40B4-BE49-F238E27FC236}">
                <a16:creationId xmlns:a16="http://schemas.microsoft.com/office/drawing/2014/main" id="{B3768B95-E7A6-85A5-EF33-8C851F5425B8}"/>
              </a:ext>
            </a:extLst>
          </p:cNvPr>
          <p:cNvSpPr txBox="1"/>
          <p:nvPr/>
        </p:nvSpPr>
        <p:spPr>
          <a:xfrm>
            <a:off x="360000" y="1868407"/>
            <a:ext cx="5311506" cy="1172398"/>
          </a:xfrm>
          <a:prstGeom prst="round2SameRect">
            <a:avLst/>
          </a:prstGeom>
          <a:solidFill>
            <a:schemeClr val="accent1"/>
          </a:solidFill>
          <a:ln>
            <a:noFill/>
          </a:ln>
        </p:spPr>
        <p:txBody>
          <a:bodyPr wrap="square" lIns="0" tIns="0" rIns="0" bIns="0" rtlCol="0" anchor="t" anchorCtr="1">
            <a:noAutofit/>
          </a:bodyPr>
          <a:lstStyle/>
          <a:p>
            <a:pPr>
              <a:lnSpc>
                <a:spcPct val="150000"/>
              </a:lnSpc>
              <a:spcAft>
                <a:spcPts val="1200"/>
              </a:spcAft>
            </a:pPr>
            <a:r>
              <a:rPr lang="en-AU" sz="2000" b="1">
                <a:solidFill>
                  <a:schemeClr val="bg1"/>
                </a:solidFill>
                <a:latin typeface="+mj-lt"/>
              </a:rPr>
              <a:t>Term 2 – Historical sources </a:t>
            </a:r>
            <a:br>
              <a:rPr lang="en-AU" sz="2000" b="1">
                <a:solidFill>
                  <a:schemeClr val="bg1"/>
                </a:solidFill>
                <a:latin typeface="+mj-lt"/>
              </a:rPr>
            </a:br>
            <a:r>
              <a:rPr lang="en-AU" sz="2000" b="1">
                <a:solidFill>
                  <a:schemeClr val="bg1"/>
                </a:solidFill>
                <a:latin typeface="+mj-lt"/>
              </a:rPr>
              <a:t>present perspectives on the past</a:t>
            </a:r>
          </a:p>
        </p:txBody>
      </p:sp>
      <p:sp>
        <p:nvSpPr>
          <p:cNvPr id="10" name="TextBox 9">
            <a:extLst>
              <a:ext uri="{FF2B5EF4-FFF2-40B4-BE49-F238E27FC236}">
                <a16:creationId xmlns:a16="http://schemas.microsoft.com/office/drawing/2014/main" id="{26872BB7-3D55-DF28-94D7-D08FA3467794}"/>
              </a:ext>
            </a:extLst>
          </p:cNvPr>
          <p:cNvSpPr txBox="1"/>
          <p:nvPr/>
        </p:nvSpPr>
        <p:spPr>
          <a:xfrm>
            <a:off x="371401" y="3040805"/>
            <a:ext cx="5300105" cy="2581521"/>
          </a:xfrm>
          <a:prstGeom prst="round2SameRect">
            <a:avLst>
              <a:gd name="adj1" fmla="val 0"/>
              <a:gd name="adj2" fmla="val 12742"/>
            </a:avLst>
          </a:prstGeom>
          <a:solidFill>
            <a:srgbClr val="FFB8C1"/>
          </a:solidFill>
          <a:ln>
            <a:noFill/>
          </a:ln>
        </p:spPr>
        <p:txBody>
          <a:bodyPr wrap="square" lIns="0" tIns="0" rIns="0" bIns="0" rtlCol="0" anchor="ctr" anchorCtr="1">
            <a:noAutofit/>
          </a:bodyPr>
          <a:lstStyle/>
          <a:p>
            <a:pPr>
              <a:lnSpc>
                <a:spcPct val="150000"/>
              </a:lnSpc>
              <a:spcAft>
                <a:spcPts val="1200"/>
              </a:spcAft>
            </a:pPr>
            <a:r>
              <a:rPr lang="en-AU" sz="2000">
                <a:solidFill>
                  <a:schemeClr val="accent1"/>
                </a:solidFill>
              </a:rPr>
              <a:t>Research how the discovery of gold changed colonial life in Australia using sources from the gold rush period from </a:t>
            </a:r>
            <a:br>
              <a:rPr lang="en-AU" sz="2000">
                <a:solidFill>
                  <a:schemeClr val="accent1"/>
                </a:solidFill>
              </a:rPr>
            </a:br>
            <a:r>
              <a:rPr lang="en-AU" sz="2000">
                <a:solidFill>
                  <a:schemeClr val="accent1"/>
                </a:solidFill>
              </a:rPr>
              <a:t>the 1850s to the 1890s.</a:t>
            </a:r>
          </a:p>
        </p:txBody>
      </p:sp>
      <p:sp>
        <p:nvSpPr>
          <p:cNvPr id="13" name="TextBox 12">
            <a:extLst>
              <a:ext uri="{FF2B5EF4-FFF2-40B4-BE49-F238E27FC236}">
                <a16:creationId xmlns:a16="http://schemas.microsoft.com/office/drawing/2014/main" id="{B0A70A29-87E9-29E9-B355-0201B26ED6B8}"/>
              </a:ext>
            </a:extLst>
          </p:cNvPr>
          <p:cNvSpPr txBox="1"/>
          <p:nvPr/>
        </p:nvSpPr>
        <p:spPr>
          <a:xfrm>
            <a:off x="371400" y="5784378"/>
            <a:ext cx="2562299" cy="576000"/>
          </a:xfrm>
          <a:prstGeom prst="roundRect">
            <a:avLst>
              <a:gd name="adj" fmla="val 50000"/>
            </a:avLst>
          </a:prstGeom>
          <a:solidFill>
            <a:schemeClr val="accent5">
              <a:lumMod val="20000"/>
              <a:lumOff val="80000"/>
            </a:schemeClr>
          </a:solidFill>
        </p:spPr>
        <p:txBody>
          <a:bodyPr wrap="square" lIns="0" tIns="0" rIns="0" bIns="0" rtlCol="0" anchor="ctr">
            <a:noAutofit/>
          </a:bodyPr>
          <a:lstStyle/>
          <a:p>
            <a:pPr algn="ctr"/>
            <a:r>
              <a:rPr lang="en-AU" sz="2000" b="1">
                <a:solidFill>
                  <a:schemeClr val="accent1"/>
                </a:solidFill>
              </a:rPr>
              <a:t>research</a:t>
            </a:r>
          </a:p>
        </p:txBody>
      </p:sp>
      <p:sp>
        <p:nvSpPr>
          <p:cNvPr id="14" name="TextBox 13">
            <a:extLst>
              <a:ext uri="{FF2B5EF4-FFF2-40B4-BE49-F238E27FC236}">
                <a16:creationId xmlns:a16="http://schemas.microsoft.com/office/drawing/2014/main" id="{C9DEDA60-3486-2D40-1BD3-FB18BCB4ECDE}"/>
              </a:ext>
            </a:extLst>
          </p:cNvPr>
          <p:cNvSpPr txBox="1"/>
          <p:nvPr/>
        </p:nvSpPr>
        <p:spPr>
          <a:xfrm>
            <a:off x="3109207" y="5784378"/>
            <a:ext cx="2562299" cy="576000"/>
          </a:xfrm>
          <a:prstGeom prst="roundRect">
            <a:avLst>
              <a:gd name="adj" fmla="val 50000"/>
            </a:avLst>
          </a:prstGeom>
          <a:solidFill>
            <a:schemeClr val="accent5">
              <a:lumMod val="20000"/>
              <a:lumOff val="80000"/>
            </a:schemeClr>
          </a:solidFill>
        </p:spPr>
        <p:txBody>
          <a:bodyPr wrap="square" lIns="0" tIns="0" rIns="0" bIns="0" rtlCol="0" anchor="ctr">
            <a:noAutofit/>
          </a:bodyPr>
          <a:lstStyle/>
          <a:p>
            <a:pPr algn="ctr"/>
            <a:r>
              <a:rPr lang="en-AU" sz="2000" b="1">
                <a:solidFill>
                  <a:schemeClr val="accent1"/>
                </a:solidFill>
              </a:rPr>
              <a:t>identify sources</a:t>
            </a:r>
          </a:p>
        </p:txBody>
      </p:sp>
      <p:sp>
        <p:nvSpPr>
          <p:cNvPr id="15" name="Arrow: Right 14">
            <a:extLst>
              <a:ext uri="{FF2B5EF4-FFF2-40B4-BE49-F238E27FC236}">
                <a16:creationId xmlns:a16="http://schemas.microsoft.com/office/drawing/2014/main" id="{0ECD132D-0B35-A4DF-53FD-73818476A0E6}"/>
              </a:ext>
              <a:ext uri="{C183D7F6-B498-43B3-948B-1728B52AA6E4}">
                <adec:decorative xmlns:adec="http://schemas.microsoft.com/office/drawing/2017/decorative" val="1"/>
              </a:ext>
            </a:extLst>
          </p:cNvPr>
          <p:cNvSpPr/>
          <p:nvPr/>
        </p:nvSpPr>
        <p:spPr>
          <a:xfrm>
            <a:off x="5878647" y="2590094"/>
            <a:ext cx="1722303" cy="310015"/>
          </a:xfrm>
          <a:prstGeom prst="rightArrow">
            <a:avLst/>
          </a:prstGeom>
          <a:solidFill>
            <a:srgbClr val="FFB8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descr="Historical skills. Research, analysis and use of sources.">
            <a:extLst>
              <a:ext uri="{FF2B5EF4-FFF2-40B4-BE49-F238E27FC236}">
                <a16:creationId xmlns:a16="http://schemas.microsoft.com/office/drawing/2014/main" id="{23C3CF17-5316-1560-FF76-ADC53EB175E4}"/>
              </a:ext>
            </a:extLst>
          </p:cNvPr>
          <p:cNvGrpSpPr/>
          <p:nvPr/>
        </p:nvGrpSpPr>
        <p:grpSpPr>
          <a:xfrm>
            <a:off x="7698601" y="1868407"/>
            <a:ext cx="3543300" cy="3753919"/>
            <a:chOff x="7698601" y="1868407"/>
            <a:chExt cx="3543300" cy="3753919"/>
          </a:xfrm>
        </p:grpSpPr>
        <p:sp>
          <p:nvSpPr>
            <p:cNvPr id="16" name="TextBox 15">
              <a:extLst>
                <a:ext uri="{FF2B5EF4-FFF2-40B4-BE49-F238E27FC236}">
                  <a16:creationId xmlns:a16="http://schemas.microsoft.com/office/drawing/2014/main" id="{A3976E5A-A0A1-DD02-318E-6F89B8DA9B2B}"/>
                </a:ext>
              </a:extLst>
            </p:cNvPr>
            <p:cNvSpPr txBox="1"/>
            <p:nvPr/>
          </p:nvSpPr>
          <p:spPr>
            <a:xfrm>
              <a:off x="7698602" y="3040805"/>
              <a:ext cx="3543299" cy="2581521"/>
            </a:xfrm>
            <a:prstGeom prst="round2SameRect">
              <a:avLst>
                <a:gd name="adj1" fmla="val 0"/>
                <a:gd name="adj2" fmla="val 12742"/>
              </a:avLst>
            </a:prstGeom>
            <a:solidFill>
              <a:schemeClr val="accent4"/>
            </a:solidFill>
          </p:spPr>
          <p:txBody>
            <a:bodyPr wrap="square" lIns="0" tIns="0" rIns="0" bIns="0" rtlCol="0" anchor="ctr" anchorCtr="1">
              <a:noAutofit/>
            </a:bodyPr>
            <a:lstStyle/>
            <a:p>
              <a:pPr marL="342900" indent="-342900">
                <a:lnSpc>
                  <a:spcPct val="150000"/>
                </a:lnSpc>
                <a:spcAft>
                  <a:spcPts val="1200"/>
                </a:spcAft>
                <a:buFont typeface="Arial" panose="020B0604020202020204" pitchFamily="34" charset="0"/>
                <a:buChar char="•"/>
              </a:pPr>
              <a:r>
                <a:rPr lang="en-AU" sz="2000">
                  <a:solidFill>
                    <a:schemeClr val="accent1"/>
                  </a:solidFill>
                </a:rPr>
                <a:t>Research</a:t>
              </a:r>
            </a:p>
            <a:p>
              <a:pPr marL="342900" indent="-342900">
                <a:lnSpc>
                  <a:spcPct val="150000"/>
                </a:lnSpc>
                <a:spcAft>
                  <a:spcPts val="1200"/>
                </a:spcAft>
                <a:buFont typeface="Arial" panose="020B0604020202020204" pitchFamily="34" charset="0"/>
                <a:buChar char="•"/>
              </a:pPr>
              <a:r>
                <a:rPr lang="en-AU" sz="2000">
                  <a:solidFill>
                    <a:schemeClr val="accent1"/>
                  </a:solidFill>
                </a:rPr>
                <a:t>Analysis and use of sources</a:t>
              </a:r>
            </a:p>
          </p:txBody>
        </p:sp>
        <p:sp>
          <p:nvSpPr>
            <p:cNvPr id="17" name="TextBox 16">
              <a:extLst>
                <a:ext uri="{FF2B5EF4-FFF2-40B4-BE49-F238E27FC236}">
                  <a16:creationId xmlns:a16="http://schemas.microsoft.com/office/drawing/2014/main" id="{165E8622-5868-A2A9-3802-DDA85A1B5BF0}"/>
                </a:ext>
              </a:extLst>
            </p:cNvPr>
            <p:cNvSpPr txBox="1"/>
            <p:nvPr/>
          </p:nvSpPr>
          <p:spPr>
            <a:xfrm>
              <a:off x="7698601" y="1868407"/>
              <a:ext cx="3543299" cy="1172398"/>
            </a:xfrm>
            <a:prstGeom prst="round2SameRect">
              <a:avLst/>
            </a:prstGeom>
            <a:solidFill>
              <a:schemeClr val="accent2"/>
            </a:solidFill>
          </p:spPr>
          <p:txBody>
            <a:bodyPr wrap="square" lIns="0" tIns="0" rIns="0" bIns="0" rtlCol="0" anchor="ctr" anchorCtr="1">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mj-lt"/>
                  <a:ea typeface="+mn-ea"/>
                  <a:cs typeface="+mn-cs"/>
                </a:rPr>
                <a:t>Historical skills</a:t>
              </a:r>
            </a:p>
          </p:txBody>
        </p:sp>
      </p:grpSp>
      <p:sp>
        <p:nvSpPr>
          <p:cNvPr id="2" name="Slide Number Placeholder 1">
            <a:extLst>
              <a:ext uri="{FF2B5EF4-FFF2-40B4-BE49-F238E27FC236}">
                <a16:creationId xmlns:a16="http://schemas.microsoft.com/office/drawing/2014/main" id="{7D6A8900-1FE3-22EB-88CB-E5C30D332E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82547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0EA7-B5D7-629B-B670-371C599232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1BFB60-239E-1572-370C-4A4EC4FDAE07}"/>
              </a:ext>
            </a:extLst>
          </p:cNvPr>
          <p:cNvSpPr>
            <a:spLocks noGrp="1"/>
          </p:cNvSpPr>
          <p:nvPr>
            <p:ph type="title"/>
          </p:nvPr>
        </p:nvSpPr>
        <p:spPr>
          <a:xfrm>
            <a:off x="360000" y="322785"/>
            <a:ext cx="10080000" cy="545601"/>
          </a:xfrm>
        </p:spPr>
        <p:txBody>
          <a:bodyPr/>
          <a:lstStyle/>
          <a:p>
            <a:r>
              <a:rPr lang="en-AU"/>
              <a:t>Historical and Geographical skills </a:t>
            </a:r>
            <a:r>
              <a:rPr lang="en-AU">
                <a:solidFill>
                  <a:schemeClr val="bg1"/>
                </a:solidFill>
              </a:rPr>
              <a:t>(2)</a:t>
            </a:r>
          </a:p>
        </p:txBody>
      </p:sp>
      <p:sp>
        <p:nvSpPr>
          <p:cNvPr id="4" name="Text Placeholder 3">
            <a:extLst>
              <a:ext uri="{FF2B5EF4-FFF2-40B4-BE49-F238E27FC236}">
                <a16:creationId xmlns:a16="http://schemas.microsoft.com/office/drawing/2014/main" id="{7DC91AD0-6691-A331-4A84-EB5E91B265F3}"/>
              </a:ext>
            </a:extLst>
          </p:cNvPr>
          <p:cNvSpPr>
            <a:spLocks noGrp="1"/>
          </p:cNvSpPr>
          <p:nvPr>
            <p:ph type="body" sz="quarter" idx="18"/>
          </p:nvPr>
        </p:nvSpPr>
        <p:spPr/>
        <p:txBody>
          <a:bodyPr/>
          <a:lstStyle/>
          <a:p>
            <a:r>
              <a:rPr lang="en-AU"/>
              <a:t>Stage 3 example</a:t>
            </a:r>
          </a:p>
        </p:txBody>
      </p:sp>
      <p:sp>
        <p:nvSpPr>
          <p:cNvPr id="12" name="TextBox 11">
            <a:extLst>
              <a:ext uri="{FF2B5EF4-FFF2-40B4-BE49-F238E27FC236}">
                <a16:creationId xmlns:a16="http://schemas.microsoft.com/office/drawing/2014/main" id="{DA2B5654-F5B0-B47D-9325-6CC29F57825A}"/>
              </a:ext>
            </a:extLst>
          </p:cNvPr>
          <p:cNvSpPr txBox="1"/>
          <p:nvPr/>
        </p:nvSpPr>
        <p:spPr>
          <a:xfrm>
            <a:off x="360000" y="1868407"/>
            <a:ext cx="5300104" cy="1172398"/>
          </a:xfrm>
          <a:prstGeom prst="round2SameRect">
            <a:avLst/>
          </a:prstGeom>
          <a:solidFill>
            <a:schemeClr val="accent1"/>
          </a:solidFill>
        </p:spPr>
        <p:txBody>
          <a:bodyPr wrap="square" lIns="0" tIns="0" rIns="0" bIns="0" rtlCol="0" anchor="t" anchorCtr="1">
            <a:noAutofit/>
          </a:bodyPr>
          <a:lstStyle/>
          <a:p>
            <a:pPr>
              <a:lnSpc>
                <a:spcPct val="150000"/>
              </a:lnSpc>
              <a:spcAft>
                <a:spcPts val="1200"/>
              </a:spcAft>
            </a:pPr>
            <a:r>
              <a:rPr lang="en-AU" sz="2000" b="1">
                <a:solidFill>
                  <a:schemeClr val="bg1"/>
                </a:solidFill>
                <a:latin typeface="+mj-lt"/>
              </a:rPr>
              <a:t>Term 4 – Geographical information is used to plan for sustainable futures</a:t>
            </a:r>
          </a:p>
        </p:txBody>
      </p:sp>
      <p:sp>
        <p:nvSpPr>
          <p:cNvPr id="10" name="TextBox 9">
            <a:extLst>
              <a:ext uri="{FF2B5EF4-FFF2-40B4-BE49-F238E27FC236}">
                <a16:creationId xmlns:a16="http://schemas.microsoft.com/office/drawing/2014/main" id="{249422C9-357D-230D-413C-3382A569F5DD}"/>
              </a:ext>
            </a:extLst>
          </p:cNvPr>
          <p:cNvSpPr txBox="1"/>
          <p:nvPr/>
        </p:nvSpPr>
        <p:spPr>
          <a:xfrm>
            <a:off x="371401" y="3040805"/>
            <a:ext cx="5300105" cy="2581521"/>
          </a:xfrm>
          <a:prstGeom prst="round2SameRect">
            <a:avLst>
              <a:gd name="adj1" fmla="val 0"/>
              <a:gd name="adj2" fmla="val 12742"/>
            </a:avLst>
          </a:prstGeom>
          <a:solidFill>
            <a:schemeClr val="accent3"/>
          </a:solidFill>
        </p:spPr>
        <p:txBody>
          <a:bodyPr wrap="square" lIns="0" tIns="0" rIns="0" bIns="0" rtlCol="0" anchor="ctr" anchorCtr="1">
            <a:noAutofit/>
          </a:bodyPr>
          <a:lstStyle/>
          <a:p>
            <a:pPr>
              <a:lnSpc>
                <a:spcPct val="150000"/>
              </a:lnSpc>
              <a:spcAft>
                <a:spcPts val="1200"/>
              </a:spcAft>
            </a:pPr>
            <a:r>
              <a:rPr lang="en-AU" sz="2000">
                <a:solidFill>
                  <a:schemeClr val="accent1"/>
                </a:solidFill>
              </a:rPr>
              <a:t>Draw conclusions about the relationship between climates and vegetation zones of the world using choropleth maps and climate graphs</a:t>
            </a:r>
          </a:p>
        </p:txBody>
      </p:sp>
      <p:sp>
        <p:nvSpPr>
          <p:cNvPr id="13" name="TextBox 12">
            <a:extLst>
              <a:ext uri="{FF2B5EF4-FFF2-40B4-BE49-F238E27FC236}">
                <a16:creationId xmlns:a16="http://schemas.microsoft.com/office/drawing/2014/main" id="{CBC93F41-1A22-ABBE-5363-C4FF29646C71}"/>
              </a:ext>
            </a:extLst>
          </p:cNvPr>
          <p:cNvSpPr txBox="1"/>
          <p:nvPr/>
        </p:nvSpPr>
        <p:spPr>
          <a:xfrm>
            <a:off x="371400" y="5784378"/>
            <a:ext cx="2562299" cy="731622"/>
          </a:xfrm>
          <a:prstGeom prst="roundRect">
            <a:avLst>
              <a:gd name="adj" fmla="val 50000"/>
            </a:avLst>
          </a:prstGeom>
          <a:solidFill>
            <a:schemeClr val="accent5">
              <a:lumMod val="20000"/>
              <a:lumOff val="80000"/>
            </a:schemeClr>
          </a:solidFill>
        </p:spPr>
        <p:txBody>
          <a:bodyPr wrap="square" lIns="0" tIns="0" rIns="0" bIns="0" rtlCol="0" anchor="ctr">
            <a:noAutofit/>
          </a:bodyPr>
          <a:lstStyle/>
          <a:p>
            <a:pPr algn="ctr"/>
            <a:r>
              <a:rPr lang="en-AU" sz="2000" b="1">
                <a:solidFill>
                  <a:schemeClr val="accent1"/>
                </a:solidFill>
              </a:rPr>
              <a:t>draw conclusions</a:t>
            </a:r>
          </a:p>
        </p:txBody>
      </p:sp>
      <p:sp>
        <p:nvSpPr>
          <p:cNvPr id="14" name="TextBox 13">
            <a:extLst>
              <a:ext uri="{FF2B5EF4-FFF2-40B4-BE49-F238E27FC236}">
                <a16:creationId xmlns:a16="http://schemas.microsoft.com/office/drawing/2014/main" id="{A8875681-7434-B842-7B51-5D15C72AD8BC}"/>
              </a:ext>
            </a:extLst>
          </p:cNvPr>
          <p:cNvSpPr txBox="1"/>
          <p:nvPr/>
        </p:nvSpPr>
        <p:spPr>
          <a:xfrm>
            <a:off x="3109207" y="5784378"/>
            <a:ext cx="2562299" cy="731622"/>
          </a:xfrm>
          <a:prstGeom prst="roundRect">
            <a:avLst>
              <a:gd name="adj" fmla="val 50000"/>
            </a:avLst>
          </a:prstGeom>
          <a:solidFill>
            <a:schemeClr val="accent5">
              <a:lumMod val="20000"/>
              <a:lumOff val="80000"/>
            </a:schemeClr>
          </a:solidFill>
        </p:spPr>
        <p:txBody>
          <a:bodyPr wrap="square" lIns="0" tIns="0" rIns="0" bIns="0" rtlCol="0" anchor="ctr">
            <a:noAutofit/>
          </a:bodyPr>
          <a:lstStyle/>
          <a:p>
            <a:pPr algn="ctr"/>
            <a:r>
              <a:rPr lang="en-AU" sz="2000" b="1">
                <a:solidFill>
                  <a:schemeClr val="accent1"/>
                </a:solidFill>
              </a:rPr>
              <a:t>use geographical tools</a:t>
            </a:r>
          </a:p>
        </p:txBody>
      </p:sp>
      <p:sp>
        <p:nvSpPr>
          <p:cNvPr id="15" name="Arrow: Right 14">
            <a:extLst>
              <a:ext uri="{FF2B5EF4-FFF2-40B4-BE49-F238E27FC236}">
                <a16:creationId xmlns:a16="http://schemas.microsoft.com/office/drawing/2014/main" id="{B851AC79-6DE2-4CE5-C0D1-EC97BF8B14DE}"/>
              </a:ext>
              <a:ext uri="{C183D7F6-B498-43B3-948B-1728B52AA6E4}">
                <adec:decorative xmlns:adec="http://schemas.microsoft.com/office/drawing/2017/decorative" val="1"/>
              </a:ext>
            </a:extLst>
          </p:cNvPr>
          <p:cNvSpPr/>
          <p:nvPr/>
        </p:nvSpPr>
        <p:spPr>
          <a:xfrm>
            <a:off x="5878647" y="2590094"/>
            <a:ext cx="1722303" cy="31001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descr="Geographical inquiry skills. aquiring geographical information, processing geographical information.">
            <a:extLst>
              <a:ext uri="{FF2B5EF4-FFF2-40B4-BE49-F238E27FC236}">
                <a16:creationId xmlns:a16="http://schemas.microsoft.com/office/drawing/2014/main" id="{A214C16D-CE2B-2CE8-0A29-B68A16326440}"/>
              </a:ext>
            </a:extLst>
          </p:cNvPr>
          <p:cNvGrpSpPr/>
          <p:nvPr/>
        </p:nvGrpSpPr>
        <p:grpSpPr>
          <a:xfrm>
            <a:off x="7698601" y="1868407"/>
            <a:ext cx="3543300" cy="3753919"/>
            <a:chOff x="7698601" y="1868407"/>
            <a:chExt cx="3543300" cy="3753919"/>
          </a:xfrm>
        </p:grpSpPr>
        <p:sp>
          <p:nvSpPr>
            <p:cNvPr id="16" name="TextBox 15">
              <a:extLst>
                <a:ext uri="{FF2B5EF4-FFF2-40B4-BE49-F238E27FC236}">
                  <a16:creationId xmlns:a16="http://schemas.microsoft.com/office/drawing/2014/main" id="{CA73D30F-2D25-C1AD-9C94-0E677FC25A6D}"/>
                </a:ext>
              </a:extLst>
            </p:cNvPr>
            <p:cNvSpPr txBox="1"/>
            <p:nvPr/>
          </p:nvSpPr>
          <p:spPr>
            <a:xfrm>
              <a:off x="7698602" y="3040805"/>
              <a:ext cx="3543299" cy="2581521"/>
            </a:xfrm>
            <a:prstGeom prst="round2SameRect">
              <a:avLst>
                <a:gd name="adj1" fmla="val 0"/>
                <a:gd name="adj2" fmla="val 12742"/>
              </a:avLst>
            </a:prstGeom>
            <a:solidFill>
              <a:schemeClr val="accent6"/>
            </a:solidFill>
          </p:spPr>
          <p:txBody>
            <a:bodyPr wrap="square" lIns="0" tIns="0" rIns="0" bIns="0" rtlCol="0" anchor="ctr" anchorCtr="1">
              <a:noAutofit/>
            </a:bodyPr>
            <a:lstStyle/>
            <a:p>
              <a:pPr marL="342900" indent="-342900">
                <a:lnSpc>
                  <a:spcPct val="150000"/>
                </a:lnSpc>
                <a:spcAft>
                  <a:spcPts val="1200"/>
                </a:spcAft>
                <a:buFont typeface="Arial" panose="020B0604020202020204" pitchFamily="34" charset="0"/>
                <a:buChar char="•"/>
              </a:pPr>
              <a:r>
                <a:rPr lang="en-AU" sz="2000">
                  <a:solidFill>
                    <a:schemeClr val="accent1"/>
                  </a:solidFill>
                </a:rPr>
                <a:t>Acquiring geographical information</a:t>
              </a:r>
            </a:p>
            <a:p>
              <a:pPr marL="342900" indent="-342900">
                <a:lnSpc>
                  <a:spcPct val="150000"/>
                </a:lnSpc>
                <a:spcAft>
                  <a:spcPts val="1200"/>
                </a:spcAft>
                <a:buFont typeface="Arial" panose="020B0604020202020204" pitchFamily="34" charset="0"/>
                <a:buChar char="•"/>
              </a:pPr>
              <a:r>
                <a:rPr lang="en-AU" sz="2000">
                  <a:solidFill>
                    <a:schemeClr val="accent1"/>
                  </a:solidFill>
                </a:rPr>
                <a:t>Processing geographical information</a:t>
              </a:r>
            </a:p>
          </p:txBody>
        </p:sp>
        <p:sp>
          <p:nvSpPr>
            <p:cNvPr id="17" name="TextBox 16">
              <a:extLst>
                <a:ext uri="{FF2B5EF4-FFF2-40B4-BE49-F238E27FC236}">
                  <a16:creationId xmlns:a16="http://schemas.microsoft.com/office/drawing/2014/main" id="{C5D05D16-4260-E7AE-0E77-D39EFB5A967A}"/>
                </a:ext>
              </a:extLst>
            </p:cNvPr>
            <p:cNvSpPr txBox="1"/>
            <p:nvPr/>
          </p:nvSpPr>
          <p:spPr>
            <a:xfrm>
              <a:off x="7698601" y="1868407"/>
              <a:ext cx="3543299" cy="1172398"/>
            </a:xfrm>
            <a:prstGeom prst="round2SameRect">
              <a:avLst/>
            </a:prstGeom>
            <a:solidFill>
              <a:srgbClr val="FFB8C1"/>
            </a:solidFill>
          </p:spPr>
          <p:txBody>
            <a:bodyPr wrap="square" lIns="0" tIns="0" rIns="0" bIns="0" rtlCol="0" anchor="ctr" anchorCtr="1">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accent1"/>
                  </a:solidFill>
                  <a:effectLst/>
                  <a:uLnTx/>
                  <a:uFillTx/>
                  <a:latin typeface="+mj-lt"/>
                  <a:ea typeface="+mn-ea"/>
                  <a:cs typeface="+mn-cs"/>
                </a:rPr>
                <a:t>Geographical inquiry skills</a:t>
              </a:r>
            </a:p>
          </p:txBody>
        </p:sp>
      </p:grpSp>
      <p:sp>
        <p:nvSpPr>
          <p:cNvPr id="2" name="Slide Number Placeholder 1">
            <a:extLst>
              <a:ext uri="{FF2B5EF4-FFF2-40B4-BE49-F238E27FC236}">
                <a16:creationId xmlns:a16="http://schemas.microsoft.com/office/drawing/2014/main" id="{7BF07613-F65D-152F-21EE-320652EA6B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24341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ACB86-C11E-AB1C-525B-77EC14BDDB35}"/>
            </a:ext>
          </a:extLst>
        </p:cNvPr>
        <p:cNvGrpSpPr/>
        <p:nvPr/>
      </p:nvGrpSpPr>
      <p:grpSpPr>
        <a:xfrm>
          <a:off x="0" y="0"/>
          <a:ext cx="0" cy="0"/>
          <a:chOff x="0" y="0"/>
          <a:chExt cx="0" cy="0"/>
        </a:xfrm>
      </p:grpSpPr>
      <p:sp>
        <p:nvSpPr>
          <p:cNvPr id="8" name="Title 6">
            <a:extLst>
              <a:ext uri="{FF2B5EF4-FFF2-40B4-BE49-F238E27FC236}">
                <a16:creationId xmlns:a16="http://schemas.microsoft.com/office/drawing/2014/main" id="{8B639CA0-6144-D373-87D9-8511D5344593}"/>
              </a:ext>
            </a:extLst>
          </p:cNvPr>
          <p:cNvSpPr>
            <a:spLocks noGrp="1"/>
          </p:cNvSpPr>
          <p:nvPr>
            <p:ph type="ctrTitle"/>
          </p:nvPr>
        </p:nvSpPr>
        <p:spPr>
          <a:xfrm>
            <a:off x="539999" y="2063701"/>
            <a:ext cx="6255979" cy="2033997"/>
          </a:xfrm>
        </p:spPr>
        <p:txBody>
          <a:bodyPr/>
          <a:lstStyle/>
          <a:p>
            <a:r>
              <a:rPr lang="en-AU"/>
              <a:t>Science and technology </a:t>
            </a:r>
            <a:r>
              <a:rPr lang="en-AU">
                <a:solidFill>
                  <a:schemeClr val="accent4"/>
                </a:solidFill>
              </a:rPr>
              <a:t>(1)</a:t>
            </a:r>
          </a:p>
        </p:txBody>
      </p:sp>
      <p:sp>
        <p:nvSpPr>
          <p:cNvPr id="9" name="Text Placeholder 7">
            <a:extLst>
              <a:ext uri="{FF2B5EF4-FFF2-40B4-BE49-F238E27FC236}">
                <a16:creationId xmlns:a16="http://schemas.microsoft.com/office/drawing/2014/main" id="{193D1255-34BA-AADB-A5CC-80C295974260}"/>
              </a:ext>
            </a:extLst>
          </p:cNvPr>
          <p:cNvSpPr>
            <a:spLocks noGrp="1"/>
          </p:cNvSpPr>
          <p:nvPr>
            <p:ph type="body" sz="quarter" idx="10"/>
          </p:nvPr>
        </p:nvSpPr>
        <p:spPr>
          <a:xfrm>
            <a:off x="539999" y="4097698"/>
            <a:ext cx="6255977" cy="1188000"/>
          </a:xfrm>
        </p:spPr>
        <p:txBody>
          <a:bodyPr/>
          <a:lstStyle/>
          <a:p>
            <a:r>
              <a:rPr lang="en-AU"/>
              <a:t>develops students’ scientific and technological knowledge, skills, practices and dispositions</a:t>
            </a:r>
          </a:p>
        </p:txBody>
      </p:sp>
      <p:sp>
        <p:nvSpPr>
          <p:cNvPr id="7" name="Footer Placeholder 1">
            <a:extLst>
              <a:ext uri="{FF2B5EF4-FFF2-40B4-BE49-F238E27FC236}">
                <a16:creationId xmlns:a16="http://schemas.microsoft.com/office/drawing/2014/main" id="{20E65644-529B-FECC-267A-AF1725580D15}"/>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p:spPr>
        <p:txBody>
          <a:bodyPr/>
          <a:lstStyle/>
          <a:p>
            <a:pPr>
              <a:spcAft>
                <a:spcPts val="600"/>
              </a:spcAft>
            </a:pPr>
            <a:r>
              <a:rPr lang="en-US"/>
              <a:t>NSW Department of Education</a:t>
            </a:r>
            <a:endParaRPr lang="en-AU"/>
          </a:p>
        </p:txBody>
      </p:sp>
      <p:pic>
        <p:nvPicPr>
          <p:cNvPr id="6" name="Picture 5">
            <a:extLst>
              <a:ext uri="{FF2B5EF4-FFF2-40B4-BE49-F238E27FC236}">
                <a16:creationId xmlns:a16="http://schemas.microsoft.com/office/drawing/2014/main" id="{BDE858FB-0281-4DA6-204A-5B6D8AA49D8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2978" y="1375485"/>
            <a:ext cx="4282691" cy="4282691"/>
          </a:xfrm>
          <a:prstGeom prst="rect">
            <a:avLst/>
          </a:prstGeom>
        </p:spPr>
      </p:pic>
    </p:spTree>
    <p:extLst>
      <p:ext uri="{BB962C8B-B14F-4D97-AF65-F5344CB8AC3E}">
        <p14:creationId xmlns:p14="http://schemas.microsoft.com/office/powerpoint/2010/main" val="203610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C5F8A-75CC-614D-CFEB-56B29F5A83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C0EB25-0F77-7BB7-AAAD-2DE5172826A3}"/>
              </a:ext>
            </a:extLst>
          </p:cNvPr>
          <p:cNvSpPr>
            <a:spLocks noGrp="1"/>
          </p:cNvSpPr>
          <p:nvPr>
            <p:ph type="ctrTitle"/>
          </p:nvPr>
        </p:nvSpPr>
        <p:spPr>
          <a:xfrm>
            <a:off x="540000" y="2817000"/>
            <a:ext cx="5952240" cy="1833658"/>
          </a:xfrm>
        </p:spPr>
        <p:txBody>
          <a:bodyPr/>
          <a:lstStyle/>
          <a:p>
            <a:r>
              <a:rPr lang="en-AU" sz="3600"/>
              <a:t>Introduction to CHPS sample scope and sequences</a:t>
            </a:r>
          </a:p>
        </p:txBody>
      </p:sp>
      <p:pic>
        <p:nvPicPr>
          <p:cNvPr id="5" name="Picture Placeholder 4">
            <a:extLst>
              <a:ext uri="{FF2B5EF4-FFF2-40B4-BE49-F238E27FC236}">
                <a16:creationId xmlns:a16="http://schemas.microsoft.com/office/drawing/2014/main" id="{C247B44F-B54B-89E6-2E45-E96CA6053250}"/>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7128001" y="43132"/>
            <a:ext cx="5063999" cy="6814868"/>
          </a:xfrm>
        </p:spPr>
      </p:pic>
    </p:spTree>
    <p:extLst>
      <p:ext uri="{BB962C8B-B14F-4D97-AF65-F5344CB8AC3E}">
        <p14:creationId xmlns:p14="http://schemas.microsoft.com/office/powerpoint/2010/main" val="41719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499A-2B76-8D97-22BC-D7D8DE54AC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399044-BF6D-DA76-4A5A-31B33FED8B9A}"/>
              </a:ext>
            </a:extLst>
          </p:cNvPr>
          <p:cNvSpPr>
            <a:spLocks noGrp="1"/>
          </p:cNvSpPr>
          <p:nvPr>
            <p:ph type="title"/>
          </p:nvPr>
        </p:nvSpPr>
        <p:spPr>
          <a:xfrm>
            <a:off x="360000" y="360000"/>
            <a:ext cx="7045635" cy="545601"/>
          </a:xfrm>
        </p:spPr>
        <p:txBody>
          <a:bodyPr/>
          <a:lstStyle/>
          <a:p>
            <a:r>
              <a:rPr lang="en-AU" sz="3200"/>
              <a:t>Science and technology </a:t>
            </a:r>
            <a:r>
              <a:rPr lang="en-AU" sz="3200">
                <a:solidFill>
                  <a:schemeClr val="bg1"/>
                </a:solidFill>
              </a:rPr>
              <a:t>(2)</a:t>
            </a:r>
          </a:p>
        </p:txBody>
      </p:sp>
      <p:sp>
        <p:nvSpPr>
          <p:cNvPr id="4" name="Text Placeholder 3">
            <a:extLst>
              <a:ext uri="{FF2B5EF4-FFF2-40B4-BE49-F238E27FC236}">
                <a16:creationId xmlns:a16="http://schemas.microsoft.com/office/drawing/2014/main" id="{36C03FA1-73E9-C12E-0867-8E0BE4B7F90E}"/>
              </a:ext>
            </a:extLst>
          </p:cNvPr>
          <p:cNvSpPr>
            <a:spLocks noGrp="1"/>
          </p:cNvSpPr>
          <p:nvPr>
            <p:ph type="body" sz="quarter" idx="18"/>
          </p:nvPr>
        </p:nvSpPr>
        <p:spPr>
          <a:xfrm>
            <a:off x="360000" y="952692"/>
            <a:ext cx="10080000" cy="310015"/>
          </a:xfrm>
        </p:spPr>
        <p:txBody>
          <a:bodyPr/>
          <a:lstStyle/>
          <a:p>
            <a:r>
              <a:rPr lang="en-AU"/>
              <a:t>Focus areas in Science and Technologies</a:t>
            </a:r>
          </a:p>
        </p:txBody>
      </p:sp>
      <p:pic>
        <p:nvPicPr>
          <p:cNvPr id="9" name="Picture 8" descr="organisation of the Science and Technologies focus areas. Each of the focus areas include essential content for both the Science and Technologies elements of the syllabus.&#10;">
            <a:extLst>
              <a:ext uri="{FF2B5EF4-FFF2-40B4-BE49-F238E27FC236}">
                <a16:creationId xmlns:a16="http://schemas.microsoft.com/office/drawing/2014/main" id="{5B0C5FD0-78DC-58A0-D667-E23352AE3C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995161"/>
            <a:ext cx="6096000" cy="3672679"/>
          </a:xfrm>
          <a:prstGeom prst="rect">
            <a:avLst/>
          </a:prstGeom>
        </p:spPr>
      </p:pic>
      <p:sp>
        <p:nvSpPr>
          <p:cNvPr id="5" name="TextBox 4">
            <a:extLst>
              <a:ext uri="{FF2B5EF4-FFF2-40B4-BE49-F238E27FC236}">
                <a16:creationId xmlns:a16="http://schemas.microsoft.com/office/drawing/2014/main" id="{B16C6904-20E5-948A-6EF4-3C6738C37E04}"/>
              </a:ext>
            </a:extLst>
          </p:cNvPr>
          <p:cNvSpPr txBox="1"/>
          <p:nvPr/>
        </p:nvSpPr>
        <p:spPr>
          <a:xfrm>
            <a:off x="360000" y="5753627"/>
            <a:ext cx="5310443"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000">
                <a:solidFill>
                  <a:srgbClr val="00296C"/>
                </a:solidFill>
              </a:rPr>
              <a:t>Figure 1 – The organisation of Science and Technology K–6 (NESA 2024)</a:t>
            </a:r>
          </a:p>
        </p:txBody>
      </p:sp>
      <p:sp>
        <p:nvSpPr>
          <p:cNvPr id="7" name="Rectangle: Rounded Corners 6">
            <a:extLst>
              <a:ext uri="{FF2B5EF4-FFF2-40B4-BE49-F238E27FC236}">
                <a16:creationId xmlns:a16="http://schemas.microsoft.com/office/drawing/2014/main" id="{10237317-0CA5-BEC2-6E92-4360005D3024}"/>
              </a:ext>
            </a:extLst>
          </p:cNvPr>
          <p:cNvSpPr/>
          <p:nvPr/>
        </p:nvSpPr>
        <p:spPr>
          <a:xfrm>
            <a:off x="6703548" y="1757693"/>
            <a:ext cx="4860181" cy="2015599"/>
          </a:xfrm>
          <a:prstGeom prst="roundRect">
            <a:avLst/>
          </a:prstGeom>
          <a:solidFill>
            <a:schemeClr val="accent6">
              <a:lumMod val="90000"/>
            </a:schemeClr>
          </a:solidFill>
        </p:spPr>
        <p:style>
          <a:lnRef idx="1">
            <a:schemeClr val="accent6"/>
          </a:lnRef>
          <a:fillRef idx="3">
            <a:schemeClr val="accent6"/>
          </a:fillRef>
          <a:effectRef idx="2">
            <a:schemeClr val="accent6"/>
          </a:effectRef>
          <a:fontRef idx="minor">
            <a:schemeClr val="lt1"/>
          </a:fontRef>
        </p:style>
        <p:txBody>
          <a:bodyPr lIns="91440" tIns="45720" rIns="91440" bIns="45720" rtlCol="0" anchor="ctr" anchorCtr="1"/>
          <a:lstStyle/>
          <a:p>
            <a:pPr>
              <a:lnSpc>
                <a:spcPct val="150000"/>
              </a:lnSpc>
              <a:spcAft>
                <a:spcPts val="1200"/>
              </a:spcAft>
            </a:pPr>
            <a:r>
              <a:rPr lang="en-AU" sz="2000">
                <a:solidFill>
                  <a:schemeClr val="accent1"/>
                </a:solidFill>
                <a:latin typeface="+mj-lt"/>
              </a:rPr>
              <a:t>The Science and technology sample scope and sequence balances learning time between the Science and Technologies focus areas</a:t>
            </a:r>
          </a:p>
        </p:txBody>
      </p:sp>
      <p:sp>
        <p:nvSpPr>
          <p:cNvPr id="8" name="Rectangle: Rounded Corners 7">
            <a:extLst>
              <a:ext uri="{FF2B5EF4-FFF2-40B4-BE49-F238E27FC236}">
                <a16:creationId xmlns:a16="http://schemas.microsoft.com/office/drawing/2014/main" id="{CA165D4E-F6BA-E7B4-333D-179B28868D16}"/>
              </a:ext>
            </a:extLst>
          </p:cNvPr>
          <p:cNvSpPr/>
          <p:nvPr/>
        </p:nvSpPr>
        <p:spPr>
          <a:xfrm>
            <a:off x="6703547" y="3889709"/>
            <a:ext cx="4860182" cy="2015599"/>
          </a:xfrm>
          <a:prstGeom prst="round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lIns="91440" tIns="45720" rIns="91440" bIns="45720" rtlCol="0" anchor="ctr" anchorCtr="1"/>
          <a:lstStyle/>
          <a:p>
            <a:pPr>
              <a:lnSpc>
                <a:spcPct val="150000"/>
              </a:lnSpc>
              <a:spcAft>
                <a:spcPts val="1200"/>
              </a:spcAft>
            </a:pPr>
            <a:r>
              <a:rPr lang="en-AU" sz="2000">
                <a:solidFill>
                  <a:schemeClr val="accent1"/>
                </a:solidFill>
                <a:latin typeface="+mj-lt"/>
              </a:rPr>
              <a:t>Design and digital technologies are content groups in the Technologies focus area</a:t>
            </a:r>
          </a:p>
        </p:txBody>
      </p:sp>
      <p:sp>
        <p:nvSpPr>
          <p:cNvPr id="2" name="Slide Number Placeholder 1">
            <a:extLst>
              <a:ext uri="{FF2B5EF4-FFF2-40B4-BE49-F238E27FC236}">
                <a16:creationId xmlns:a16="http://schemas.microsoft.com/office/drawing/2014/main" id="{2C86C593-D032-E21B-1FA5-6E9A92C806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388744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D0789-2416-068D-1023-BAC77FC5FB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282EC0-E209-195E-443A-BD98D0DAD858}"/>
              </a:ext>
            </a:extLst>
          </p:cNvPr>
          <p:cNvSpPr>
            <a:spLocks noGrp="1"/>
          </p:cNvSpPr>
          <p:nvPr>
            <p:ph type="title"/>
          </p:nvPr>
        </p:nvSpPr>
        <p:spPr/>
        <p:txBody>
          <a:bodyPr/>
          <a:lstStyle/>
          <a:p>
            <a:r>
              <a:rPr lang="en-US"/>
              <a:t>Technologies focus</a:t>
            </a:r>
          </a:p>
        </p:txBody>
      </p:sp>
      <p:sp>
        <p:nvSpPr>
          <p:cNvPr id="17" name="Text Placeholder 16">
            <a:extLst>
              <a:ext uri="{FF2B5EF4-FFF2-40B4-BE49-F238E27FC236}">
                <a16:creationId xmlns:a16="http://schemas.microsoft.com/office/drawing/2014/main" id="{490E59F5-3BFF-509A-AA59-A7A9995323D3}"/>
              </a:ext>
            </a:extLst>
          </p:cNvPr>
          <p:cNvSpPr>
            <a:spLocks noGrp="1"/>
          </p:cNvSpPr>
          <p:nvPr>
            <p:ph type="body" sz="quarter" idx="18"/>
          </p:nvPr>
        </p:nvSpPr>
        <p:spPr/>
        <p:txBody>
          <a:bodyPr/>
          <a:lstStyle/>
          <a:p>
            <a:r>
              <a:rPr lang="en-US"/>
              <a:t>Stage 2 example</a:t>
            </a:r>
          </a:p>
        </p:txBody>
      </p:sp>
      <p:pic>
        <p:nvPicPr>
          <p:cNvPr id="7" name="Picture 6" descr="Science and technology Stage 2 sample scope and sequence. Terma 1–4">
            <a:extLst>
              <a:ext uri="{FF2B5EF4-FFF2-40B4-BE49-F238E27FC236}">
                <a16:creationId xmlns:a16="http://schemas.microsoft.com/office/drawing/2014/main" id="{F4204D30-9B9A-4CCC-8402-94B9164B5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469449"/>
            <a:ext cx="9492343" cy="2646647"/>
          </a:xfrm>
          <a:prstGeom prst="rect">
            <a:avLst/>
          </a:prstGeom>
          <a:ln>
            <a:noFill/>
          </a:ln>
          <a:effectLst>
            <a:outerShdw blurRad="292100" dist="139700" dir="2700000" algn="tl" rotWithShape="0">
              <a:srgbClr val="333333">
                <a:alpha val="65000"/>
              </a:srgbClr>
            </a:outerShdw>
          </a:effectLst>
        </p:spPr>
      </p:pic>
      <p:pic>
        <p:nvPicPr>
          <p:cNvPr id="10" name="Picture 9" descr="Science and technology Stage 2 sample scope and sequence. Terma 5–8">
            <a:extLst>
              <a:ext uri="{FF2B5EF4-FFF2-40B4-BE49-F238E27FC236}">
                <a16:creationId xmlns:a16="http://schemas.microsoft.com/office/drawing/2014/main" id="{45A16D72-1F51-C772-7A03-D75E785A8C24}"/>
              </a:ext>
            </a:extLst>
          </p:cNvPr>
          <p:cNvPicPr>
            <a:picLocks noChangeAspect="1"/>
          </p:cNvPicPr>
          <p:nvPr/>
        </p:nvPicPr>
        <p:blipFill>
          <a:blip r:embed="rId4" cstate="screen">
            <a:extLst>
              <a:ext uri="{28A0092B-C50C-407E-A947-70E740481C1C}">
                <a14:useLocalDpi xmlns:a14="http://schemas.microsoft.com/office/drawing/2010/main"/>
              </a:ext>
            </a:extLst>
          </a:blip>
          <a:srcRect b="10036"/>
          <a:stretch>
            <a:fillRect/>
          </a:stretch>
        </p:blipFill>
        <p:spPr>
          <a:xfrm>
            <a:off x="1263086" y="3530600"/>
            <a:ext cx="10580914" cy="2646647"/>
          </a:xfrm>
          <a:prstGeom prst="rect">
            <a:avLst/>
          </a:prstGeom>
          <a:ln>
            <a:noFill/>
          </a:ln>
          <a:effectLst>
            <a:outerShdw blurRad="292100" dist="139700" dir="2700000" algn="tl" rotWithShape="0">
              <a:srgbClr val="333333">
                <a:alpha val="65000"/>
              </a:srgbClr>
            </a:outerShdw>
          </a:effectLst>
        </p:spPr>
      </p:pic>
      <p:sp>
        <p:nvSpPr>
          <p:cNvPr id="6" name="Slide Number Placeholder 3">
            <a:extLst>
              <a:ext uri="{FF2B5EF4-FFF2-40B4-BE49-F238E27FC236}">
                <a16:creationId xmlns:a16="http://schemas.microsoft.com/office/drawing/2014/main" id="{D8BC0488-49E2-B155-9761-1C548580207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252290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FD73D-E395-9DB3-27A1-90CFE31B08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70387C-5887-A1E8-7EF9-1DD36763599F}"/>
              </a:ext>
            </a:extLst>
          </p:cNvPr>
          <p:cNvSpPr>
            <a:spLocks noGrp="1"/>
          </p:cNvSpPr>
          <p:nvPr>
            <p:ph type="title"/>
          </p:nvPr>
        </p:nvSpPr>
        <p:spPr/>
        <p:txBody>
          <a:bodyPr/>
          <a:lstStyle/>
          <a:p>
            <a:r>
              <a:rPr lang="en-US"/>
              <a:t>Technology only focus</a:t>
            </a:r>
          </a:p>
        </p:txBody>
      </p:sp>
      <p:sp>
        <p:nvSpPr>
          <p:cNvPr id="17" name="Text Placeholder 16">
            <a:extLst>
              <a:ext uri="{FF2B5EF4-FFF2-40B4-BE49-F238E27FC236}">
                <a16:creationId xmlns:a16="http://schemas.microsoft.com/office/drawing/2014/main" id="{F15E7892-A06C-950A-64B0-63611535951B}"/>
              </a:ext>
            </a:extLst>
          </p:cNvPr>
          <p:cNvSpPr>
            <a:spLocks noGrp="1"/>
          </p:cNvSpPr>
          <p:nvPr>
            <p:ph type="body" sz="quarter" idx="18"/>
          </p:nvPr>
        </p:nvSpPr>
        <p:spPr/>
        <p:txBody>
          <a:bodyPr/>
          <a:lstStyle/>
          <a:p>
            <a:r>
              <a:rPr lang="en-US"/>
              <a:t>Stage examples</a:t>
            </a:r>
          </a:p>
        </p:txBody>
      </p:sp>
      <p:grpSp>
        <p:nvGrpSpPr>
          <p:cNvPr id="9" name="Group 8" descr="Early Stage 1 – Term 3 – Observations and questions spark curiosity">
            <a:extLst>
              <a:ext uri="{FF2B5EF4-FFF2-40B4-BE49-F238E27FC236}">
                <a16:creationId xmlns:a16="http://schemas.microsoft.com/office/drawing/2014/main" id="{54EF02BC-5DD2-8F74-046F-1D61E394BA86}"/>
              </a:ext>
            </a:extLst>
          </p:cNvPr>
          <p:cNvGrpSpPr/>
          <p:nvPr/>
        </p:nvGrpSpPr>
        <p:grpSpPr>
          <a:xfrm>
            <a:off x="288674" y="1540522"/>
            <a:ext cx="4978656" cy="2025754"/>
            <a:chOff x="288674" y="1540522"/>
            <a:chExt cx="4978656" cy="2025754"/>
          </a:xfrm>
        </p:grpSpPr>
        <p:pic>
          <p:nvPicPr>
            <p:cNvPr id="13" name="Picture 12">
              <a:extLst>
                <a:ext uri="{FF2B5EF4-FFF2-40B4-BE49-F238E27FC236}">
                  <a16:creationId xmlns:a16="http://schemas.microsoft.com/office/drawing/2014/main" id="{227E0946-A2F5-451F-A7C3-595E31AD2180}"/>
                </a:ext>
              </a:extLst>
            </p:cNvPr>
            <p:cNvPicPr>
              <a:picLocks noChangeAspect="1"/>
            </p:cNvPicPr>
            <p:nvPr/>
          </p:nvPicPr>
          <p:blipFill>
            <a:blip r:embed="rId3"/>
            <a:stretch>
              <a:fillRect/>
            </a:stretch>
          </p:blipFill>
          <p:spPr>
            <a:xfrm>
              <a:off x="288674" y="1540522"/>
              <a:ext cx="4978656" cy="2025754"/>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F5546AD-4383-F8F4-A191-DFA4C5697517}"/>
                </a:ext>
              </a:extLst>
            </p:cNvPr>
            <p:cNvSpPr txBox="1"/>
            <p:nvPr/>
          </p:nvSpPr>
          <p:spPr>
            <a:xfrm>
              <a:off x="1550963" y="1581095"/>
              <a:ext cx="2454078" cy="281600"/>
            </a:xfrm>
            <a:prstGeom prst="rect">
              <a:avLst/>
            </a:prstGeom>
            <a:solidFill>
              <a:schemeClr val="accent4"/>
            </a:solidFill>
          </p:spPr>
          <p:txBody>
            <a:bodyPr wrap="none" lIns="0" tIns="0" rIns="0" bIns="0" rtlCol="0">
              <a:noAutofit/>
            </a:bodyPr>
            <a:lstStyle/>
            <a:p>
              <a:pPr algn="ctr"/>
              <a:r>
                <a:rPr lang="en-AU" sz="1600" b="1"/>
                <a:t>Early Stage 1 – Term 3</a:t>
              </a:r>
            </a:p>
          </p:txBody>
        </p:sp>
      </p:grpSp>
      <p:grpSp>
        <p:nvGrpSpPr>
          <p:cNvPr id="16" name="Group 15" descr="Stage 1 – Term 2 – Investigations of changes provide knowledge and understanding.">
            <a:extLst>
              <a:ext uri="{FF2B5EF4-FFF2-40B4-BE49-F238E27FC236}">
                <a16:creationId xmlns:a16="http://schemas.microsoft.com/office/drawing/2014/main" id="{4453128D-32A9-2225-04F9-CE707346E5AE}"/>
              </a:ext>
            </a:extLst>
          </p:cNvPr>
          <p:cNvGrpSpPr/>
          <p:nvPr/>
        </p:nvGrpSpPr>
        <p:grpSpPr>
          <a:xfrm>
            <a:off x="3279236" y="2635737"/>
            <a:ext cx="5113759" cy="2243870"/>
            <a:chOff x="3279236" y="2635737"/>
            <a:chExt cx="5113759" cy="2243870"/>
          </a:xfrm>
        </p:grpSpPr>
        <p:pic>
          <p:nvPicPr>
            <p:cNvPr id="11" name="Picture 10">
              <a:extLst>
                <a:ext uri="{FF2B5EF4-FFF2-40B4-BE49-F238E27FC236}">
                  <a16:creationId xmlns:a16="http://schemas.microsoft.com/office/drawing/2014/main" id="{AB704D98-FE8D-3465-81F5-E2A3F9DB8D68}"/>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79236" y="2635737"/>
              <a:ext cx="5113759" cy="2243870"/>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C68C9F2C-1C39-6715-75EE-52BA42665F05}"/>
                </a:ext>
              </a:extLst>
            </p:cNvPr>
            <p:cNvSpPr txBox="1"/>
            <p:nvPr/>
          </p:nvSpPr>
          <p:spPr>
            <a:xfrm>
              <a:off x="4609076" y="2672463"/>
              <a:ext cx="2454078" cy="281600"/>
            </a:xfrm>
            <a:prstGeom prst="rect">
              <a:avLst/>
            </a:prstGeom>
            <a:solidFill>
              <a:schemeClr val="accent4"/>
            </a:solidFill>
          </p:spPr>
          <p:txBody>
            <a:bodyPr wrap="none" lIns="0" tIns="0" rIns="0" bIns="0" rtlCol="0">
              <a:noAutofit/>
            </a:bodyPr>
            <a:lstStyle/>
            <a:p>
              <a:pPr algn="ctr"/>
              <a:r>
                <a:rPr lang="en-AU" sz="1600" b="1"/>
                <a:t>Stage 1 – Term 2</a:t>
              </a:r>
            </a:p>
          </p:txBody>
        </p:sp>
        <p:pic>
          <p:nvPicPr>
            <p:cNvPr id="12" name="Picture 11">
              <a:extLst>
                <a:ext uri="{FF2B5EF4-FFF2-40B4-BE49-F238E27FC236}">
                  <a16:creationId xmlns:a16="http://schemas.microsoft.com/office/drawing/2014/main" id="{EA35260B-8E94-4871-4F8A-EB98961440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79236" y="2990788"/>
              <a:ext cx="5113759" cy="415290"/>
            </a:xfrm>
            <a:prstGeom prst="rect">
              <a:avLst/>
            </a:prstGeom>
          </p:spPr>
        </p:pic>
      </p:grpSp>
      <p:grpSp>
        <p:nvGrpSpPr>
          <p:cNvPr id="14" name="Group 13" descr="Stage 3 – Term 8 – Knowledge of our world and beyond inspires sustainable solutions.">
            <a:extLst>
              <a:ext uri="{FF2B5EF4-FFF2-40B4-BE49-F238E27FC236}">
                <a16:creationId xmlns:a16="http://schemas.microsoft.com/office/drawing/2014/main" id="{BE78E889-A1F0-FDBE-CC06-444A661F98A1}"/>
              </a:ext>
            </a:extLst>
          </p:cNvPr>
          <p:cNvGrpSpPr/>
          <p:nvPr/>
        </p:nvGrpSpPr>
        <p:grpSpPr>
          <a:xfrm>
            <a:off x="6751830" y="3822953"/>
            <a:ext cx="5010407" cy="2082907"/>
            <a:chOff x="6751830" y="3822953"/>
            <a:chExt cx="5010407" cy="2082907"/>
          </a:xfrm>
        </p:grpSpPr>
        <p:pic>
          <p:nvPicPr>
            <p:cNvPr id="15" name="Picture 14">
              <a:extLst>
                <a:ext uri="{FF2B5EF4-FFF2-40B4-BE49-F238E27FC236}">
                  <a16:creationId xmlns:a16="http://schemas.microsoft.com/office/drawing/2014/main" id="{956019BF-343D-DF77-16D5-0F165BA92BD9}"/>
                </a:ext>
              </a:extLst>
            </p:cNvPr>
            <p:cNvPicPr>
              <a:picLocks noChangeAspect="1"/>
            </p:cNvPicPr>
            <p:nvPr/>
          </p:nvPicPr>
          <p:blipFill>
            <a:blip r:embed="rId6"/>
            <a:stretch>
              <a:fillRect/>
            </a:stretch>
          </p:blipFill>
          <p:spPr>
            <a:xfrm>
              <a:off x="6751830" y="3822953"/>
              <a:ext cx="5010407" cy="2082907"/>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CD892B8-FD38-F3AB-A083-962C8EB0418F}"/>
                </a:ext>
              </a:extLst>
            </p:cNvPr>
            <p:cNvSpPr txBox="1"/>
            <p:nvPr/>
          </p:nvSpPr>
          <p:spPr>
            <a:xfrm>
              <a:off x="8029994" y="3858641"/>
              <a:ext cx="2454078" cy="281600"/>
            </a:xfrm>
            <a:prstGeom prst="rect">
              <a:avLst/>
            </a:prstGeom>
            <a:solidFill>
              <a:schemeClr val="accent4"/>
            </a:solidFill>
          </p:spPr>
          <p:txBody>
            <a:bodyPr wrap="none" lIns="0" tIns="0" rIns="0" bIns="0" rtlCol="0">
              <a:noAutofit/>
            </a:bodyPr>
            <a:lstStyle/>
            <a:p>
              <a:pPr algn="ctr"/>
              <a:r>
                <a:rPr lang="en-AU" sz="1600" b="1"/>
                <a:t>Stage 3 – Term 8</a:t>
              </a:r>
            </a:p>
          </p:txBody>
        </p:sp>
      </p:grpSp>
      <p:sp>
        <p:nvSpPr>
          <p:cNvPr id="3" name="Rectangle 2">
            <a:extLst>
              <a:ext uri="{FF2B5EF4-FFF2-40B4-BE49-F238E27FC236}">
                <a16:creationId xmlns:a16="http://schemas.microsoft.com/office/drawing/2014/main" id="{9125486F-D0BF-1680-6A2C-6484AEFAF99A}"/>
              </a:ext>
              <a:ext uri="{C183D7F6-B498-43B3-948B-1728B52AA6E4}">
                <adec:decorative xmlns:adec="http://schemas.microsoft.com/office/drawing/2017/decorative" val="1"/>
              </a:ext>
            </a:extLst>
          </p:cNvPr>
          <p:cNvSpPr/>
          <p:nvPr/>
        </p:nvSpPr>
        <p:spPr>
          <a:xfrm>
            <a:off x="258536" y="2776537"/>
            <a:ext cx="1714127" cy="43507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8" name="Rectangle 7">
            <a:extLst>
              <a:ext uri="{FF2B5EF4-FFF2-40B4-BE49-F238E27FC236}">
                <a16:creationId xmlns:a16="http://schemas.microsoft.com/office/drawing/2014/main" id="{46C0CFE1-428B-0B56-6BD8-AEC01C1ECA38}"/>
              </a:ext>
              <a:ext uri="{C183D7F6-B498-43B3-948B-1728B52AA6E4}">
                <adec:decorative xmlns:adec="http://schemas.microsoft.com/office/drawing/2017/decorative" val="1"/>
              </a:ext>
            </a:extLst>
          </p:cNvPr>
          <p:cNvSpPr/>
          <p:nvPr/>
        </p:nvSpPr>
        <p:spPr>
          <a:xfrm>
            <a:off x="3239330" y="3854836"/>
            <a:ext cx="1714127" cy="46491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0" name="Rectangle 9">
            <a:extLst>
              <a:ext uri="{FF2B5EF4-FFF2-40B4-BE49-F238E27FC236}">
                <a16:creationId xmlns:a16="http://schemas.microsoft.com/office/drawing/2014/main" id="{24B084DF-B12F-AC88-F2AA-71E094652C74}"/>
              </a:ext>
              <a:ext uri="{C183D7F6-B498-43B3-948B-1728B52AA6E4}">
                <adec:decorative xmlns:adec="http://schemas.microsoft.com/office/drawing/2017/decorative" val="1"/>
              </a:ext>
            </a:extLst>
          </p:cNvPr>
          <p:cNvSpPr/>
          <p:nvPr/>
        </p:nvSpPr>
        <p:spPr>
          <a:xfrm>
            <a:off x="6713211" y="5047018"/>
            <a:ext cx="1714127" cy="45131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6" name="Slide Number Placeholder 3">
            <a:extLst>
              <a:ext uri="{FF2B5EF4-FFF2-40B4-BE49-F238E27FC236}">
                <a16:creationId xmlns:a16="http://schemas.microsoft.com/office/drawing/2014/main" id="{4BE6AB39-56F4-54C3-4604-733D284F959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29767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307F6-31BD-40F4-1FF1-8D885E7770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9ED1E9-D030-04EF-7821-A6CE6781089E}"/>
              </a:ext>
            </a:extLst>
          </p:cNvPr>
          <p:cNvSpPr>
            <a:spLocks noGrp="1"/>
          </p:cNvSpPr>
          <p:nvPr>
            <p:ph type="title"/>
          </p:nvPr>
        </p:nvSpPr>
        <p:spPr/>
        <p:txBody>
          <a:bodyPr/>
          <a:lstStyle/>
          <a:p>
            <a:r>
              <a:rPr lang="en-US"/>
              <a:t>Focus area not covered in a semester </a:t>
            </a:r>
            <a:r>
              <a:rPr lang="en-US">
                <a:solidFill>
                  <a:schemeClr val="bg1"/>
                </a:solidFill>
              </a:rPr>
              <a:t>(1)</a:t>
            </a:r>
          </a:p>
        </p:txBody>
      </p:sp>
      <p:sp>
        <p:nvSpPr>
          <p:cNvPr id="17" name="Text Placeholder 16">
            <a:extLst>
              <a:ext uri="{FF2B5EF4-FFF2-40B4-BE49-F238E27FC236}">
                <a16:creationId xmlns:a16="http://schemas.microsoft.com/office/drawing/2014/main" id="{7A399FE3-83EE-528D-088A-0886D71E8A6C}"/>
              </a:ext>
            </a:extLst>
          </p:cNvPr>
          <p:cNvSpPr>
            <a:spLocks noGrp="1"/>
          </p:cNvSpPr>
          <p:nvPr>
            <p:ph type="body" sz="quarter" idx="18"/>
          </p:nvPr>
        </p:nvSpPr>
        <p:spPr/>
        <p:txBody>
          <a:bodyPr/>
          <a:lstStyle/>
          <a:p>
            <a:r>
              <a:rPr lang="en-US"/>
              <a:t>Stage 2 example – Terms 3–4</a:t>
            </a:r>
          </a:p>
        </p:txBody>
      </p:sp>
      <p:pic>
        <p:nvPicPr>
          <p:cNvPr id="5" name="Picture 4" descr="organisation of the Science and Technologies focus areas. Each of the focus areas include essential content for both the Science and Technologies elements of the syllabus.&#10;">
            <a:extLst>
              <a:ext uri="{FF2B5EF4-FFF2-40B4-BE49-F238E27FC236}">
                <a16:creationId xmlns:a16="http://schemas.microsoft.com/office/drawing/2014/main" id="{0A5B4299-16EA-6518-6672-8FD83E6CEA0C}"/>
              </a:ext>
            </a:extLst>
          </p:cNvPr>
          <p:cNvPicPr>
            <a:picLocks noChangeAspect="1"/>
          </p:cNvPicPr>
          <p:nvPr/>
        </p:nvPicPr>
        <p:blipFill>
          <a:blip r:embed="rId3"/>
          <a:stretch>
            <a:fillRect/>
          </a:stretch>
        </p:blipFill>
        <p:spPr>
          <a:xfrm>
            <a:off x="2377884" y="1534572"/>
            <a:ext cx="7436232" cy="4457929"/>
          </a:xfrm>
          <a:prstGeom prst="rect">
            <a:avLst/>
          </a:prstGeom>
        </p:spPr>
      </p:pic>
      <p:sp>
        <p:nvSpPr>
          <p:cNvPr id="6" name="Slide Number Placeholder 3">
            <a:extLst>
              <a:ext uri="{FF2B5EF4-FFF2-40B4-BE49-F238E27FC236}">
                <a16:creationId xmlns:a16="http://schemas.microsoft.com/office/drawing/2014/main" id="{56693D9C-57C2-FAA3-6220-E1E9C89BF25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28041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451B-5984-5ABE-BDA1-CD68A7B791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CA92-6AFA-9826-EB1D-4BA2BB8F1DF1}"/>
              </a:ext>
            </a:extLst>
          </p:cNvPr>
          <p:cNvSpPr>
            <a:spLocks noGrp="1"/>
          </p:cNvSpPr>
          <p:nvPr>
            <p:ph type="title"/>
          </p:nvPr>
        </p:nvSpPr>
        <p:spPr/>
        <p:txBody>
          <a:bodyPr/>
          <a:lstStyle/>
          <a:p>
            <a:r>
              <a:rPr lang="en-US"/>
              <a:t>Focus area not covered in a semester </a:t>
            </a:r>
            <a:r>
              <a:rPr lang="en-US">
                <a:solidFill>
                  <a:schemeClr val="bg1"/>
                </a:solidFill>
              </a:rPr>
              <a:t>(2)</a:t>
            </a:r>
          </a:p>
        </p:txBody>
      </p:sp>
      <p:sp>
        <p:nvSpPr>
          <p:cNvPr id="17" name="Text Placeholder 16">
            <a:extLst>
              <a:ext uri="{FF2B5EF4-FFF2-40B4-BE49-F238E27FC236}">
                <a16:creationId xmlns:a16="http://schemas.microsoft.com/office/drawing/2014/main" id="{923A571B-3441-EFA0-5AEA-F84E03C895C4}"/>
              </a:ext>
            </a:extLst>
          </p:cNvPr>
          <p:cNvSpPr>
            <a:spLocks noGrp="1"/>
          </p:cNvSpPr>
          <p:nvPr>
            <p:ph type="body" sz="quarter" idx="18"/>
          </p:nvPr>
        </p:nvSpPr>
        <p:spPr/>
        <p:txBody>
          <a:bodyPr/>
          <a:lstStyle/>
          <a:p>
            <a:r>
              <a:rPr lang="en-US"/>
              <a:t>Stage 2 example – Terms 3–4</a:t>
            </a:r>
          </a:p>
        </p:txBody>
      </p:sp>
      <p:pic>
        <p:nvPicPr>
          <p:cNvPr id="2" name="Picture 1" descr="Stage 2 example from the sample scope and sequence, Technologies has not been planned for Terms 3 and 4. Apart from the teaching and learning aspect an important impact of not scoping technologies is that reporting will target the science outcomes. ">
            <a:extLst>
              <a:ext uri="{FF2B5EF4-FFF2-40B4-BE49-F238E27FC236}">
                <a16:creationId xmlns:a16="http://schemas.microsoft.com/office/drawing/2014/main" id="{0D598C94-1176-37F7-3B1A-2E3CB7997FD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91385" y="1638767"/>
            <a:ext cx="10209230" cy="4327497"/>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2B38615E-FCFF-7972-E72B-A6909E964608}"/>
              </a:ext>
              <a:ext uri="{C183D7F6-B498-43B3-948B-1728B52AA6E4}">
                <adec:decorative xmlns:adec="http://schemas.microsoft.com/office/drawing/2017/decorative" val="1"/>
              </a:ext>
            </a:extLst>
          </p:cNvPr>
          <p:cNvSpPr/>
          <p:nvPr/>
        </p:nvSpPr>
        <p:spPr>
          <a:xfrm>
            <a:off x="991385" y="4973445"/>
            <a:ext cx="10209230" cy="96552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3" name="Rectangle 2">
            <a:extLst>
              <a:ext uri="{FF2B5EF4-FFF2-40B4-BE49-F238E27FC236}">
                <a16:creationId xmlns:a16="http://schemas.microsoft.com/office/drawing/2014/main" id="{CF76E10B-7502-2DCB-AB26-25C284D1B01C}"/>
              </a:ext>
              <a:ext uri="{C183D7F6-B498-43B3-948B-1728B52AA6E4}">
                <adec:decorative xmlns:adec="http://schemas.microsoft.com/office/drawing/2017/decorative" val="1"/>
              </a:ext>
            </a:extLst>
          </p:cNvPr>
          <p:cNvSpPr/>
          <p:nvPr/>
        </p:nvSpPr>
        <p:spPr>
          <a:xfrm>
            <a:off x="991385" y="2492607"/>
            <a:ext cx="10209230" cy="90293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6" name="Slide Number Placeholder 3">
            <a:extLst>
              <a:ext uri="{FF2B5EF4-FFF2-40B4-BE49-F238E27FC236}">
                <a16:creationId xmlns:a16="http://schemas.microsoft.com/office/drawing/2014/main" id="{7DDD3573-0013-5DC5-99B1-712A7A422E9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40470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5A53B-4E7D-F58F-64C4-7A7427CE6F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1B715C-75A7-10A3-912E-3CE13CC71256}"/>
              </a:ext>
            </a:extLst>
          </p:cNvPr>
          <p:cNvSpPr>
            <a:spLocks noGrp="1"/>
          </p:cNvSpPr>
          <p:nvPr>
            <p:ph type="title"/>
          </p:nvPr>
        </p:nvSpPr>
        <p:spPr/>
        <p:txBody>
          <a:bodyPr/>
          <a:lstStyle/>
          <a:p>
            <a:r>
              <a:rPr lang="en-US"/>
              <a:t>Scoped content </a:t>
            </a:r>
          </a:p>
        </p:txBody>
      </p:sp>
      <p:sp>
        <p:nvSpPr>
          <p:cNvPr id="2" name="Content Placeholder 1">
            <a:extLst>
              <a:ext uri="{FF2B5EF4-FFF2-40B4-BE49-F238E27FC236}">
                <a16:creationId xmlns:a16="http://schemas.microsoft.com/office/drawing/2014/main" id="{5A572200-81BE-6279-76F1-2DCB0176CA82}"/>
              </a:ext>
            </a:extLst>
          </p:cNvPr>
          <p:cNvSpPr>
            <a:spLocks noGrp="1"/>
          </p:cNvSpPr>
          <p:nvPr>
            <p:ph idx="1"/>
          </p:nvPr>
        </p:nvSpPr>
        <p:spPr/>
        <p:txBody>
          <a:bodyPr/>
          <a:lstStyle/>
          <a:p>
            <a:pPr marL="342900" indent="-342900">
              <a:buFont typeface="Arial" panose="020B0604020202020204" pitchFamily="34" charset="0"/>
              <a:buChar char="•"/>
            </a:pPr>
            <a:r>
              <a:rPr lang="en-AU" sz="2800"/>
              <a:t>Science content points are scoped once in all stages.</a:t>
            </a:r>
          </a:p>
          <a:p>
            <a:pPr marL="342900" indent="-342900">
              <a:buFont typeface="Arial" panose="020B0604020202020204" pitchFamily="34" charset="0"/>
              <a:buChar char="•"/>
            </a:pPr>
            <a:r>
              <a:rPr lang="en-AU" sz="2800"/>
              <a:t>Creating written text content points are scoped multiple times across each stage (except for in Early Stage 1).</a:t>
            </a:r>
          </a:p>
          <a:p>
            <a:pPr marL="342900" indent="-342900">
              <a:buFont typeface="Arial" panose="020B0604020202020204" pitchFamily="34" charset="0"/>
              <a:buChar char="•"/>
            </a:pPr>
            <a:r>
              <a:rPr lang="en-AU" sz="2800"/>
              <a:t>Technologies content points are scoped multiple times across </a:t>
            </a:r>
            <a:br>
              <a:rPr lang="en-AU" sz="2800"/>
            </a:br>
            <a:r>
              <a:rPr lang="en-AU" sz="2800"/>
              <a:t>each stage (except for in Early Stage 1).</a:t>
            </a:r>
          </a:p>
        </p:txBody>
      </p:sp>
      <p:sp>
        <p:nvSpPr>
          <p:cNvPr id="6" name="Slide Number Placeholder 3">
            <a:extLst>
              <a:ext uri="{FF2B5EF4-FFF2-40B4-BE49-F238E27FC236}">
                <a16:creationId xmlns:a16="http://schemas.microsoft.com/office/drawing/2014/main" id="{6E623458-AC15-DF4F-4696-9F7FE4B0DA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8887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693A0-53CB-35A0-12B0-925A87641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0B2BCF-2571-A8B3-32F7-A7C7CC3BDDDA}"/>
              </a:ext>
            </a:extLst>
          </p:cNvPr>
          <p:cNvSpPr>
            <a:spLocks noGrp="1"/>
          </p:cNvSpPr>
          <p:nvPr>
            <p:ph type="title"/>
          </p:nvPr>
        </p:nvSpPr>
        <p:spPr>
          <a:xfrm>
            <a:off x="622081" y="319863"/>
            <a:ext cx="3691142" cy="554400"/>
          </a:xfrm>
        </p:spPr>
        <p:txBody>
          <a:bodyPr/>
          <a:lstStyle/>
          <a:p>
            <a:pPr algn="ctr"/>
            <a:r>
              <a:rPr lang="en-AU"/>
              <a:t>Activity 1</a:t>
            </a:r>
          </a:p>
        </p:txBody>
      </p:sp>
      <p:pic>
        <p:nvPicPr>
          <p:cNvPr id="9" name="Graphic 8" descr="20 minutes">
            <a:extLst>
              <a:ext uri="{FF2B5EF4-FFF2-40B4-BE49-F238E27FC236}">
                <a16:creationId xmlns:a16="http://schemas.microsoft.com/office/drawing/2014/main" id="{EE3151B2-FAF4-5B2C-0E3D-6C29C7D139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652" y="2060500"/>
            <a:ext cx="4320000" cy="4608000"/>
          </a:xfrm>
          <a:prstGeom prst="rect">
            <a:avLst/>
          </a:prstGeom>
        </p:spPr>
      </p:pic>
      <p:sp>
        <p:nvSpPr>
          <p:cNvPr id="6" name="TextBox 5">
            <a:extLst>
              <a:ext uri="{FF2B5EF4-FFF2-40B4-BE49-F238E27FC236}">
                <a16:creationId xmlns:a16="http://schemas.microsoft.com/office/drawing/2014/main" id="{AE34B416-9716-F84C-524C-5713AE6FB72C}"/>
              </a:ext>
            </a:extLst>
          </p:cNvPr>
          <p:cNvSpPr txBox="1"/>
          <p:nvPr/>
        </p:nvSpPr>
        <p:spPr>
          <a:xfrm>
            <a:off x="5400675" y="319863"/>
            <a:ext cx="5848401" cy="1200329"/>
          </a:xfrm>
          <a:prstGeom prst="rect">
            <a:avLst/>
          </a:prstGeom>
          <a:noFill/>
        </p:spPr>
        <p:txBody>
          <a:bodyPr wrap="square">
            <a:spAutoFit/>
          </a:bodyPr>
          <a:lstStyle/>
          <a:p>
            <a:r>
              <a:rPr lang="en-AU" sz="3600">
                <a:solidFill>
                  <a:schemeClr val="accent1"/>
                </a:solidFill>
                <a:latin typeface="+mj-lt"/>
              </a:rPr>
              <a:t>Scope and sequence exploration</a:t>
            </a:r>
          </a:p>
        </p:txBody>
      </p:sp>
      <p:sp>
        <p:nvSpPr>
          <p:cNvPr id="5" name="Text Placeholder 4">
            <a:extLst>
              <a:ext uri="{FF2B5EF4-FFF2-40B4-BE49-F238E27FC236}">
                <a16:creationId xmlns:a16="http://schemas.microsoft.com/office/drawing/2014/main" id="{08006211-A0CC-EFE0-4373-95D63A904557}"/>
              </a:ext>
            </a:extLst>
          </p:cNvPr>
          <p:cNvSpPr>
            <a:spLocks noGrp="1"/>
          </p:cNvSpPr>
          <p:nvPr>
            <p:ph type="body" sz="quarter" idx="17"/>
          </p:nvPr>
        </p:nvSpPr>
        <p:spPr/>
        <p:txBody>
          <a:bodyPr vert="horz" lIns="0" tIns="0" rIns="0" bIns="0" rtlCol="0" anchor="t">
            <a:noAutofit/>
          </a:bodyPr>
          <a:lstStyle/>
          <a:p>
            <a:pPr marL="457200" indent="-457200" fontAlgn="base">
              <a:buFont typeface="+mj-lt"/>
              <a:buAutoNum type="arabicPeriod"/>
            </a:pPr>
            <a:r>
              <a:rPr lang="en-AU" sz="1800">
                <a:solidFill>
                  <a:schemeClr val="accent1"/>
                </a:solidFill>
              </a:rPr>
              <a:t>Go to your chosen</a:t>
            </a:r>
            <a:r>
              <a:rPr lang="en-AU" sz="1800" i="0">
                <a:solidFill>
                  <a:schemeClr val="accent1"/>
                </a:solidFill>
                <a:effectLst/>
              </a:rPr>
              <a:t> sample scope and sequence.</a:t>
            </a:r>
          </a:p>
          <a:p>
            <a:pPr marL="457200" indent="-457200" fontAlgn="base">
              <a:buFont typeface="+mj-lt"/>
              <a:buAutoNum type="arabicPeriod"/>
            </a:pPr>
            <a:r>
              <a:rPr lang="en-AU" sz="1800">
                <a:solidFill>
                  <a:schemeClr val="accent1"/>
                </a:solidFill>
              </a:rPr>
              <a:t>Choose a stage.</a:t>
            </a:r>
            <a:endParaRPr lang="en-AU" sz="1800" i="0">
              <a:solidFill>
                <a:schemeClr val="accent1"/>
              </a:solidFill>
              <a:effectLst/>
            </a:endParaRPr>
          </a:p>
          <a:p>
            <a:pPr marL="457200" indent="-457200" fontAlgn="base">
              <a:buFont typeface="+mj-lt"/>
              <a:buAutoNum type="arabicPeriod"/>
            </a:pPr>
            <a:r>
              <a:rPr lang="en-AU" sz="1800" i="0">
                <a:solidFill>
                  <a:schemeClr val="accent1"/>
                </a:solidFill>
                <a:effectLst/>
              </a:rPr>
              <a:t>Review the 8 – term approach for that stage.</a:t>
            </a:r>
          </a:p>
          <a:p>
            <a:pPr marL="457200" indent="-457200" fontAlgn="base">
              <a:buFont typeface="+mj-lt"/>
              <a:buAutoNum type="arabicPeriod"/>
            </a:pPr>
            <a:r>
              <a:rPr lang="en-AU" sz="1800">
                <a:solidFill>
                  <a:schemeClr val="accent1"/>
                </a:solidFill>
              </a:rPr>
              <a:t>Select a year of learning (Terms 1–4 or 5–8) and identify the content groups scoped for that year.</a:t>
            </a:r>
          </a:p>
          <a:p>
            <a:pPr marL="457200" indent="-457200" fontAlgn="base">
              <a:buFont typeface="+mj-lt"/>
              <a:buAutoNum type="arabicPeriod"/>
            </a:pPr>
            <a:r>
              <a:rPr lang="en-AU" sz="1800">
                <a:solidFill>
                  <a:schemeClr val="accent1"/>
                </a:solidFill>
              </a:rPr>
              <a:t>Record the KLA, stage, year, content groups scoped in that year and list any similarities and differences to current school scope and sequences.</a:t>
            </a:r>
          </a:p>
          <a:p>
            <a:pPr marL="457200" indent="-457200" fontAlgn="base">
              <a:buFont typeface="+mj-lt"/>
              <a:buAutoNum type="arabicPeriod"/>
            </a:pPr>
            <a:r>
              <a:rPr lang="en-AU" sz="1800">
                <a:solidFill>
                  <a:schemeClr val="accent1"/>
                </a:solidFill>
              </a:rPr>
              <a:t>Share as a group through Mentimeter.</a:t>
            </a:r>
          </a:p>
        </p:txBody>
      </p:sp>
      <p:sp>
        <p:nvSpPr>
          <p:cNvPr id="7" name="Slide Number Placeholder 6">
            <a:extLst>
              <a:ext uri="{FF2B5EF4-FFF2-40B4-BE49-F238E27FC236}">
                <a16:creationId xmlns:a16="http://schemas.microsoft.com/office/drawing/2014/main" id="{391C1354-CA3C-D0DE-1A44-6C0725B01B8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34525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6851-FC19-633E-3329-83D443BAF9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69C70C-3680-C506-3E01-FED9D6F3D6A3}"/>
              </a:ext>
            </a:extLst>
          </p:cNvPr>
          <p:cNvSpPr>
            <a:spLocks noGrp="1"/>
          </p:cNvSpPr>
          <p:nvPr>
            <p:ph type="ctrTitle"/>
          </p:nvPr>
        </p:nvSpPr>
        <p:spPr>
          <a:xfrm>
            <a:off x="539999" y="4311302"/>
            <a:ext cx="6255979" cy="2033997"/>
          </a:xfrm>
        </p:spPr>
        <p:txBody>
          <a:bodyPr anchor="b">
            <a:normAutofit/>
          </a:bodyPr>
          <a:lstStyle/>
          <a:p>
            <a:r>
              <a:rPr lang="en-AU" dirty="0"/>
              <a:t>Morning Tea</a:t>
            </a:r>
            <a:br>
              <a:rPr lang="en-AU" dirty="0"/>
            </a:br>
            <a:r>
              <a:rPr lang="en-AU" dirty="0"/>
              <a:t>10:40–11:00 am</a:t>
            </a:r>
          </a:p>
        </p:txBody>
      </p:sp>
      <p:pic>
        <p:nvPicPr>
          <p:cNvPr id="1028" name="Picture 4">
            <a:extLst>
              <a:ext uri="{FF2B5EF4-FFF2-40B4-BE49-F238E27FC236}">
                <a16:creationId xmlns:a16="http://schemas.microsoft.com/office/drawing/2014/main" id="{3EE48ECC-6150-80BA-46BB-65FADC43719F}"/>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128000" y="10"/>
            <a:ext cx="5064000" cy="6857990"/>
          </a:xfrm>
          <a:prstGeom prst="rect">
            <a:avLst/>
          </a:prstGeom>
          <a:solidFill>
            <a:srgbClr val="FFFFFF"/>
          </a:solidFill>
        </p:spPr>
      </p:pic>
    </p:spTree>
    <p:extLst>
      <p:ext uri="{BB962C8B-B14F-4D97-AF65-F5344CB8AC3E}">
        <p14:creationId xmlns:p14="http://schemas.microsoft.com/office/powerpoint/2010/main" val="408273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E182E9-A0EC-5177-1FF1-5D5817BF49E4}"/>
              </a:ext>
            </a:extLst>
          </p:cNvPr>
          <p:cNvSpPr>
            <a:spLocks noGrp="1"/>
          </p:cNvSpPr>
          <p:nvPr>
            <p:ph type="ctrTitle"/>
          </p:nvPr>
        </p:nvSpPr>
        <p:spPr>
          <a:xfrm>
            <a:off x="616199" y="3454400"/>
            <a:ext cx="6255979" cy="2033997"/>
          </a:xfrm>
        </p:spPr>
        <p:txBody>
          <a:bodyPr/>
          <a:lstStyle/>
          <a:p>
            <a:r>
              <a:rPr lang="en-AU"/>
              <a:t>Connections</a:t>
            </a:r>
          </a:p>
        </p:txBody>
      </p:sp>
      <p:pic>
        <p:nvPicPr>
          <p:cNvPr id="19" name="Picture Placeholder 18">
            <a:extLst>
              <a:ext uri="{FF2B5EF4-FFF2-40B4-BE49-F238E27FC236}">
                <a16:creationId xmlns:a16="http://schemas.microsoft.com/office/drawing/2014/main" id="{9DAFADEC-6E18-AF7C-84A0-BAF2B991A3B1}"/>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7134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240D8-8E81-BE0D-E07F-384674B77D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075FBC-6D08-095E-E88B-A94E36DC3B1B}"/>
              </a:ext>
            </a:extLst>
          </p:cNvPr>
          <p:cNvSpPr>
            <a:spLocks noGrp="1"/>
          </p:cNvSpPr>
          <p:nvPr>
            <p:ph type="title"/>
          </p:nvPr>
        </p:nvSpPr>
        <p:spPr>
          <a:xfrm>
            <a:off x="359999" y="360000"/>
            <a:ext cx="10580143" cy="545601"/>
          </a:xfrm>
        </p:spPr>
        <p:txBody>
          <a:bodyPr/>
          <a:lstStyle/>
          <a:p>
            <a:r>
              <a:rPr lang="en-US"/>
              <a:t>Aboriginal and Torres Strait Islander content </a:t>
            </a:r>
            <a:r>
              <a:rPr lang="en-US">
                <a:solidFill>
                  <a:schemeClr val="bg1"/>
                </a:solidFill>
              </a:rPr>
              <a:t>(1)</a:t>
            </a:r>
          </a:p>
        </p:txBody>
      </p:sp>
      <p:grpSp>
        <p:nvGrpSpPr>
          <p:cNvPr id="3" name="Group 2" descr="20 ">
            <a:extLst>
              <a:ext uri="{FF2B5EF4-FFF2-40B4-BE49-F238E27FC236}">
                <a16:creationId xmlns:a16="http://schemas.microsoft.com/office/drawing/2014/main" id="{7982B3C8-FD33-A82F-2EE2-C0EBD4A22B08}"/>
              </a:ext>
            </a:extLst>
          </p:cNvPr>
          <p:cNvGrpSpPr/>
          <p:nvPr/>
        </p:nvGrpSpPr>
        <p:grpSpPr>
          <a:xfrm>
            <a:off x="2744933" y="1168801"/>
            <a:ext cx="6702135" cy="5264002"/>
            <a:chOff x="2100797" y="1371572"/>
            <a:chExt cx="6882842" cy="5234428"/>
          </a:xfrm>
          <a:effectLst/>
        </p:grpSpPr>
        <p:pic>
          <p:nvPicPr>
            <p:cNvPr id="9" name="Picture 8">
              <a:extLst>
                <a:ext uri="{FF2B5EF4-FFF2-40B4-BE49-F238E27FC236}">
                  <a16:creationId xmlns:a16="http://schemas.microsoft.com/office/drawing/2014/main" id="{C5FF8EF5-5887-6583-7183-B1A1C997CE48}"/>
                </a:ext>
              </a:extLst>
            </p:cNvPr>
            <p:cNvPicPr>
              <a:picLocks noChangeAspect="1"/>
            </p:cNvPicPr>
            <p:nvPr/>
          </p:nvPicPr>
          <p:blipFill>
            <a:blip r:embed="rId4"/>
            <a:stretch>
              <a:fillRect/>
            </a:stretch>
          </p:blipFill>
          <p:spPr>
            <a:xfrm>
              <a:off x="2100797" y="1371572"/>
              <a:ext cx="6882842" cy="5234425"/>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2F981FC-83DD-84F8-5AF8-EC45E033AF73}"/>
                </a:ext>
              </a:extLst>
            </p:cNvPr>
            <p:cNvSpPr txBox="1"/>
            <p:nvPr/>
          </p:nvSpPr>
          <p:spPr>
            <a:xfrm>
              <a:off x="7267373" y="6348825"/>
              <a:ext cx="1716264" cy="257175"/>
            </a:xfrm>
            <a:prstGeom prst="rect">
              <a:avLst/>
            </a:prstGeom>
            <a:solidFill>
              <a:schemeClr val="bg1"/>
            </a:solidFill>
            <a:ln>
              <a:noFill/>
            </a:ln>
          </p:spPr>
          <p:txBody>
            <a:bodyPr wrap="square" lIns="0" tIns="0" rIns="0" bIns="0" rtlCol="0">
              <a:noAutofit/>
            </a:bodyPr>
            <a:lstStyle/>
            <a:p>
              <a:pPr algn="l"/>
              <a:endParaRPr lang="en-AU" sz="1800"/>
            </a:p>
          </p:txBody>
        </p:sp>
      </p:grpSp>
      <p:sp>
        <p:nvSpPr>
          <p:cNvPr id="6" name="Slide Number Placeholder 5">
            <a:extLst>
              <a:ext uri="{FF2B5EF4-FFF2-40B4-BE49-F238E27FC236}">
                <a16:creationId xmlns:a16="http://schemas.microsoft.com/office/drawing/2014/main" id="{822074F3-B910-6157-0F27-EB767DEB3F1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151905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7BB9C-5283-C3E2-6BA2-D910B6415B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64C6C31-736A-4973-0A35-148C21D6C372}"/>
              </a:ext>
            </a:extLst>
          </p:cNvPr>
          <p:cNvSpPr>
            <a:spLocks noGrp="1"/>
          </p:cNvSpPr>
          <p:nvPr>
            <p:ph type="title"/>
          </p:nvPr>
        </p:nvSpPr>
        <p:spPr/>
        <p:txBody>
          <a:bodyPr/>
          <a:lstStyle/>
          <a:p>
            <a:r>
              <a:rPr lang="en-AU"/>
              <a:t>CHPS sample scope and sequences </a:t>
            </a:r>
          </a:p>
        </p:txBody>
      </p:sp>
      <p:pic>
        <p:nvPicPr>
          <p:cNvPr id="4" name="Picture 3" descr="The department's Curriculum web page">
            <a:extLst>
              <a:ext uri="{FF2B5EF4-FFF2-40B4-BE49-F238E27FC236}">
                <a16:creationId xmlns:a16="http://schemas.microsoft.com/office/drawing/2014/main" id="{5C9A3A81-E17D-FA17-0F99-E01A184F0A08}"/>
              </a:ext>
            </a:extLst>
          </p:cNvPr>
          <p:cNvPicPr>
            <a:picLocks noChangeAspect="1"/>
          </p:cNvPicPr>
          <p:nvPr/>
        </p:nvPicPr>
        <p:blipFill>
          <a:blip r:embed="rId3"/>
          <a:stretch>
            <a:fillRect/>
          </a:stretch>
        </p:blipFill>
        <p:spPr>
          <a:xfrm>
            <a:off x="666768" y="1368000"/>
            <a:ext cx="10858465" cy="5087532"/>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B02D8C5-2B91-AF54-9328-68B5601158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196927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C41FA-5440-895D-295F-A41B3490B9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892099-35B7-6ACF-94B6-6DE34E603FD4}"/>
              </a:ext>
            </a:extLst>
          </p:cNvPr>
          <p:cNvSpPr>
            <a:spLocks noGrp="1"/>
          </p:cNvSpPr>
          <p:nvPr>
            <p:ph type="title"/>
          </p:nvPr>
        </p:nvSpPr>
        <p:spPr>
          <a:xfrm>
            <a:off x="360000" y="360000"/>
            <a:ext cx="10257200" cy="1008000"/>
          </a:xfrm>
        </p:spPr>
        <p:txBody>
          <a:bodyPr/>
          <a:lstStyle/>
          <a:p>
            <a:r>
              <a:rPr lang="en-US"/>
              <a:t>Aboriginal and Torres Strait Islander content </a:t>
            </a:r>
            <a:r>
              <a:rPr lang="en-US">
                <a:solidFill>
                  <a:schemeClr val="bg1"/>
                </a:solidFill>
              </a:rPr>
              <a:t>(2)</a:t>
            </a:r>
          </a:p>
        </p:txBody>
      </p:sp>
      <p:pic>
        <p:nvPicPr>
          <p:cNvPr id="4" name="Picture 3" descr="In the Science and Technology scope and sequence the Aboriginal and Torres Strait Islander histories and cultures content has been embedded as content points within content groups. &#10;">
            <a:extLst>
              <a:ext uri="{FF2B5EF4-FFF2-40B4-BE49-F238E27FC236}">
                <a16:creationId xmlns:a16="http://schemas.microsoft.com/office/drawing/2014/main" id="{B5A4F618-F97C-F40A-2EF9-C288BD3FCE0F}"/>
              </a:ext>
            </a:extLst>
          </p:cNvPr>
          <p:cNvPicPr>
            <a:picLocks noChangeAspect="1"/>
          </p:cNvPicPr>
          <p:nvPr/>
        </p:nvPicPr>
        <p:blipFill>
          <a:blip r:embed="rId4"/>
          <a:stretch>
            <a:fillRect/>
          </a:stretch>
        </p:blipFill>
        <p:spPr>
          <a:xfrm>
            <a:off x="718660" y="1647400"/>
            <a:ext cx="10754679" cy="4195538"/>
          </a:xfrm>
          <a:prstGeom prst="rect">
            <a:avLst/>
          </a:prstGeom>
          <a:ln>
            <a:no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68B69D16-40C2-8764-8763-BB461BC93010}"/>
              </a:ext>
              <a:ext uri="{C183D7F6-B498-43B3-948B-1728B52AA6E4}">
                <adec:decorative xmlns:adec="http://schemas.microsoft.com/office/drawing/2017/decorative" val="1"/>
              </a:ext>
            </a:extLst>
          </p:cNvPr>
          <p:cNvGrpSpPr/>
          <p:nvPr/>
        </p:nvGrpSpPr>
        <p:grpSpPr>
          <a:xfrm>
            <a:off x="1396055" y="3335583"/>
            <a:ext cx="10068580" cy="1974880"/>
            <a:chOff x="954615" y="3022422"/>
            <a:chExt cx="11075438" cy="1974880"/>
          </a:xfrm>
        </p:grpSpPr>
        <p:sp>
          <p:nvSpPr>
            <p:cNvPr id="7" name="Rectangle 6">
              <a:extLst>
                <a:ext uri="{FF2B5EF4-FFF2-40B4-BE49-F238E27FC236}">
                  <a16:creationId xmlns:a16="http://schemas.microsoft.com/office/drawing/2014/main" id="{4704A060-7A1F-5070-D640-5E7221AABB76}"/>
                </a:ext>
              </a:extLst>
            </p:cNvPr>
            <p:cNvSpPr/>
            <p:nvPr/>
          </p:nvSpPr>
          <p:spPr>
            <a:xfrm>
              <a:off x="954615" y="4622624"/>
              <a:ext cx="3691813" cy="374678"/>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ED8ED40-8547-D90A-5068-A6252C90DFAC}"/>
                </a:ext>
              </a:extLst>
            </p:cNvPr>
            <p:cNvSpPr/>
            <p:nvPr/>
          </p:nvSpPr>
          <p:spPr>
            <a:xfrm>
              <a:off x="4646428" y="3022422"/>
              <a:ext cx="3691812" cy="27367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32BD772A-80C4-EDD4-6B6E-F486F3DD9A83}"/>
                </a:ext>
              </a:extLst>
            </p:cNvPr>
            <p:cNvSpPr/>
            <p:nvPr/>
          </p:nvSpPr>
          <p:spPr>
            <a:xfrm>
              <a:off x="8338240" y="4622624"/>
              <a:ext cx="3691813" cy="374678"/>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Slide Number Placeholder 5">
            <a:extLst>
              <a:ext uri="{FF2B5EF4-FFF2-40B4-BE49-F238E27FC236}">
                <a16:creationId xmlns:a16="http://schemas.microsoft.com/office/drawing/2014/main" id="{A5CA2E6B-A571-468E-2918-22E3284D1AF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294267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FF116-7874-24F0-B6CD-46348BB2AD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E9C006-3FDC-CD69-280B-743C7442E973}"/>
              </a:ext>
            </a:extLst>
          </p:cNvPr>
          <p:cNvSpPr>
            <a:spLocks noGrp="1"/>
          </p:cNvSpPr>
          <p:nvPr>
            <p:ph type="title"/>
          </p:nvPr>
        </p:nvSpPr>
        <p:spPr/>
        <p:txBody>
          <a:bodyPr/>
          <a:lstStyle/>
          <a:p>
            <a:r>
              <a:rPr lang="en-US" sz="3200"/>
              <a:t>Aboriginal and Torres Strait Islander content </a:t>
            </a:r>
            <a:r>
              <a:rPr lang="en-US" sz="3200">
                <a:solidFill>
                  <a:schemeClr val="bg1"/>
                </a:solidFill>
              </a:rPr>
              <a:t>(3)</a:t>
            </a:r>
          </a:p>
        </p:txBody>
      </p:sp>
      <p:grpSp>
        <p:nvGrpSpPr>
          <p:cNvPr id="13" name="Group 12" descr="In the PDHPE sample scope and sequence the Aboriginal and Torres Strait Islander histories and cultures content has been embedded as content points within content groups. &#10;">
            <a:extLst>
              <a:ext uri="{FF2B5EF4-FFF2-40B4-BE49-F238E27FC236}">
                <a16:creationId xmlns:a16="http://schemas.microsoft.com/office/drawing/2014/main" id="{9B182F14-996F-8F2B-730C-6777AA0FAC69}"/>
              </a:ext>
            </a:extLst>
          </p:cNvPr>
          <p:cNvGrpSpPr/>
          <p:nvPr/>
        </p:nvGrpSpPr>
        <p:grpSpPr>
          <a:xfrm>
            <a:off x="2933812" y="1368000"/>
            <a:ext cx="6324376" cy="4994509"/>
            <a:chOff x="3330772" y="1424402"/>
            <a:chExt cx="5169415" cy="4009196"/>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C3548714-4AE0-F98B-7E63-00526D779FE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330772" y="1424402"/>
              <a:ext cx="5169415" cy="4009196"/>
            </a:xfrm>
            <a:prstGeom prst="rect">
              <a:avLst/>
            </a:prstGeom>
            <a:ln>
              <a:no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CD3C8404-366D-538A-36E0-25527FDF18E6}"/>
                </a:ext>
              </a:extLst>
            </p:cNvPr>
            <p:cNvSpPr/>
            <p:nvPr/>
          </p:nvSpPr>
          <p:spPr>
            <a:xfrm>
              <a:off x="4250093" y="3719197"/>
              <a:ext cx="4250094" cy="33246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Slide Number Placeholder 5">
            <a:extLst>
              <a:ext uri="{FF2B5EF4-FFF2-40B4-BE49-F238E27FC236}">
                <a16:creationId xmlns:a16="http://schemas.microsoft.com/office/drawing/2014/main" id="{8724EBA5-1A27-77D3-6BC0-A85825002B0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340758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1543-92F4-2748-15DC-4A65A78FAA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85C14C-182A-254F-CF8C-F34A91C45D50}"/>
              </a:ext>
            </a:extLst>
          </p:cNvPr>
          <p:cNvSpPr>
            <a:spLocks noGrp="1"/>
          </p:cNvSpPr>
          <p:nvPr>
            <p:ph type="title"/>
          </p:nvPr>
        </p:nvSpPr>
        <p:spPr/>
        <p:txBody>
          <a:bodyPr/>
          <a:lstStyle/>
          <a:p>
            <a:r>
              <a:rPr lang="en-US" sz="3200"/>
              <a:t>Aboriginal and Torres Strait Islander content </a:t>
            </a:r>
            <a:r>
              <a:rPr lang="en-US" sz="3200">
                <a:solidFill>
                  <a:schemeClr val="bg1"/>
                </a:solidFill>
              </a:rPr>
              <a:t>(4)</a:t>
            </a:r>
          </a:p>
        </p:txBody>
      </p:sp>
      <p:pic>
        <p:nvPicPr>
          <p:cNvPr id="4" name="Picture 3" descr="In the HSIE syllabus and scope and sequence the Aboriginal and Torres Strait Islander content is organised as content groups in both History and Geography. This Stage 1 example the content group for Geography is Aboriginal Peoples have a responsibility to Country with accompanying content point. This has been sequenced with the Geography content point – People show their connection places using geographical information for term 1.&#10;">
            <a:extLst>
              <a:ext uri="{FF2B5EF4-FFF2-40B4-BE49-F238E27FC236}">
                <a16:creationId xmlns:a16="http://schemas.microsoft.com/office/drawing/2014/main" id="{00C9BDBB-CFF0-6EF0-367C-C80714B786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9999" y="1416910"/>
            <a:ext cx="5400000" cy="4932468"/>
          </a:xfrm>
          <a:prstGeom prst="rect">
            <a:avLst/>
          </a:prstGeom>
          <a:ln>
            <a:noFill/>
          </a:ln>
          <a:effectLst>
            <a:outerShdw blurRad="50800" dist="38100" dir="2700000" algn="tl" rotWithShape="0">
              <a:prstClr val="black">
                <a:alpha val="40000"/>
              </a:prstClr>
            </a:outerShdw>
          </a:effectLst>
        </p:spPr>
      </p:pic>
      <p:pic>
        <p:nvPicPr>
          <p:cNvPr id="8" name="Picture 7" descr="In HSIE Aboriginal and Torres Strait Islander histories and culture content is also embedded within other geography and history content groups. In this Stage 3 example the content group for History is People in Australia have democratic roles and responsibilities. The content point Research how voting rights for Aboriginal and Torres Strait Isander Peoples and women were obtained in Australia using timelines to sequence key events. &#10;">
            <a:extLst>
              <a:ext uri="{FF2B5EF4-FFF2-40B4-BE49-F238E27FC236}">
                <a16:creationId xmlns:a16="http://schemas.microsoft.com/office/drawing/2014/main" id="{22208693-00D8-01EA-405C-40C485BA27A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96000" y="1416910"/>
            <a:ext cx="5400000" cy="4932338"/>
          </a:xfrm>
          <a:prstGeom prst="rect">
            <a:avLst/>
          </a:prstGeom>
          <a:ln>
            <a:no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00795CBE-8A73-E26E-DCF7-BD337F96DFA0}"/>
              </a:ext>
              <a:ext uri="{C183D7F6-B498-43B3-948B-1728B52AA6E4}">
                <adec:decorative xmlns:adec="http://schemas.microsoft.com/office/drawing/2017/decorative" val="1"/>
              </a:ext>
            </a:extLst>
          </p:cNvPr>
          <p:cNvSpPr/>
          <p:nvPr/>
        </p:nvSpPr>
        <p:spPr>
          <a:xfrm>
            <a:off x="375857" y="5664200"/>
            <a:ext cx="5384142" cy="36829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B04736F9-B5C1-CBE7-1911-479D217BC1B4}"/>
              </a:ext>
              <a:ext uri="{C183D7F6-B498-43B3-948B-1728B52AA6E4}">
                <adec:decorative xmlns:adec="http://schemas.microsoft.com/office/drawing/2017/decorative" val="1"/>
              </a:ext>
            </a:extLst>
          </p:cNvPr>
          <p:cNvGrpSpPr/>
          <p:nvPr/>
        </p:nvGrpSpPr>
        <p:grpSpPr>
          <a:xfrm>
            <a:off x="6096000" y="3187700"/>
            <a:ext cx="5400000" cy="3161548"/>
            <a:chOff x="6096000" y="3187700"/>
            <a:chExt cx="5400000" cy="3161548"/>
          </a:xfrm>
        </p:grpSpPr>
        <p:sp>
          <p:nvSpPr>
            <p:cNvPr id="3" name="Rectangle 2">
              <a:extLst>
                <a:ext uri="{FF2B5EF4-FFF2-40B4-BE49-F238E27FC236}">
                  <a16:creationId xmlns:a16="http://schemas.microsoft.com/office/drawing/2014/main" id="{8668120E-25B4-568B-1BC5-73026864C784}"/>
                </a:ext>
              </a:extLst>
            </p:cNvPr>
            <p:cNvSpPr/>
            <p:nvPr/>
          </p:nvSpPr>
          <p:spPr>
            <a:xfrm>
              <a:off x="7150100" y="5932022"/>
              <a:ext cx="4345900" cy="417226"/>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D7E56C26-9A6B-464B-EDFA-0B1906728472}"/>
                </a:ext>
              </a:extLst>
            </p:cNvPr>
            <p:cNvSpPr/>
            <p:nvPr/>
          </p:nvSpPr>
          <p:spPr>
            <a:xfrm>
              <a:off x="6096000" y="3187700"/>
              <a:ext cx="5400000" cy="417226"/>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Slide Number Placeholder 5">
            <a:extLst>
              <a:ext uri="{FF2B5EF4-FFF2-40B4-BE49-F238E27FC236}">
                <a16:creationId xmlns:a16="http://schemas.microsoft.com/office/drawing/2014/main" id="{D299C0E6-FE5C-20EE-71E6-57C0ACA6905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291008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1B75-FA04-FEDA-28E1-6CA16E53DA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F3C8D2-028F-79FA-74E0-09F612F71468}"/>
              </a:ext>
            </a:extLst>
          </p:cNvPr>
          <p:cNvSpPr>
            <a:spLocks noGrp="1"/>
          </p:cNvSpPr>
          <p:nvPr>
            <p:ph type="title"/>
          </p:nvPr>
        </p:nvSpPr>
        <p:spPr/>
        <p:txBody>
          <a:bodyPr/>
          <a:lstStyle/>
          <a:p>
            <a:r>
              <a:rPr lang="en-US" sz="3200"/>
              <a:t>Aboriginal and Torres Strait Islander content </a:t>
            </a:r>
            <a:r>
              <a:rPr lang="en-US" sz="3200">
                <a:solidFill>
                  <a:schemeClr val="bg1"/>
                </a:solidFill>
              </a:rPr>
              <a:t>(5)</a:t>
            </a:r>
          </a:p>
        </p:txBody>
      </p:sp>
      <p:sp>
        <p:nvSpPr>
          <p:cNvPr id="7" name="Text Placeholder 6">
            <a:extLst>
              <a:ext uri="{FF2B5EF4-FFF2-40B4-BE49-F238E27FC236}">
                <a16:creationId xmlns:a16="http://schemas.microsoft.com/office/drawing/2014/main" id="{D7703DDA-7634-9FFD-FCFB-9046F0FE2256}"/>
              </a:ext>
            </a:extLst>
          </p:cNvPr>
          <p:cNvSpPr>
            <a:spLocks noGrp="1"/>
          </p:cNvSpPr>
          <p:nvPr>
            <p:ph type="body" sz="quarter" idx="18"/>
          </p:nvPr>
        </p:nvSpPr>
        <p:spPr/>
        <p:txBody>
          <a:bodyPr/>
          <a:lstStyle/>
          <a:p>
            <a:r>
              <a:rPr lang="en-AU"/>
              <a:t>Learning is connected across the interrelated practices</a:t>
            </a:r>
          </a:p>
        </p:txBody>
      </p:sp>
      <p:sp>
        <p:nvSpPr>
          <p:cNvPr id="8" name="Arrow: Down 7">
            <a:extLst>
              <a:ext uri="{FF2B5EF4-FFF2-40B4-BE49-F238E27FC236}">
                <a16:creationId xmlns:a16="http://schemas.microsoft.com/office/drawing/2014/main" id="{CE328FEE-63C1-73B7-0698-552713A34312}"/>
              </a:ext>
              <a:ext uri="{C183D7F6-B498-43B3-948B-1728B52AA6E4}">
                <adec:decorative xmlns:adec="http://schemas.microsoft.com/office/drawing/2017/decorative" val="1"/>
              </a:ext>
            </a:extLst>
          </p:cNvPr>
          <p:cNvSpPr/>
          <p:nvPr/>
        </p:nvSpPr>
        <p:spPr>
          <a:xfrm>
            <a:off x="360000" y="1478365"/>
            <a:ext cx="821100" cy="48081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 name="Content Placeholder 4">
            <a:extLst>
              <a:ext uri="{FF2B5EF4-FFF2-40B4-BE49-F238E27FC236}">
                <a16:creationId xmlns:a16="http://schemas.microsoft.com/office/drawing/2014/main" id="{9B1BEE71-034D-1A21-B033-335B5873F767}"/>
              </a:ext>
            </a:extLst>
          </p:cNvPr>
          <p:cNvGraphicFramePr>
            <a:graphicFrameLocks/>
          </p:cNvGraphicFramePr>
          <p:nvPr>
            <p:extLst>
              <p:ext uri="{D42A27DB-BD31-4B8C-83A1-F6EECF244321}">
                <p14:modId xmlns:p14="http://schemas.microsoft.com/office/powerpoint/2010/main" val="250694184"/>
              </p:ext>
            </p:extLst>
          </p:nvPr>
        </p:nvGraphicFramePr>
        <p:xfrm>
          <a:off x="1472136" y="1498600"/>
          <a:ext cx="10080000" cy="4787900"/>
        </p:xfrm>
        <a:graphic>
          <a:graphicData uri="http://schemas.openxmlformats.org/drawingml/2006/table">
            <a:tbl>
              <a:tblPr firstRow="1" bandRow="1">
                <a:tableStyleId>{B301B821-A1FF-4177-AEE7-76D212191A09}</a:tableStyleId>
              </a:tblPr>
              <a:tblGrid>
                <a:gridCol w="1055164">
                  <a:extLst>
                    <a:ext uri="{9D8B030D-6E8A-4147-A177-3AD203B41FA5}">
                      <a16:colId xmlns:a16="http://schemas.microsoft.com/office/drawing/2014/main" val="972768673"/>
                    </a:ext>
                  </a:extLst>
                </a:gridCol>
                <a:gridCol w="4512418">
                  <a:extLst>
                    <a:ext uri="{9D8B030D-6E8A-4147-A177-3AD203B41FA5}">
                      <a16:colId xmlns:a16="http://schemas.microsoft.com/office/drawing/2014/main" val="3473630742"/>
                    </a:ext>
                  </a:extLst>
                </a:gridCol>
                <a:gridCol w="4512418">
                  <a:extLst>
                    <a:ext uri="{9D8B030D-6E8A-4147-A177-3AD203B41FA5}">
                      <a16:colId xmlns:a16="http://schemas.microsoft.com/office/drawing/2014/main" val="3523240578"/>
                    </a:ext>
                  </a:extLst>
                </a:gridCol>
              </a:tblGrid>
              <a:tr h="534600">
                <a:tc>
                  <a:txBody>
                    <a:bodyPr/>
                    <a:lstStyle/>
                    <a:p>
                      <a:pPr algn="ctr" rtl="0" fontAlgn="base">
                        <a:lnSpc>
                          <a:spcPts val="1275"/>
                        </a:lnSpc>
                      </a:pPr>
                      <a:endParaRPr lang="en-US" b="1" i="0">
                        <a:solidFill>
                          <a:srgbClr val="FFFFFF"/>
                        </a:solidFill>
                        <a:effectLst/>
                        <a:latin typeface="+mj-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base">
                        <a:lnSpc>
                          <a:spcPts val="1275"/>
                        </a:lnSpc>
                      </a:pPr>
                      <a:r>
                        <a:rPr lang="en-US" sz="1800" b="1">
                          <a:solidFill>
                            <a:srgbClr val="FFFFFF"/>
                          </a:solidFill>
                          <a:effectLst/>
                          <a:latin typeface="+mj-lt"/>
                        </a:rPr>
                        <a:t>Listening</a:t>
                      </a:r>
                      <a:endParaRPr lang="en-US" sz="1800" b="1" i="0">
                        <a:solidFill>
                          <a:srgbClr val="FFFFFF"/>
                        </a:solidFill>
                        <a:effectLst/>
                        <a:latin typeface="+mj-lt"/>
                      </a:endParaRPr>
                    </a:p>
                  </a:txBody>
                  <a:tcPr anchor="ctr">
                    <a:lnL>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lnSpc>
                          <a:spcPts val="1275"/>
                        </a:lnSpc>
                      </a:pPr>
                      <a:r>
                        <a:rPr lang="en-US" sz="1800" b="1">
                          <a:solidFill>
                            <a:srgbClr val="FFFFFF"/>
                          </a:solidFill>
                          <a:effectLst/>
                          <a:latin typeface="+mj-lt"/>
                        </a:rPr>
                        <a:t>Composing</a:t>
                      </a:r>
                      <a:endParaRPr lang="en-US" sz="1800" b="1" i="0">
                        <a:solidFill>
                          <a:srgbClr val="FFFFFF"/>
                        </a:solidFill>
                        <a:effectLst/>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756293"/>
                  </a:ext>
                </a:extLst>
              </a:tr>
              <a:tr h="1063325">
                <a:tc>
                  <a:txBody>
                    <a:bodyPr/>
                    <a:lstStyle/>
                    <a:p>
                      <a:pPr algn="l" rtl="0" fontAlgn="base">
                        <a:lnSpc>
                          <a:spcPct val="150000"/>
                        </a:lnSpc>
                      </a:pPr>
                      <a:r>
                        <a:rPr lang="en-AU" sz="1400" b="1"/>
                        <a:t>Early Stage 1</a:t>
                      </a:r>
                      <a:endParaRPr lang="en-AU" sz="1400" b="1">
                        <a:latin typeface="+mn-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rtl="0" fontAlgn="base">
                        <a:lnSpc>
                          <a:spcPct val="150000"/>
                        </a:lnSpc>
                      </a:pPr>
                      <a:r>
                        <a:rPr lang="en-AU" sz="1400"/>
                        <a:t>Recognise ways Aboriginal Dreaming Stories or Torres Strait Islander Legends are represented through music</a:t>
                      </a:r>
                      <a:endParaRPr lang="en-AU" sz="1400">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rtl="0" fontAlgn="base">
                        <a:lnSpc>
                          <a:spcPct val="150000"/>
                        </a:lnSpc>
                      </a:pPr>
                      <a:endParaRPr lang="en-AU" sz="1400">
                        <a:latin typeface="+mn-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8942780"/>
                  </a:ext>
                </a:extLst>
              </a:tr>
              <a:tr h="1063325">
                <a:tc>
                  <a:txBody>
                    <a:bodyPr/>
                    <a:lstStyle/>
                    <a:p>
                      <a:pPr algn="l" rtl="0" fontAlgn="base">
                        <a:lnSpc>
                          <a:spcPct val="150000"/>
                        </a:lnSpc>
                      </a:pPr>
                      <a:r>
                        <a:rPr lang="en-AU" sz="1400" b="1"/>
                        <a:t>Stage 1</a:t>
                      </a:r>
                      <a:endParaRPr lang="en-AU" sz="1400" b="1">
                        <a:latin typeface="+mn-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rtl="0" fontAlgn="base">
                        <a:lnSpc>
                          <a:spcPct val="150000"/>
                        </a:lnSpc>
                      </a:pPr>
                      <a:r>
                        <a:rPr lang="en-AU" sz="1400">
                          <a:solidFill>
                            <a:schemeClr val="tx1"/>
                          </a:solidFill>
                        </a:rPr>
                        <a:t>Describe ways Aboriginal and Torres Strait Islander Peoples express connection to Country and Place through music</a:t>
                      </a:r>
                      <a:endParaRPr lang="en-AU" sz="1400">
                        <a:solidFill>
                          <a:schemeClr val="tx1"/>
                        </a:solidFill>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rtl="0" fontAlgn="base">
                        <a:lnSpc>
                          <a:spcPct val="150000"/>
                        </a:lnSpc>
                      </a:pPr>
                      <a:r>
                        <a:rPr lang="en-AU" sz="1400">
                          <a:solidFill>
                            <a:schemeClr val="tx1"/>
                          </a:solidFill>
                        </a:rPr>
                        <a:t>Explore sound sources used in Aboriginal and Torres Strait Islander music</a:t>
                      </a:r>
                      <a:endParaRPr lang="en-AU" sz="1400">
                        <a:solidFill>
                          <a:schemeClr val="tx1"/>
                        </a:solidFill>
                        <a:latin typeface="+mn-lt"/>
                      </a:endParaRP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7655494"/>
                  </a:ext>
                </a:extLst>
              </a:tr>
              <a:tr h="1063325">
                <a:tc>
                  <a:txBody>
                    <a:bodyPr/>
                    <a:lstStyle/>
                    <a:p>
                      <a:pPr algn="l" rtl="0" fontAlgn="base">
                        <a:lnSpc>
                          <a:spcPct val="150000"/>
                        </a:lnSpc>
                      </a:pPr>
                      <a:r>
                        <a:rPr lang="en-AU" sz="1400" b="1"/>
                        <a:t>Stage 2</a:t>
                      </a:r>
                      <a:endParaRPr lang="en-AU" sz="1400" b="1">
                        <a:latin typeface="+mn-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rtl="0" fontAlgn="base">
                        <a:lnSpc>
                          <a:spcPct val="150000"/>
                        </a:lnSpc>
                      </a:pPr>
                      <a:r>
                        <a:rPr lang="en-AU" sz="1400">
                          <a:solidFill>
                            <a:schemeClr val="tx1"/>
                          </a:solidFill>
                        </a:rPr>
                        <a:t>Investigate ways Aboriginal and Torres Strait Islander Peoples engage with music for story sharing, celebrations or Cultural expression</a:t>
                      </a:r>
                      <a:endParaRPr lang="en-AU" sz="1400" b="1">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rtl="0" fontAlgn="base">
                        <a:lnSpc>
                          <a:spcPct val="150000"/>
                        </a:lnSpc>
                      </a:pPr>
                      <a:r>
                        <a:rPr lang="en-AU" sz="1400" b="0">
                          <a:solidFill>
                            <a:schemeClr val="tx1"/>
                          </a:solidFill>
                        </a:rPr>
                        <a:t>Explore music practices and protocols of Aboriginal and Torres Strait Islander artists to understand how Cultural ideas are expressed</a:t>
                      </a:r>
                      <a:endParaRPr lang="en-AU" sz="1400" b="0">
                        <a:solidFill>
                          <a:schemeClr val="tx1"/>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9012058"/>
                  </a:ext>
                </a:extLst>
              </a:tr>
              <a:tr h="1063325">
                <a:tc>
                  <a:txBody>
                    <a:bodyPr/>
                    <a:lstStyle/>
                    <a:p>
                      <a:pPr algn="l" rtl="0" fontAlgn="base">
                        <a:lnSpc>
                          <a:spcPct val="150000"/>
                        </a:lnSpc>
                      </a:pPr>
                      <a:r>
                        <a:rPr lang="en-AU" sz="1400" b="1"/>
                        <a:t>Stage 3</a:t>
                      </a:r>
                      <a:endParaRPr lang="en-AU" sz="1400" b="1">
                        <a:latin typeface="+mn-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50000"/>
                        </a:lnSpc>
                      </a:pPr>
                      <a:r>
                        <a:rPr lang="en-AU" sz="1400">
                          <a:solidFill>
                            <a:schemeClr val="tx1"/>
                          </a:solidFill>
                        </a:rPr>
                        <a:t>Describe ways current Aboriginal and Torres Strait Islander music practices maintain Cultural identity and belonging</a:t>
                      </a:r>
                      <a:endParaRPr lang="en-AU" sz="1400" b="1">
                        <a:solidFill>
                          <a:schemeClr val="tx1"/>
                        </a:solidFill>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50000"/>
                        </a:lnSpc>
                      </a:pPr>
                      <a:r>
                        <a:rPr lang="en-AU" sz="1400" b="0">
                          <a:solidFill>
                            <a:schemeClr val="tx1"/>
                          </a:solidFill>
                        </a:rPr>
                        <a:t>Explore ways Cultural Knowledges, practices and protocols are used in Aboriginal and Torres Strait Islander music</a:t>
                      </a:r>
                      <a:endParaRPr lang="en-AU" sz="1400" b="0">
                        <a:solidFill>
                          <a:schemeClr val="tx1"/>
                        </a:solidFill>
                        <a:latin typeface="+mn-lt"/>
                      </a:endParaRPr>
                    </a:p>
                  </a:txBody>
                  <a:tcPr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0698118"/>
                  </a:ext>
                </a:extLst>
              </a:tr>
            </a:tbl>
          </a:graphicData>
        </a:graphic>
      </p:graphicFrame>
      <p:sp>
        <p:nvSpPr>
          <p:cNvPr id="2" name="Slide Number Placeholder 1">
            <a:extLst>
              <a:ext uri="{FF2B5EF4-FFF2-40B4-BE49-F238E27FC236}">
                <a16:creationId xmlns:a16="http://schemas.microsoft.com/office/drawing/2014/main" id="{C5F1374E-CE77-ED34-44DC-AB681880AC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21729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790-C63F-7A12-34D4-1671397A2D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4917DA-9789-D3BC-40AA-69670DF47C67}"/>
              </a:ext>
            </a:extLst>
          </p:cNvPr>
          <p:cNvSpPr>
            <a:spLocks noGrp="1"/>
          </p:cNvSpPr>
          <p:nvPr>
            <p:ph type="title"/>
          </p:nvPr>
        </p:nvSpPr>
        <p:spPr>
          <a:xfrm>
            <a:off x="1343960" y="360000"/>
            <a:ext cx="2388081" cy="554400"/>
          </a:xfrm>
        </p:spPr>
        <p:txBody>
          <a:bodyPr anchor="t">
            <a:normAutofit/>
          </a:bodyPr>
          <a:lstStyle/>
          <a:p>
            <a:pPr algn="ctr"/>
            <a:r>
              <a:rPr lang="en-AU">
                <a:solidFill>
                  <a:schemeClr val="accent1"/>
                </a:solidFill>
              </a:rPr>
              <a:t>Activity 2</a:t>
            </a:r>
          </a:p>
        </p:txBody>
      </p:sp>
      <p:pic>
        <p:nvPicPr>
          <p:cNvPr id="17" name="Graphic 16" descr="20 minutes">
            <a:extLst>
              <a:ext uri="{FF2B5EF4-FFF2-40B4-BE49-F238E27FC236}">
                <a16:creationId xmlns:a16="http://schemas.microsoft.com/office/drawing/2014/main" id="{EF375361-AFBB-6460-076F-EC2A2ACCD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000" y="1810844"/>
            <a:ext cx="4608000" cy="4915198"/>
          </a:xfrm>
          <a:prstGeom prst="rect">
            <a:avLst/>
          </a:prstGeom>
        </p:spPr>
      </p:pic>
      <p:sp>
        <p:nvSpPr>
          <p:cNvPr id="6" name="Title 3">
            <a:extLst>
              <a:ext uri="{FF2B5EF4-FFF2-40B4-BE49-F238E27FC236}">
                <a16:creationId xmlns:a16="http://schemas.microsoft.com/office/drawing/2014/main" id="{117B18F1-082B-2F6B-D756-85272462C834}"/>
              </a:ext>
            </a:extLst>
          </p:cNvPr>
          <p:cNvSpPr txBox="1">
            <a:spLocks/>
          </p:cNvSpPr>
          <p:nvPr/>
        </p:nvSpPr>
        <p:spPr>
          <a:xfrm>
            <a:off x="5400000" y="360000"/>
            <a:ext cx="5448040" cy="7244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kumimoji="0" lang="en-AU" sz="3200" b="0" i="0" u="none" strike="noStrike" kern="1200" cap="none" spc="0" normalizeH="0" baseline="0" noProof="0">
                <a:ln>
                  <a:noFill/>
                </a:ln>
                <a:solidFill>
                  <a:srgbClr val="002664"/>
                </a:solidFill>
                <a:effectLst/>
                <a:uLnTx/>
                <a:uFillTx/>
                <a:latin typeface="Public Sans"/>
                <a:ea typeface="+mj-ea"/>
                <a:cs typeface="+mj-cs"/>
              </a:rPr>
              <a:t>Aboriginal and Torres Strait Islander content </a:t>
            </a:r>
            <a:r>
              <a:rPr kumimoji="0" lang="en-AU" sz="3200" b="0" i="0" u="none" strike="noStrike" kern="1200" cap="none" spc="0" normalizeH="0" baseline="0" noProof="0">
                <a:ln>
                  <a:noFill/>
                </a:ln>
                <a:solidFill>
                  <a:schemeClr val="bg1"/>
                </a:solidFill>
                <a:effectLst/>
                <a:uLnTx/>
                <a:uFillTx/>
                <a:latin typeface="Public Sans"/>
                <a:ea typeface="+mj-ea"/>
                <a:cs typeface="+mj-cs"/>
              </a:rPr>
              <a:t>(6)</a:t>
            </a:r>
            <a:endParaRPr lang="en-AU" sz="3400">
              <a:solidFill>
                <a:schemeClr val="bg1"/>
              </a:solidFill>
            </a:endParaRPr>
          </a:p>
        </p:txBody>
      </p:sp>
      <p:sp>
        <p:nvSpPr>
          <p:cNvPr id="13" name="Text Placeholder 6">
            <a:extLst>
              <a:ext uri="{FF2B5EF4-FFF2-40B4-BE49-F238E27FC236}">
                <a16:creationId xmlns:a16="http://schemas.microsoft.com/office/drawing/2014/main" id="{4F48863A-13D4-A7D1-6939-A26AA5344D26}"/>
              </a:ext>
            </a:extLst>
          </p:cNvPr>
          <p:cNvSpPr>
            <a:spLocks noGrp="1"/>
          </p:cNvSpPr>
          <p:nvPr>
            <p:ph type="body" sz="quarter" idx="17"/>
          </p:nvPr>
        </p:nvSpPr>
        <p:spPr>
          <a:xfrm>
            <a:off x="5400000" y="1472121"/>
            <a:ext cx="5779277" cy="3273732"/>
          </a:xfrm>
        </p:spPr>
        <p:txBody>
          <a:bodyPr vert="horz" lIns="0" tIns="0" rIns="0" bIns="0" rtlCol="0">
            <a:normAutofit/>
          </a:bodyPr>
          <a:lstStyle/>
          <a:p>
            <a:pPr marL="285750" indent="-285750">
              <a:spcAft>
                <a:spcPts val="600"/>
              </a:spcAft>
              <a:buFont typeface="Arial" panose="020B0604020202020204" pitchFamily="34" charset="0"/>
              <a:buChar char="•"/>
            </a:pPr>
            <a:r>
              <a:rPr lang="en-AU" sz="1600">
                <a:solidFill>
                  <a:schemeClr val="accent1"/>
                </a:solidFill>
              </a:rPr>
              <a:t>Select one CHPS and examine the Aboriginal and Torres Strait Islander content thread in </a:t>
            </a:r>
            <a:r>
              <a:rPr lang="en-AU" sz="1600"/>
              <a:t>a</a:t>
            </a:r>
            <a:r>
              <a:rPr lang="en-AU" sz="1600">
                <a:solidFill>
                  <a:schemeClr val="accent1"/>
                </a:solidFill>
              </a:rPr>
              <a:t> sample scope and sequence. </a:t>
            </a:r>
          </a:p>
          <a:p>
            <a:pPr marL="911225" indent="-285750">
              <a:spcAft>
                <a:spcPts val="600"/>
              </a:spcAft>
              <a:buFont typeface="Public Sans" pitchFamily="2" charset="0"/>
              <a:buChar char="–"/>
            </a:pPr>
            <a:r>
              <a:rPr lang="en-AU" sz="1600">
                <a:solidFill>
                  <a:schemeClr val="accent1"/>
                </a:solidFill>
              </a:rPr>
              <a:t>What connections did you find?</a:t>
            </a:r>
            <a:endParaRPr lang="en-US" sz="1600">
              <a:solidFill>
                <a:schemeClr val="accent1"/>
              </a:solidFill>
            </a:endParaRPr>
          </a:p>
          <a:p>
            <a:pPr marL="911225" indent="-285750">
              <a:spcAft>
                <a:spcPts val="600"/>
              </a:spcAft>
              <a:buFont typeface="Public Sans" pitchFamily="2" charset="0"/>
              <a:buChar char="–"/>
            </a:pPr>
            <a:r>
              <a:rPr lang="en-AU" sz="1600">
                <a:solidFill>
                  <a:schemeClr val="accent1"/>
                </a:solidFill>
              </a:rPr>
              <a:t>What do you notice about the increase in complexity over the stages?</a:t>
            </a:r>
            <a:endParaRPr lang="en-US" sz="1600">
              <a:solidFill>
                <a:schemeClr val="accent1"/>
              </a:solidFill>
            </a:endParaRPr>
          </a:p>
          <a:p>
            <a:pPr marL="285750" indent="-285750">
              <a:spcAft>
                <a:spcPts val="600"/>
              </a:spcAft>
              <a:buFont typeface="Arial" panose="020B0604020202020204" pitchFamily="34" charset="0"/>
              <a:buChar char="•"/>
            </a:pPr>
            <a:r>
              <a:rPr lang="en-AU" sz="1600">
                <a:solidFill>
                  <a:schemeClr val="accent1"/>
                </a:solidFill>
              </a:rPr>
              <a:t>Repeat the process with another CHPS sample scope and sequence.</a:t>
            </a:r>
          </a:p>
        </p:txBody>
      </p:sp>
      <p:sp>
        <p:nvSpPr>
          <p:cNvPr id="15" name="Rectangle 14">
            <a:extLst>
              <a:ext uri="{FF2B5EF4-FFF2-40B4-BE49-F238E27FC236}">
                <a16:creationId xmlns:a16="http://schemas.microsoft.com/office/drawing/2014/main" id="{388F3E94-8AC7-33D1-7AFD-6E33D744EF52}"/>
              </a:ext>
              <a:ext uri="{C183D7F6-B498-43B3-948B-1728B52AA6E4}">
                <adec:decorative xmlns:adec="http://schemas.microsoft.com/office/drawing/2017/decorative" val="0"/>
              </a:ext>
            </a:extLst>
          </p:cNvPr>
          <p:cNvSpPr/>
          <p:nvPr/>
        </p:nvSpPr>
        <p:spPr>
          <a:xfrm>
            <a:off x="5400000" y="4745853"/>
            <a:ext cx="5779277" cy="1975789"/>
          </a:xfrm>
          <a:prstGeom prst="rect">
            <a:avLst/>
          </a:prstGeom>
          <a:solidFill>
            <a:schemeClr val="accent6">
              <a:lumMod val="9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600" b="0" i="0" u="none" strike="noStrike" kern="1200" cap="none" spc="0" normalizeH="0" baseline="0" noProof="0">
                <a:ln>
                  <a:noFill/>
                </a:ln>
                <a:solidFill>
                  <a:srgbClr val="002664"/>
                </a:solidFill>
                <a:effectLst/>
                <a:uLnTx/>
                <a:uFillTx/>
                <a:ea typeface="+mn-ea"/>
                <a:cs typeface="+mn-cs"/>
              </a:rPr>
              <a:t>Compare the 2 key learning areas scope and sequences Aboriginal and Torres Strait Islander content: </a:t>
            </a:r>
          </a:p>
          <a:p>
            <a:pPr marR="0" lvl="0" algn="l" defTabSz="609585" rtl="0" eaLnBrk="1" fontAlgn="auto" latinLnBrk="0" hangingPunct="1">
              <a:lnSpc>
                <a:spcPct val="150000"/>
              </a:lnSpc>
              <a:spcBef>
                <a:spcPts val="0"/>
              </a:spcBef>
              <a:spcAft>
                <a:spcPts val="1200"/>
              </a:spcAft>
              <a:buClrTx/>
              <a:buSzTx/>
              <a:tabLst/>
              <a:defRPr/>
            </a:pPr>
            <a:r>
              <a:rPr kumimoji="0" lang="en-AU" sz="1600" b="0" i="0" u="none" strike="noStrike" kern="1200" cap="none" spc="0" normalizeH="0" baseline="0" noProof="0">
                <a:ln>
                  <a:noFill/>
                </a:ln>
                <a:solidFill>
                  <a:srgbClr val="002664"/>
                </a:solidFill>
                <a:effectLst/>
                <a:uLnTx/>
                <a:uFillTx/>
                <a:ea typeface="+mn-ea"/>
                <a:cs typeface="+mn-cs"/>
              </a:rPr>
              <a:t>What are the similarities and differences across both key learning areas?</a:t>
            </a:r>
          </a:p>
        </p:txBody>
      </p:sp>
      <p:sp>
        <p:nvSpPr>
          <p:cNvPr id="4" name="Slide Number Placeholder 3">
            <a:extLst>
              <a:ext uri="{FF2B5EF4-FFF2-40B4-BE49-F238E27FC236}">
                <a16:creationId xmlns:a16="http://schemas.microsoft.com/office/drawing/2014/main" id="{3AB591F3-67FB-0761-B5FA-78100104315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147954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8AC0-2962-7943-533A-056DF89F0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B722B-A996-7834-8B18-9A74CBBDB499}"/>
              </a:ext>
            </a:extLst>
          </p:cNvPr>
          <p:cNvSpPr>
            <a:spLocks noGrp="1"/>
          </p:cNvSpPr>
          <p:nvPr>
            <p:ph type="title"/>
          </p:nvPr>
        </p:nvSpPr>
        <p:spPr/>
        <p:txBody>
          <a:bodyPr/>
          <a:lstStyle/>
          <a:p>
            <a:r>
              <a:rPr lang="en-US"/>
              <a:t>Creating written texts in CHPS K–6</a:t>
            </a:r>
          </a:p>
        </p:txBody>
      </p:sp>
      <p:grpSp>
        <p:nvGrpSpPr>
          <p:cNvPr id="3" name="Group 2" descr="NESA’s diagram provides an overview of the organisation of content for Creating written texts is included in all CHPS syllabuses:&#10;in Early Stage 1 and Stage 1, the focus in PDHPE and Creative arts is on developing students’ subject-specific vocabulary to support communicating. In HSIE and Science and technology there are individual content groups.&#10;in Stage 2, for PDHPE and Creative arts opportunities are embedded within the content for students to create written texts. In HSIE and Science and technology there is an individual content group.&#10;in Stage 3, there is a dedicated creating written texts outcome for all CHPS key learning areas with specific subject content.">
            <a:extLst>
              <a:ext uri="{FF2B5EF4-FFF2-40B4-BE49-F238E27FC236}">
                <a16:creationId xmlns:a16="http://schemas.microsoft.com/office/drawing/2014/main" id="{4A073700-3026-707E-C7F0-863DBEC30F5A}"/>
              </a:ext>
            </a:extLst>
          </p:cNvPr>
          <p:cNvGrpSpPr/>
          <p:nvPr/>
        </p:nvGrpSpPr>
        <p:grpSpPr>
          <a:xfrm>
            <a:off x="1403287" y="1201101"/>
            <a:ext cx="8719879" cy="5314899"/>
            <a:chOff x="1403287" y="1201101"/>
            <a:chExt cx="8719879" cy="5314899"/>
          </a:xfrm>
        </p:grpSpPr>
        <p:pic>
          <p:nvPicPr>
            <p:cNvPr id="5" name="Picture 4">
              <a:extLst>
                <a:ext uri="{FF2B5EF4-FFF2-40B4-BE49-F238E27FC236}">
                  <a16:creationId xmlns:a16="http://schemas.microsoft.com/office/drawing/2014/main" id="{5267C171-825A-4CA0-2508-A80A7E630BF6}"/>
                </a:ext>
              </a:extLst>
            </p:cNvPr>
            <p:cNvPicPr>
              <a:picLocks noChangeAspect="1"/>
            </p:cNvPicPr>
            <p:nvPr/>
          </p:nvPicPr>
          <p:blipFill>
            <a:blip r:embed="rId3"/>
            <a:stretch>
              <a:fillRect/>
            </a:stretch>
          </p:blipFill>
          <p:spPr>
            <a:xfrm>
              <a:off x="1403287" y="1201101"/>
              <a:ext cx="8719879" cy="5314899"/>
            </a:xfrm>
            <a:prstGeom prst="rect">
              <a:avLst/>
            </a:prstGeom>
            <a:ln>
              <a:no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C83EC7D0-C03E-AD92-DA58-AAC33211F84C}"/>
                </a:ext>
              </a:extLst>
            </p:cNvPr>
            <p:cNvSpPr/>
            <p:nvPr/>
          </p:nvSpPr>
          <p:spPr>
            <a:xfrm>
              <a:off x="2371388" y="1485714"/>
              <a:ext cx="3649166" cy="3100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grpSp>
      <p:sp>
        <p:nvSpPr>
          <p:cNvPr id="9" name="TextBox 8">
            <a:extLst>
              <a:ext uri="{FF2B5EF4-FFF2-40B4-BE49-F238E27FC236}">
                <a16:creationId xmlns:a16="http://schemas.microsoft.com/office/drawing/2014/main" id="{FB1DE855-3670-A967-CC42-F4404A5148EE}"/>
              </a:ext>
            </a:extLst>
          </p:cNvPr>
          <p:cNvSpPr txBox="1"/>
          <p:nvPr/>
        </p:nvSpPr>
        <p:spPr>
          <a:xfrm>
            <a:off x="3267113" y="5062271"/>
            <a:ext cx="7629488" cy="1634943"/>
          </a:xfrm>
          <a:prstGeom prst="wedgeRoundRectCallout">
            <a:avLst>
              <a:gd name="adj1" fmla="val -56323"/>
              <a:gd name="adj2" fmla="val -49682"/>
              <a:gd name="adj3" fmla="val 16667"/>
            </a:avLst>
          </a:prstGeom>
          <a:solidFill>
            <a:schemeClr val="accent6"/>
          </a:solidFill>
        </p:spPr>
        <p:txBody>
          <a:bodyPr wrap="square" lIns="108000" tIns="0" rIns="108000" bIns="0" rtlCol="0" anchor="ctr" anchorCtr="1">
            <a:noAutofit/>
          </a:bodyPr>
          <a:lstStyle/>
          <a:p>
            <a:pPr>
              <a:lnSpc>
                <a:spcPct val="150000"/>
              </a:lnSpc>
              <a:spcAft>
                <a:spcPts val="600"/>
              </a:spcAft>
            </a:pPr>
            <a:r>
              <a:rPr lang="en-AU" sz="1600">
                <a:solidFill>
                  <a:schemeClr val="accent1"/>
                </a:solidFill>
              </a:rPr>
              <a:t>‘Creating written texts is a way of organising thoughts, explaining thinking </a:t>
            </a:r>
            <a:br>
              <a:rPr lang="en-AU" sz="1600">
                <a:solidFill>
                  <a:schemeClr val="accent1"/>
                </a:solidFill>
              </a:rPr>
            </a:br>
            <a:r>
              <a:rPr lang="en-AU" sz="1600">
                <a:solidFill>
                  <a:schemeClr val="accent1"/>
                </a:solidFill>
              </a:rPr>
              <a:t>and making connections within and across learning areas. The learning areas provide meaningful content for writing beyond the subject of English.’</a:t>
            </a:r>
          </a:p>
          <a:p>
            <a:pPr algn="r">
              <a:lnSpc>
                <a:spcPct val="150000"/>
              </a:lnSpc>
              <a:spcAft>
                <a:spcPts val="600"/>
              </a:spcAft>
            </a:pPr>
            <a:r>
              <a:rPr lang="en-AU" sz="1600">
                <a:solidFill>
                  <a:schemeClr val="accent1"/>
                </a:solidFill>
              </a:rPr>
              <a:t>NESA</a:t>
            </a:r>
          </a:p>
        </p:txBody>
      </p:sp>
      <p:sp>
        <p:nvSpPr>
          <p:cNvPr id="4" name="Slide Number Placeholder 3">
            <a:extLst>
              <a:ext uri="{FF2B5EF4-FFF2-40B4-BE49-F238E27FC236}">
                <a16:creationId xmlns:a16="http://schemas.microsoft.com/office/drawing/2014/main" id="{7E8798F5-B43A-B509-DCC3-044309E5D81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1357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0E3C9-E2F6-6A3F-A318-995AA7A77A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DBE784-3B64-22D2-73A9-2AA2CB79F444}"/>
              </a:ext>
            </a:extLst>
          </p:cNvPr>
          <p:cNvSpPr>
            <a:spLocks noGrp="1"/>
          </p:cNvSpPr>
          <p:nvPr>
            <p:ph type="title" idx="4294967295"/>
          </p:nvPr>
        </p:nvSpPr>
        <p:spPr>
          <a:xfrm>
            <a:off x="443169" y="365945"/>
            <a:ext cx="10079038" cy="544512"/>
          </a:xfrm>
        </p:spPr>
        <p:txBody>
          <a:bodyPr anchor="t">
            <a:normAutofit/>
          </a:bodyPr>
          <a:lstStyle/>
          <a:p>
            <a:r>
              <a:rPr lang="en-US"/>
              <a:t>Cr</a:t>
            </a:r>
            <a:r>
              <a:rPr lang="en-US">
                <a:solidFill>
                  <a:schemeClr val="accent1"/>
                </a:solidFill>
              </a:rPr>
              <a:t>eating written texts </a:t>
            </a:r>
            <a:r>
              <a:rPr lang="en-US">
                <a:solidFill>
                  <a:schemeClr val="bg1"/>
                </a:solidFill>
              </a:rPr>
              <a:t>(1)</a:t>
            </a:r>
          </a:p>
        </p:txBody>
      </p:sp>
      <p:sp>
        <p:nvSpPr>
          <p:cNvPr id="11" name="Text Placeholder 4">
            <a:extLst>
              <a:ext uri="{FF2B5EF4-FFF2-40B4-BE49-F238E27FC236}">
                <a16:creationId xmlns:a16="http://schemas.microsoft.com/office/drawing/2014/main" id="{99E912CB-BEB7-8B41-ECA8-5B7C61380CBD}"/>
              </a:ext>
            </a:extLst>
          </p:cNvPr>
          <p:cNvSpPr>
            <a:spLocks noGrp="1"/>
          </p:cNvSpPr>
          <p:nvPr>
            <p:ph type="body" sz="quarter" idx="4294967295"/>
          </p:nvPr>
        </p:nvSpPr>
        <p:spPr>
          <a:xfrm>
            <a:off x="443169" y="966885"/>
            <a:ext cx="10079038" cy="309562"/>
          </a:xfrm>
        </p:spPr>
        <p:txBody>
          <a:bodyPr/>
          <a:lstStyle/>
          <a:p>
            <a:r>
              <a:rPr lang="en-US">
                <a:solidFill>
                  <a:schemeClr val="accent2"/>
                </a:solidFill>
              </a:rPr>
              <a:t>Example – PDHPE sample scope and sequence ‘Introduction’</a:t>
            </a:r>
          </a:p>
        </p:txBody>
      </p:sp>
      <p:pic>
        <p:nvPicPr>
          <p:cNvPr id="2" name="Picture 1" descr="Personal development, health and physical education K–6 sample scope and sequence.">
            <a:extLst>
              <a:ext uri="{FF2B5EF4-FFF2-40B4-BE49-F238E27FC236}">
                <a16:creationId xmlns:a16="http://schemas.microsoft.com/office/drawing/2014/main" id="{F8F98187-1D22-D22A-73A7-15FA1E8E4A06}"/>
              </a:ext>
            </a:extLst>
          </p:cNvPr>
          <p:cNvPicPr>
            <a:picLocks noChangeAspect="1"/>
          </p:cNvPicPr>
          <p:nvPr/>
        </p:nvPicPr>
        <p:blipFill>
          <a:blip r:embed="rId4" cstate="screen">
            <a:extLst>
              <a:ext uri="{28A0092B-C50C-407E-A947-70E740481C1C}">
                <a14:useLocalDpi xmlns:a14="http://schemas.microsoft.com/office/drawing/2010/main"/>
              </a:ext>
            </a:extLst>
          </a:blip>
          <a:srcRect l="1511" t="4309" r="3377" b="7690"/>
          <a:stretch>
            <a:fillRect/>
          </a:stretch>
        </p:blipFill>
        <p:spPr>
          <a:xfrm>
            <a:off x="443167" y="1574800"/>
            <a:ext cx="10224833" cy="4941200"/>
          </a:xfrm>
          <a:prstGeom prst="rect">
            <a:avLst/>
          </a:prstGeom>
          <a:effectLst>
            <a:outerShdw blurRad="50800" dist="38100" dir="2700000" algn="tl" rotWithShape="0">
              <a:prstClr val="black">
                <a:alpha val="40000"/>
              </a:prstClr>
            </a:outerShdw>
          </a:effectLst>
        </p:spPr>
      </p:pic>
      <p:grpSp>
        <p:nvGrpSpPr>
          <p:cNvPr id="3" name="Group 2" descr="Creating written texts is embedded throughout the sequence, as composing and constructing texts helps students organise thinking, make connections across learning areas and deepen understanding.&#10;Connections across key learning areas exist where they strengthen schema and reduce unnecessary cognitive load.">
            <a:extLst>
              <a:ext uri="{FF2B5EF4-FFF2-40B4-BE49-F238E27FC236}">
                <a16:creationId xmlns:a16="http://schemas.microsoft.com/office/drawing/2014/main" id="{03384EB0-EF8C-0D2F-F4DB-B91D038EC6C2}"/>
              </a:ext>
              <a:ext uri="{C183D7F6-B498-43B3-948B-1728B52AA6E4}">
                <adec:decorative xmlns:adec="http://schemas.microsoft.com/office/drawing/2017/decorative" val="0"/>
              </a:ext>
            </a:extLst>
          </p:cNvPr>
          <p:cNvGrpSpPr/>
          <p:nvPr/>
        </p:nvGrpSpPr>
        <p:grpSpPr>
          <a:xfrm>
            <a:off x="443168" y="2983849"/>
            <a:ext cx="10079039" cy="3122924"/>
            <a:chOff x="443168" y="2983849"/>
            <a:chExt cx="10079039" cy="3122924"/>
          </a:xfrm>
        </p:grpSpPr>
        <p:sp>
          <p:nvSpPr>
            <p:cNvPr id="4" name="Rectangle 3">
              <a:extLst>
                <a:ext uri="{FF2B5EF4-FFF2-40B4-BE49-F238E27FC236}">
                  <a16:creationId xmlns:a16="http://schemas.microsoft.com/office/drawing/2014/main" id="{AE97BA3C-8547-7C4F-7085-AF0409AD7672}"/>
                </a:ext>
              </a:extLst>
            </p:cNvPr>
            <p:cNvSpPr/>
            <p:nvPr/>
          </p:nvSpPr>
          <p:spPr>
            <a:xfrm>
              <a:off x="443168" y="2983849"/>
              <a:ext cx="8366281" cy="32066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7" name="TextBox 6">
              <a:extLst>
                <a:ext uri="{FF2B5EF4-FFF2-40B4-BE49-F238E27FC236}">
                  <a16:creationId xmlns:a16="http://schemas.microsoft.com/office/drawing/2014/main" id="{9F72EAE2-153B-10D1-7D3F-EC9BC59D9E84}"/>
                </a:ext>
              </a:extLst>
            </p:cNvPr>
            <p:cNvSpPr txBox="1"/>
            <p:nvPr/>
          </p:nvSpPr>
          <p:spPr>
            <a:xfrm>
              <a:off x="2260411" y="3968858"/>
              <a:ext cx="8261796" cy="2137915"/>
            </a:xfrm>
            <a:prstGeom prst="wedgeRoundRectCallout">
              <a:avLst>
                <a:gd name="adj1" fmla="val -20660"/>
                <a:gd name="adj2" fmla="val -77602"/>
                <a:gd name="adj3" fmla="val 16667"/>
              </a:avLst>
            </a:prstGeom>
            <a:solidFill>
              <a:schemeClr val="accent6"/>
            </a:solidFill>
          </p:spPr>
          <p:txBody>
            <a:bodyPr wrap="square" lIns="0" tIns="0" rIns="0" bIns="0" rtlCol="0" anchor="ctr" anchorCtr="1">
              <a:noAutofit/>
            </a:bodyPr>
            <a:lstStyle/>
            <a:p>
              <a:pPr>
                <a:lnSpc>
                  <a:spcPct val="150000"/>
                </a:lnSpc>
                <a:spcAft>
                  <a:spcPts val="1200"/>
                </a:spcAft>
              </a:pPr>
              <a:r>
                <a:rPr lang="en-AU" sz="1600">
                  <a:solidFill>
                    <a:schemeClr val="accent1"/>
                  </a:solidFill>
                </a:rPr>
                <a:t>Creating written texts is embedded throughout the sequence, as composing and constructing texts helps students organise thinking, make connections across learning areas and deepen understanding.</a:t>
              </a:r>
            </a:p>
            <a:p>
              <a:pPr>
                <a:lnSpc>
                  <a:spcPct val="150000"/>
                </a:lnSpc>
                <a:spcAft>
                  <a:spcPts val="1200"/>
                </a:spcAft>
              </a:pPr>
              <a:r>
                <a:rPr lang="en-AU" sz="1600">
                  <a:solidFill>
                    <a:schemeClr val="accent1"/>
                  </a:solidFill>
                </a:rPr>
                <a:t>Connections across key learning areas exist where they strengthen schema and reduce unnecessary cognitive load.</a:t>
              </a:r>
            </a:p>
          </p:txBody>
        </p:sp>
      </p:grpSp>
      <p:sp>
        <p:nvSpPr>
          <p:cNvPr id="6" name="Slide Number Placeholder 5">
            <a:extLst>
              <a:ext uri="{FF2B5EF4-FFF2-40B4-BE49-F238E27FC236}">
                <a16:creationId xmlns:a16="http://schemas.microsoft.com/office/drawing/2014/main" id="{F0450308-D2BD-4BAB-8E27-285209B62812}"/>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b="0" i="0" u="none" strike="noStrike" kern="1200" cap="none" spc="0" normalizeH="0" baseline="0" noProof="0" smtClean="0">
                <a:ln>
                  <a:noFill/>
                </a:ln>
                <a:effectLst/>
                <a:uLnTx/>
                <a:uFillTx/>
              </a:rPr>
              <a:pPr marL="0" marR="0" lvl="0" indent="0" defTabSz="609585" rtl="0" eaLnBrk="1" fontAlgn="auto" latinLnBrk="0" hangingPunct="1">
                <a:lnSpc>
                  <a:spcPct val="90000"/>
                </a:lnSpc>
                <a:spcBef>
                  <a:spcPts val="0"/>
                </a:spcBef>
                <a:spcAft>
                  <a:spcPts val="600"/>
                </a:spcAft>
                <a:buClrTx/>
                <a:buSzTx/>
                <a:buFontTx/>
                <a:buNone/>
                <a:tabLst/>
                <a:defRPr/>
              </a:pPr>
              <a:t>66</a:t>
            </a:fld>
            <a:endParaRPr kumimoji="0" lang="en-AU" b="0" i="0" u="none"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4364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D92A1-D62D-C17A-5B95-2D6779C09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0721C-C953-D121-5B7F-0DA00A479413}"/>
              </a:ext>
            </a:extLst>
          </p:cNvPr>
          <p:cNvSpPr>
            <a:spLocks noGrp="1"/>
          </p:cNvSpPr>
          <p:nvPr>
            <p:ph type="title"/>
          </p:nvPr>
        </p:nvSpPr>
        <p:spPr>
          <a:xfrm>
            <a:off x="359999" y="360000"/>
            <a:ext cx="10594693" cy="545601"/>
          </a:xfrm>
        </p:spPr>
        <p:txBody>
          <a:bodyPr/>
          <a:lstStyle/>
          <a:p>
            <a:r>
              <a:rPr lang="en-US" sz="3200"/>
              <a:t>Creating written texts in Science and technology </a:t>
            </a:r>
            <a:r>
              <a:rPr lang="en-US" sz="3200">
                <a:solidFill>
                  <a:schemeClr val="bg1"/>
                </a:solidFill>
              </a:rPr>
              <a:t>(1)</a:t>
            </a:r>
            <a:endParaRPr lang="en-US" sz="3200">
              <a:solidFill>
                <a:schemeClr val="bg1"/>
              </a:solidFill>
              <a:highlight>
                <a:srgbClr val="FFFF00"/>
              </a:highlight>
            </a:endParaRPr>
          </a:p>
        </p:txBody>
      </p:sp>
      <p:sp>
        <p:nvSpPr>
          <p:cNvPr id="6" name="Rectangle: Rounded Corners 5">
            <a:extLst>
              <a:ext uri="{FF2B5EF4-FFF2-40B4-BE49-F238E27FC236}">
                <a16:creationId xmlns:a16="http://schemas.microsoft.com/office/drawing/2014/main" id="{CBA8B1E4-CECD-7995-9097-2CB5920F8886}"/>
              </a:ext>
            </a:extLst>
          </p:cNvPr>
          <p:cNvSpPr/>
          <p:nvPr/>
        </p:nvSpPr>
        <p:spPr>
          <a:xfrm>
            <a:off x="138126" y="935663"/>
            <a:ext cx="1080000" cy="1080000"/>
          </a:xfrm>
          <a:prstGeom prst="roundRect">
            <a:avLst>
              <a:gd name="adj" fmla="val 274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FFFFFF"/>
                </a:solidFill>
                <a:latin typeface="+mj-lt"/>
              </a:rPr>
              <a:t>ES1</a:t>
            </a:r>
            <a:endParaRPr kumimoji="0" lang="en-AU" sz="1800" b="1" i="0" u="none" strike="noStrike" kern="1200" cap="none" spc="0" normalizeH="0" baseline="0" noProof="0">
              <a:ln>
                <a:noFill/>
              </a:ln>
              <a:solidFill>
                <a:srgbClr val="FFFFFF"/>
              </a:solidFill>
              <a:effectLst/>
              <a:uLnTx/>
              <a:uFillTx/>
              <a:latin typeface="+mj-lt"/>
            </a:endParaRPr>
          </a:p>
        </p:txBody>
      </p:sp>
      <p:sp>
        <p:nvSpPr>
          <p:cNvPr id="5" name="Rectangle: Rounded Corners 4">
            <a:extLst>
              <a:ext uri="{FF2B5EF4-FFF2-40B4-BE49-F238E27FC236}">
                <a16:creationId xmlns:a16="http://schemas.microsoft.com/office/drawing/2014/main" id="{E64E2E1F-B5A6-B5BB-282C-22274C0BCE46}"/>
              </a:ext>
            </a:extLst>
          </p:cNvPr>
          <p:cNvSpPr/>
          <p:nvPr/>
        </p:nvSpPr>
        <p:spPr>
          <a:xfrm>
            <a:off x="128508" y="2120553"/>
            <a:ext cx="1080000" cy="1080000"/>
          </a:xfrm>
          <a:prstGeom prst="roundRect">
            <a:avLst>
              <a:gd name="adj" fmla="val 25774"/>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a:ln>
                  <a:noFill/>
                </a:ln>
                <a:solidFill>
                  <a:schemeClr val="tx1"/>
                </a:solidFill>
                <a:effectLst/>
                <a:uLnTx/>
                <a:uFillTx/>
                <a:latin typeface="+mj-lt"/>
                <a:ea typeface="+mn-ea"/>
                <a:cs typeface="+mn-cs"/>
              </a:rPr>
              <a:t>Terms 2 and 4 </a:t>
            </a:r>
          </a:p>
        </p:txBody>
      </p:sp>
      <p:sp>
        <p:nvSpPr>
          <p:cNvPr id="7" name="Rectangle: Rounded Corners 6">
            <a:extLst>
              <a:ext uri="{FF2B5EF4-FFF2-40B4-BE49-F238E27FC236}">
                <a16:creationId xmlns:a16="http://schemas.microsoft.com/office/drawing/2014/main" id="{A0F031D2-8FD5-8B99-F792-25325334657A}"/>
              </a:ext>
            </a:extLst>
          </p:cNvPr>
          <p:cNvSpPr/>
          <p:nvPr/>
        </p:nvSpPr>
        <p:spPr>
          <a:xfrm>
            <a:off x="1313431" y="935663"/>
            <a:ext cx="9889780" cy="2800540"/>
          </a:xfrm>
          <a:prstGeom prst="roundRect">
            <a:avLst>
              <a:gd name="adj" fmla="val 1167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Outcome </a:t>
            </a:r>
            <a:r>
              <a:rPr kumimoji="0" lang="en-AU" sz="1600" i="0" u="none" strike="noStrike" kern="1200" cap="none" spc="0" normalizeH="0" baseline="0" noProof="0" dirty="0">
                <a:ln>
                  <a:noFill/>
                </a:ln>
                <a:solidFill>
                  <a:srgbClr val="22272B"/>
                </a:solidFill>
                <a:effectLst/>
                <a:uLnTx/>
                <a:uFillTx/>
                <a:ea typeface="+mn-ea"/>
                <a:cs typeface="Arial"/>
              </a:rPr>
              <a:t>–</a:t>
            </a:r>
            <a:r>
              <a:rPr kumimoji="0" lang="en-AU" sz="1600" b="1" i="0" u="none" strike="noStrike" kern="1200" cap="none" spc="0" normalizeH="0" baseline="0" noProof="0" dirty="0">
                <a:ln>
                  <a:noFill/>
                </a:ln>
                <a:solidFill>
                  <a:srgbClr val="22272B"/>
                </a:solidFill>
                <a:effectLst/>
                <a:uLnTx/>
                <a:uFillTx/>
                <a:ea typeface="+mn-ea"/>
                <a:cs typeface="Arial"/>
              </a:rPr>
              <a:t> </a:t>
            </a:r>
            <a:r>
              <a:rPr kumimoji="0" lang="en-AU" sz="1600" i="0" u="none" strike="noStrike" kern="1200" cap="none" spc="0" normalizeH="0" baseline="0" noProof="0" dirty="0">
                <a:ln>
                  <a:noFill/>
                </a:ln>
                <a:solidFill>
                  <a:srgbClr val="22272B"/>
                </a:solidFill>
                <a:effectLst/>
                <a:uLnTx/>
                <a:uFillTx/>
                <a:ea typeface="+mn-ea"/>
                <a:cs typeface="Arial"/>
              </a:rPr>
              <a:t>STE-SCI-01, STE-PQU-01</a:t>
            </a:r>
          </a:p>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Focus area </a:t>
            </a:r>
            <a:r>
              <a:rPr kumimoji="0" lang="en-AU" sz="1600" i="0" u="none" strike="noStrike" kern="1200" cap="none" spc="0" normalizeH="0" baseline="0" noProof="0" dirty="0">
                <a:ln>
                  <a:noFill/>
                </a:ln>
                <a:solidFill>
                  <a:srgbClr val="22272B"/>
                </a:solidFill>
                <a:effectLst/>
                <a:uLnTx/>
                <a:uFillTx/>
                <a:ea typeface="+mn-ea"/>
                <a:cs typeface="Arial"/>
              </a:rPr>
              <a:t>–</a:t>
            </a:r>
            <a:r>
              <a:rPr kumimoji="0" lang="en-AU" sz="1600" b="1" i="0" u="none" strike="noStrike" kern="1200" cap="none" spc="0" normalizeH="0" baseline="0" noProof="0" dirty="0">
                <a:ln>
                  <a:noFill/>
                </a:ln>
                <a:solidFill>
                  <a:srgbClr val="22272B"/>
                </a:solidFill>
                <a:effectLst/>
                <a:uLnTx/>
                <a:uFillTx/>
                <a:ea typeface="+mn-ea"/>
                <a:cs typeface="Arial"/>
              </a:rPr>
              <a:t> </a:t>
            </a:r>
            <a:r>
              <a:rPr kumimoji="0" lang="en-AU" sz="1600" i="0" u="none" strike="noStrike" kern="1200" cap="none" spc="0" normalizeH="0" baseline="0" noProof="0" dirty="0">
                <a:ln>
                  <a:noFill/>
                </a:ln>
                <a:solidFill>
                  <a:srgbClr val="22272B"/>
                </a:solidFill>
                <a:effectLst/>
                <a:uLnTx/>
                <a:uFillTx/>
                <a:ea typeface="+mn-ea"/>
                <a:cs typeface="Arial"/>
              </a:rPr>
              <a:t>Observations and questions spark curiosity</a:t>
            </a:r>
          </a:p>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Content group </a:t>
            </a:r>
            <a:r>
              <a:rPr kumimoji="0" lang="en-AU" sz="1600" i="0" u="none" strike="noStrike" kern="1200" cap="none" spc="0" normalizeH="0" baseline="0" noProof="0" dirty="0">
                <a:ln>
                  <a:noFill/>
                </a:ln>
                <a:solidFill>
                  <a:srgbClr val="22272B"/>
                </a:solidFill>
                <a:effectLst/>
                <a:uLnTx/>
                <a:uFillTx/>
                <a:ea typeface="+mn-ea"/>
                <a:cs typeface="Arial"/>
              </a:rPr>
              <a:t>–</a:t>
            </a:r>
            <a:r>
              <a:rPr kumimoji="0" lang="en-AU" sz="1600" b="1" i="0" u="none" strike="noStrike" kern="1200" cap="none" spc="0" normalizeH="0" baseline="0" noProof="0" dirty="0">
                <a:ln>
                  <a:noFill/>
                </a:ln>
                <a:solidFill>
                  <a:srgbClr val="22272B"/>
                </a:solidFill>
                <a:effectLst/>
                <a:uLnTx/>
                <a:uFillTx/>
                <a:ea typeface="+mn-ea"/>
                <a:cs typeface="Arial"/>
              </a:rPr>
              <a:t> </a:t>
            </a:r>
            <a:r>
              <a:rPr kumimoji="0" lang="en-AU" sz="1600" i="0" u="none" strike="noStrike" kern="1200" cap="none" spc="0" normalizeH="0" baseline="0" noProof="0" dirty="0">
                <a:ln>
                  <a:noFill/>
                </a:ln>
                <a:solidFill>
                  <a:srgbClr val="22272B"/>
                </a:solidFill>
                <a:effectLst/>
                <a:uLnTx/>
                <a:uFillTx/>
                <a:ea typeface="+mn-ea"/>
                <a:cs typeface="Arial"/>
              </a:rPr>
              <a:t>Creating written sentences supports understanding of Science and Technology</a:t>
            </a:r>
          </a:p>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Content point examples</a:t>
            </a:r>
            <a:r>
              <a:rPr lang="en-AU" sz="1600" b="1" dirty="0">
                <a:solidFill>
                  <a:srgbClr val="22272B"/>
                </a:solidFill>
                <a:cs typeface="Arial"/>
              </a:rPr>
              <a:t>:</a:t>
            </a:r>
            <a:endParaRPr kumimoji="0" lang="en-AU" sz="1600" b="1" i="0" u="none" strike="noStrike" kern="1200" cap="none" spc="0" normalizeH="0" baseline="0" noProof="0" dirty="0">
              <a:ln>
                <a:noFill/>
              </a:ln>
              <a:solidFill>
                <a:srgbClr val="22272B"/>
              </a:solidFill>
              <a:effectLst/>
              <a:uLnTx/>
              <a:uFillTx/>
              <a:ea typeface="+mn-ea"/>
              <a:cs typeface="Arial"/>
            </a:endParaRPr>
          </a:p>
          <a:p>
            <a:pPr marL="285750" marR="0" lvl="0" indent="-285750" algn="l" defTabSz="609585"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solidFill>
                  <a:srgbClr val="22272B"/>
                </a:solidFill>
                <a:effectLst/>
                <a:uLnTx/>
                <a:uFillTx/>
                <a:ea typeface="+mn-ea"/>
                <a:cs typeface="Arial"/>
              </a:rPr>
              <a:t>Select adjectives to add precision when describing the properties of materials</a:t>
            </a:r>
          </a:p>
          <a:p>
            <a:pPr marL="285750" marR="0" lvl="0" indent="-285750" algn="l" defTabSz="609585"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solidFill>
                  <a:srgbClr val="22272B"/>
                </a:solidFill>
                <a:effectLst/>
                <a:uLnTx/>
                <a:uFillTx/>
                <a:ea typeface="+mn-ea"/>
                <a:cs typeface="Arial"/>
              </a:rPr>
              <a:t>Use nouns, adjectives and verbs to label pictures to describe the characteristics or movement of living things</a:t>
            </a:r>
            <a:endParaRPr kumimoji="0" lang="en-AU" sz="1600" b="1" i="0" u="none" strike="noStrike" kern="1200" cap="none" spc="0" normalizeH="0" baseline="0" noProof="0" dirty="0">
              <a:ln>
                <a:noFill/>
              </a:ln>
              <a:solidFill>
                <a:srgbClr val="22272B"/>
              </a:solidFill>
              <a:effectLst/>
              <a:uLnTx/>
              <a:uFillTx/>
              <a:ea typeface="+mn-ea"/>
              <a:cs typeface="Arial"/>
            </a:endParaRPr>
          </a:p>
        </p:txBody>
      </p:sp>
      <p:sp>
        <p:nvSpPr>
          <p:cNvPr id="9" name="Rectangle: Rounded Corners 8">
            <a:extLst>
              <a:ext uri="{FF2B5EF4-FFF2-40B4-BE49-F238E27FC236}">
                <a16:creationId xmlns:a16="http://schemas.microsoft.com/office/drawing/2014/main" id="{EFD3FFCC-4ABC-F3B0-5050-215E506CEDC4}"/>
              </a:ext>
            </a:extLst>
          </p:cNvPr>
          <p:cNvSpPr/>
          <p:nvPr/>
        </p:nvSpPr>
        <p:spPr>
          <a:xfrm>
            <a:off x="138126" y="3811509"/>
            <a:ext cx="1080000" cy="1080000"/>
          </a:xfrm>
          <a:prstGeom prst="roundRect">
            <a:avLst>
              <a:gd name="adj" fmla="val 274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FFFFFF"/>
                </a:solidFill>
                <a:latin typeface="+mj-lt"/>
              </a:rPr>
              <a:t>S1</a:t>
            </a:r>
            <a:endParaRPr kumimoji="0" lang="en-AU" sz="1800" b="1" i="0" u="none" strike="noStrike" kern="1200" cap="none" spc="0" normalizeH="0" baseline="0" noProof="0">
              <a:ln>
                <a:noFill/>
              </a:ln>
              <a:solidFill>
                <a:srgbClr val="FFFFFF"/>
              </a:solidFill>
              <a:effectLst/>
              <a:uLnTx/>
              <a:uFillTx/>
              <a:latin typeface="+mj-lt"/>
            </a:endParaRPr>
          </a:p>
        </p:txBody>
      </p:sp>
      <p:sp>
        <p:nvSpPr>
          <p:cNvPr id="8" name="Rectangle: Rounded Corners 7">
            <a:extLst>
              <a:ext uri="{FF2B5EF4-FFF2-40B4-BE49-F238E27FC236}">
                <a16:creationId xmlns:a16="http://schemas.microsoft.com/office/drawing/2014/main" id="{310E23B7-95EF-8CD9-2413-C1C5E49417C4}"/>
              </a:ext>
            </a:extLst>
          </p:cNvPr>
          <p:cNvSpPr/>
          <p:nvPr/>
        </p:nvSpPr>
        <p:spPr>
          <a:xfrm>
            <a:off x="128508" y="5005577"/>
            <a:ext cx="1080000" cy="1080000"/>
          </a:xfrm>
          <a:prstGeom prst="roundRect">
            <a:avLst>
              <a:gd name="adj" fmla="val 25774"/>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a:ln>
                  <a:noFill/>
                </a:ln>
                <a:solidFill>
                  <a:schemeClr val="tx1"/>
                </a:solidFill>
                <a:effectLst/>
                <a:uLnTx/>
                <a:uFillTx/>
                <a:latin typeface="+mj-lt"/>
                <a:ea typeface="+mn-ea"/>
                <a:cs typeface="+mn-cs"/>
              </a:rPr>
              <a:t>Terms 1, 3, 4, 6–8</a:t>
            </a:r>
          </a:p>
        </p:txBody>
      </p:sp>
      <p:sp>
        <p:nvSpPr>
          <p:cNvPr id="3" name="Rectangle: Rounded Corners 2">
            <a:extLst>
              <a:ext uri="{FF2B5EF4-FFF2-40B4-BE49-F238E27FC236}">
                <a16:creationId xmlns:a16="http://schemas.microsoft.com/office/drawing/2014/main" id="{DB967DF6-2094-7291-5B26-1317CF5EB004}"/>
              </a:ext>
            </a:extLst>
          </p:cNvPr>
          <p:cNvSpPr/>
          <p:nvPr/>
        </p:nvSpPr>
        <p:spPr>
          <a:xfrm>
            <a:off x="1313431" y="3811509"/>
            <a:ext cx="9889780" cy="2959797"/>
          </a:xfrm>
          <a:prstGeom prst="roundRect">
            <a:avLst>
              <a:gd name="adj" fmla="val 980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Outcome </a:t>
            </a:r>
            <a:r>
              <a:rPr kumimoji="0" lang="en-AU" sz="1600" i="0" u="none" strike="noStrike" kern="1200" cap="none" spc="0" normalizeH="0" baseline="0" noProof="0" dirty="0">
                <a:ln>
                  <a:noFill/>
                </a:ln>
                <a:solidFill>
                  <a:srgbClr val="22272B"/>
                </a:solidFill>
                <a:effectLst/>
                <a:uLnTx/>
                <a:uFillTx/>
                <a:ea typeface="+mn-ea"/>
                <a:cs typeface="Arial"/>
              </a:rPr>
              <a:t>–</a:t>
            </a:r>
            <a:r>
              <a:rPr kumimoji="0" lang="en-AU" sz="1600" b="1" i="0" u="none" strike="noStrike" kern="1200" cap="none" spc="0" normalizeH="0" baseline="0" noProof="0" dirty="0">
                <a:ln>
                  <a:noFill/>
                </a:ln>
                <a:solidFill>
                  <a:srgbClr val="22272B"/>
                </a:solidFill>
                <a:effectLst/>
                <a:uLnTx/>
                <a:uFillTx/>
                <a:ea typeface="+mn-ea"/>
                <a:cs typeface="Arial"/>
              </a:rPr>
              <a:t> </a:t>
            </a:r>
            <a:r>
              <a:rPr kumimoji="0" lang="en-AU" sz="1600" i="0" u="none" strike="noStrike" kern="1200" cap="none" spc="0" normalizeH="0" baseline="0" noProof="0" dirty="0">
                <a:ln>
                  <a:noFill/>
                </a:ln>
                <a:solidFill>
                  <a:srgbClr val="22272B"/>
                </a:solidFill>
                <a:effectLst/>
                <a:uLnTx/>
                <a:uFillTx/>
                <a:ea typeface="+mn-ea"/>
                <a:cs typeface="Arial"/>
              </a:rPr>
              <a:t>ST1-SCI-01, ST1-PQU-01, ST1-DAT-01 </a:t>
            </a:r>
          </a:p>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Focus area </a:t>
            </a:r>
            <a:r>
              <a:rPr kumimoji="0" lang="en-AU" sz="1600" i="0" u="none" strike="noStrike" kern="1200" cap="none" spc="0" normalizeH="0" baseline="0" noProof="0" dirty="0">
                <a:ln>
                  <a:noFill/>
                </a:ln>
                <a:solidFill>
                  <a:srgbClr val="22272B"/>
                </a:solidFill>
                <a:effectLst/>
                <a:uLnTx/>
                <a:uFillTx/>
                <a:ea typeface="+mn-ea"/>
                <a:cs typeface="Arial"/>
              </a:rPr>
              <a:t>–</a:t>
            </a:r>
            <a:r>
              <a:rPr kumimoji="0" lang="en-AU" sz="1600" b="1" i="0" u="none" strike="noStrike" kern="1200" cap="none" spc="0" normalizeH="0" baseline="0" noProof="0" dirty="0">
                <a:ln>
                  <a:noFill/>
                </a:ln>
                <a:solidFill>
                  <a:srgbClr val="22272B"/>
                </a:solidFill>
                <a:effectLst/>
                <a:uLnTx/>
                <a:uFillTx/>
                <a:ea typeface="+mn-ea"/>
                <a:cs typeface="Arial"/>
              </a:rPr>
              <a:t> </a:t>
            </a:r>
            <a:r>
              <a:rPr kumimoji="0" lang="en-AU" sz="1600" i="0" u="none" strike="noStrike" kern="1200" cap="none" spc="0" normalizeH="0" baseline="0" noProof="0" dirty="0">
                <a:ln>
                  <a:noFill/>
                </a:ln>
                <a:solidFill>
                  <a:srgbClr val="22272B"/>
                </a:solidFill>
                <a:effectLst/>
                <a:uLnTx/>
                <a:uFillTx/>
                <a:ea typeface="+mn-ea"/>
                <a:cs typeface="Arial"/>
              </a:rPr>
              <a:t>Investigations of changes provide knowledge and understanding</a:t>
            </a:r>
          </a:p>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Content group </a:t>
            </a:r>
            <a:r>
              <a:rPr kumimoji="0" lang="en-AU" sz="1600" i="0" u="none" strike="noStrike" kern="1200" cap="none" spc="0" normalizeH="0" baseline="0" noProof="0" dirty="0">
                <a:ln>
                  <a:noFill/>
                </a:ln>
                <a:solidFill>
                  <a:srgbClr val="22272B"/>
                </a:solidFill>
                <a:effectLst/>
                <a:uLnTx/>
                <a:uFillTx/>
                <a:ea typeface="+mn-ea"/>
                <a:cs typeface="Arial"/>
              </a:rPr>
              <a:t>–</a:t>
            </a:r>
            <a:r>
              <a:rPr kumimoji="0" lang="en-AU" sz="1600" b="1" i="0" u="none" strike="noStrike" kern="1200" cap="none" spc="0" normalizeH="0" baseline="0" noProof="0" dirty="0">
                <a:ln>
                  <a:noFill/>
                </a:ln>
                <a:solidFill>
                  <a:srgbClr val="22272B"/>
                </a:solidFill>
                <a:effectLst/>
                <a:uLnTx/>
                <a:uFillTx/>
                <a:ea typeface="+mn-ea"/>
                <a:cs typeface="Arial"/>
              </a:rPr>
              <a:t> </a:t>
            </a:r>
            <a:r>
              <a:rPr kumimoji="0" lang="en-AU" sz="1600" i="0" u="none" strike="noStrike" kern="1200" cap="none" spc="0" normalizeH="0" baseline="0" noProof="0" dirty="0">
                <a:ln>
                  <a:noFill/>
                </a:ln>
                <a:solidFill>
                  <a:srgbClr val="22272B"/>
                </a:solidFill>
                <a:effectLst/>
                <a:uLnTx/>
                <a:uFillTx/>
                <a:ea typeface="+mn-ea"/>
                <a:cs typeface="Arial"/>
              </a:rPr>
              <a:t>Creating written texts supports understanding of Science and Technology</a:t>
            </a:r>
            <a:endParaRPr kumimoji="0" lang="en-AU" sz="1600" i="0" u="none" strike="noStrike" kern="1200" cap="none" spc="0" normalizeH="0" baseline="0" noProof="0" dirty="0">
              <a:ln>
                <a:noFill/>
              </a:ln>
              <a:solidFill>
                <a:srgbClr val="22272B"/>
              </a:solidFill>
              <a:effectLst/>
              <a:highlight>
                <a:srgbClr val="FFFF00"/>
              </a:highlight>
              <a:uLnTx/>
              <a:uFillTx/>
              <a:ea typeface="+mn-ea"/>
              <a:cs typeface="Arial"/>
            </a:endParaRPr>
          </a:p>
          <a:p>
            <a:pPr marL="0" marR="0" lvl="0" indent="0" algn="l" defTabSz="609585" rtl="0" eaLnBrk="1" fontAlgn="base"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ea typeface="+mn-ea"/>
                <a:cs typeface="Arial"/>
              </a:rPr>
              <a:t>Content point examples</a:t>
            </a:r>
            <a:r>
              <a:rPr lang="en-AU" sz="1600" b="1" dirty="0">
                <a:solidFill>
                  <a:srgbClr val="22272B"/>
                </a:solidFill>
                <a:cs typeface="Arial"/>
              </a:rPr>
              <a:t>:</a:t>
            </a:r>
            <a:endParaRPr kumimoji="0" lang="en-AU" sz="1600" b="1" i="0" u="none" strike="noStrike" kern="1200" cap="none" spc="0" normalizeH="0" baseline="0" noProof="0" dirty="0">
              <a:ln>
                <a:noFill/>
              </a:ln>
              <a:solidFill>
                <a:srgbClr val="22272B"/>
              </a:solidFill>
              <a:effectLst/>
              <a:uLnTx/>
              <a:uFillTx/>
              <a:ea typeface="+mn-ea"/>
              <a:cs typeface="Arial"/>
            </a:endParaRPr>
          </a:p>
          <a:p>
            <a:pPr marL="285750" marR="0" lvl="0" indent="-285750" algn="l" defTabSz="609585"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solidFill>
                  <a:srgbClr val="22272B"/>
                </a:solidFill>
                <a:effectLst/>
                <a:uLnTx/>
                <a:uFillTx/>
                <a:ea typeface="+mn-ea"/>
                <a:cs typeface="Arial"/>
              </a:rPr>
              <a:t>Use nouns, noun groups and verbs to create notes, annotations and labels to document observations</a:t>
            </a:r>
          </a:p>
          <a:p>
            <a:pPr marL="285750" marR="0" lvl="0" indent="-285750" algn="l" defTabSz="609585"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solidFill>
                  <a:srgbClr val="22272B"/>
                </a:solidFill>
                <a:effectLst/>
                <a:uLnTx/>
                <a:uFillTx/>
                <a:ea typeface="+mn-ea"/>
                <a:cs typeface="Arial"/>
              </a:rPr>
              <a:t>Use simple and compound sentences, flow charts and labelled diagrams to describe a process or function</a:t>
            </a:r>
          </a:p>
        </p:txBody>
      </p:sp>
      <p:sp>
        <p:nvSpPr>
          <p:cNvPr id="4" name="Slide Number Placeholder 3">
            <a:extLst>
              <a:ext uri="{FF2B5EF4-FFF2-40B4-BE49-F238E27FC236}">
                <a16:creationId xmlns:a16="http://schemas.microsoft.com/office/drawing/2014/main" id="{210F2F1E-F418-A433-686B-A3C9C882F8E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37391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9" grpId="0" animBg="1"/>
      <p:bldP spid="8"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DBADC-CAF5-2AE3-1E22-4EEFD41FD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E1BEC-4C91-590E-0DAB-961C6FAF2B7D}"/>
              </a:ext>
            </a:extLst>
          </p:cNvPr>
          <p:cNvSpPr>
            <a:spLocks noGrp="1"/>
          </p:cNvSpPr>
          <p:nvPr>
            <p:ph type="title"/>
          </p:nvPr>
        </p:nvSpPr>
        <p:spPr>
          <a:xfrm>
            <a:off x="359999" y="360000"/>
            <a:ext cx="10594693" cy="545601"/>
          </a:xfrm>
        </p:spPr>
        <p:txBody>
          <a:bodyPr/>
          <a:lstStyle/>
          <a:p>
            <a:r>
              <a:rPr lang="en-US" sz="3200"/>
              <a:t>Creating written texts in Science and technology </a:t>
            </a:r>
            <a:r>
              <a:rPr lang="en-US" sz="3200">
                <a:solidFill>
                  <a:schemeClr val="bg1"/>
                </a:solidFill>
              </a:rPr>
              <a:t>(2)</a:t>
            </a:r>
            <a:endParaRPr lang="en-US" sz="3200">
              <a:solidFill>
                <a:schemeClr val="bg1"/>
              </a:solidFill>
              <a:highlight>
                <a:srgbClr val="FFFF00"/>
              </a:highlight>
            </a:endParaRPr>
          </a:p>
        </p:txBody>
      </p:sp>
      <p:sp>
        <p:nvSpPr>
          <p:cNvPr id="6" name="Rectangle: Rounded Corners 5">
            <a:extLst>
              <a:ext uri="{FF2B5EF4-FFF2-40B4-BE49-F238E27FC236}">
                <a16:creationId xmlns:a16="http://schemas.microsoft.com/office/drawing/2014/main" id="{F8548ABE-CF17-1446-B57B-B6E0CDAC1C24}"/>
              </a:ext>
            </a:extLst>
          </p:cNvPr>
          <p:cNvSpPr/>
          <p:nvPr/>
        </p:nvSpPr>
        <p:spPr>
          <a:xfrm>
            <a:off x="138126" y="935663"/>
            <a:ext cx="1080000" cy="1080000"/>
          </a:xfrm>
          <a:prstGeom prst="roundRect">
            <a:avLst>
              <a:gd name="adj" fmla="val 274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FFFFFF"/>
                </a:solidFill>
                <a:latin typeface="+mj-lt"/>
              </a:rPr>
              <a:t>S2</a:t>
            </a:r>
            <a:endParaRPr kumimoji="0" lang="en-AU" sz="1800" b="1" i="0" u="none" strike="noStrike" kern="1200" cap="none" spc="0" normalizeH="0" baseline="0" noProof="0">
              <a:ln>
                <a:noFill/>
              </a:ln>
              <a:solidFill>
                <a:srgbClr val="FFFFFF"/>
              </a:solidFill>
              <a:effectLst/>
              <a:uLnTx/>
              <a:uFillTx/>
              <a:latin typeface="+mj-lt"/>
            </a:endParaRPr>
          </a:p>
        </p:txBody>
      </p:sp>
      <p:sp>
        <p:nvSpPr>
          <p:cNvPr id="5" name="Rectangle: Rounded Corners 4">
            <a:extLst>
              <a:ext uri="{FF2B5EF4-FFF2-40B4-BE49-F238E27FC236}">
                <a16:creationId xmlns:a16="http://schemas.microsoft.com/office/drawing/2014/main" id="{C748DFC3-3105-53A4-BDDA-81AA44E2479D}"/>
              </a:ext>
            </a:extLst>
          </p:cNvPr>
          <p:cNvSpPr/>
          <p:nvPr/>
        </p:nvSpPr>
        <p:spPr>
          <a:xfrm>
            <a:off x="128508" y="2120553"/>
            <a:ext cx="1080000" cy="1080000"/>
          </a:xfrm>
          <a:prstGeom prst="roundRect">
            <a:avLst>
              <a:gd name="adj" fmla="val 25774"/>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algn="ctr" fontAlgn="base">
              <a:lnSpc>
                <a:spcPct val="150000"/>
              </a:lnSpc>
              <a:defRPr/>
            </a:pPr>
            <a:r>
              <a:rPr lang="en-AU" sz="1400" b="1">
                <a:solidFill>
                  <a:schemeClr val="tx1"/>
                </a:solidFill>
                <a:latin typeface="Public Sans" pitchFamily="2" charset="0"/>
              </a:rPr>
              <a:t>Terms</a:t>
            </a:r>
          </a:p>
          <a:p>
            <a:pPr lvl="0" algn="ctr" fontAlgn="base">
              <a:lnSpc>
                <a:spcPct val="150000"/>
              </a:lnSpc>
              <a:defRPr/>
            </a:pPr>
            <a:r>
              <a:rPr lang="en-AU" sz="1400" b="1">
                <a:solidFill>
                  <a:schemeClr val="tx1"/>
                </a:solidFill>
                <a:latin typeface="Public Sans" pitchFamily="2" charset="0"/>
              </a:rPr>
              <a:t>1–5 ,7–8</a:t>
            </a:r>
          </a:p>
        </p:txBody>
      </p:sp>
      <p:sp>
        <p:nvSpPr>
          <p:cNvPr id="7" name="Rectangle: Rounded Corners 6">
            <a:extLst>
              <a:ext uri="{FF2B5EF4-FFF2-40B4-BE49-F238E27FC236}">
                <a16:creationId xmlns:a16="http://schemas.microsoft.com/office/drawing/2014/main" id="{78A6E584-B99A-200E-8D8E-844F6EB7533E}"/>
              </a:ext>
            </a:extLst>
          </p:cNvPr>
          <p:cNvSpPr/>
          <p:nvPr/>
        </p:nvSpPr>
        <p:spPr>
          <a:xfrm>
            <a:off x="1313431" y="935663"/>
            <a:ext cx="9889780" cy="2800540"/>
          </a:xfrm>
          <a:prstGeom prst="roundRect">
            <a:avLst>
              <a:gd name="adj" fmla="val 1167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fontAlgn="base">
              <a:lnSpc>
                <a:spcPct val="150000"/>
              </a:lnSpc>
              <a:spcAft>
                <a:spcPts val="600"/>
              </a:spcAft>
              <a:defRPr/>
            </a:pPr>
            <a:r>
              <a:rPr lang="en-AU" sz="1400" b="1" dirty="0">
                <a:solidFill>
                  <a:srgbClr val="22272B"/>
                </a:solidFill>
                <a:cs typeface="Arial"/>
              </a:rPr>
              <a:t>Outcome </a:t>
            </a:r>
            <a:r>
              <a:rPr lang="en-AU" sz="1400" dirty="0">
                <a:solidFill>
                  <a:srgbClr val="22272B"/>
                </a:solidFill>
                <a:cs typeface="Arial"/>
              </a:rPr>
              <a:t>–</a:t>
            </a:r>
            <a:r>
              <a:rPr lang="en-AU" sz="1400" b="1" dirty="0">
                <a:solidFill>
                  <a:srgbClr val="22272B"/>
                </a:solidFill>
                <a:cs typeface="Arial"/>
              </a:rPr>
              <a:t>  </a:t>
            </a:r>
            <a:r>
              <a:rPr lang="en-AU" sz="1400" dirty="0">
                <a:solidFill>
                  <a:srgbClr val="22272B"/>
                </a:solidFill>
                <a:cs typeface="Arial"/>
              </a:rPr>
              <a:t>ST2-SCI-01, ST2-PQU-01, ST2-DAT-01 </a:t>
            </a:r>
          </a:p>
          <a:p>
            <a:pPr lvl="0" fontAlgn="base">
              <a:lnSpc>
                <a:spcPct val="150000"/>
              </a:lnSpc>
              <a:spcAft>
                <a:spcPts val="600"/>
              </a:spcAft>
              <a:defRPr/>
            </a:pPr>
            <a:r>
              <a:rPr lang="en-AU" sz="1400" b="1" dirty="0">
                <a:solidFill>
                  <a:srgbClr val="22272B"/>
                </a:solidFill>
                <a:cs typeface="Arial"/>
              </a:rPr>
              <a:t>Focus area </a:t>
            </a:r>
            <a:r>
              <a:rPr lang="en-AU" sz="1400" dirty="0">
                <a:solidFill>
                  <a:srgbClr val="22272B"/>
                </a:solidFill>
                <a:cs typeface="Arial"/>
              </a:rPr>
              <a:t>–</a:t>
            </a:r>
            <a:r>
              <a:rPr lang="en-AU" sz="1400" b="1" dirty="0">
                <a:solidFill>
                  <a:srgbClr val="22272B"/>
                </a:solidFill>
                <a:cs typeface="Arial"/>
              </a:rPr>
              <a:t> </a:t>
            </a:r>
            <a:r>
              <a:rPr lang="en-AU" sz="1400" dirty="0">
                <a:solidFill>
                  <a:srgbClr val="22272B"/>
                </a:solidFill>
                <a:cs typeface="Arial"/>
              </a:rPr>
              <a:t>Physical and living systems depend on energy</a:t>
            </a:r>
          </a:p>
          <a:p>
            <a:pPr lvl="0" fontAlgn="base">
              <a:lnSpc>
                <a:spcPct val="150000"/>
              </a:lnSpc>
              <a:spcAft>
                <a:spcPts val="600"/>
              </a:spcAft>
              <a:defRPr/>
            </a:pPr>
            <a:r>
              <a:rPr lang="en-AU" sz="1400" b="1" dirty="0">
                <a:solidFill>
                  <a:srgbClr val="22272B"/>
                </a:solidFill>
                <a:cs typeface="Arial"/>
              </a:rPr>
              <a:t>Content group </a:t>
            </a:r>
            <a:r>
              <a:rPr lang="en-AU" sz="1400" dirty="0">
                <a:solidFill>
                  <a:srgbClr val="22272B"/>
                </a:solidFill>
                <a:cs typeface="Arial"/>
              </a:rPr>
              <a:t>–</a:t>
            </a:r>
            <a:r>
              <a:rPr lang="en-AU" sz="1400" b="1" dirty="0">
                <a:solidFill>
                  <a:srgbClr val="22272B"/>
                </a:solidFill>
                <a:cs typeface="Arial"/>
              </a:rPr>
              <a:t> </a:t>
            </a:r>
            <a:r>
              <a:rPr lang="en-AU" sz="1400" dirty="0">
                <a:solidFill>
                  <a:srgbClr val="22272B"/>
                </a:solidFill>
                <a:cs typeface="Arial"/>
              </a:rPr>
              <a:t>Creating written explanations of physical and living systems supports understanding of Science and Technology</a:t>
            </a:r>
          </a:p>
          <a:p>
            <a:pPr lvl="0" fontAlgn="base">
              <a:lnSpc>
                <a:spcPct val="150000"/>
              </a:lnSpc>
              <a:spcAft>
                <a:spcPts val="600"/>
              </a:spcAft>
              <a:defRPr/>
            </a:pPr>
            <a:r>
              <a:rPr lang="en-AU" sz="1400" b="1" dirty="0">
                <a:solidFill>
                  <a:srgbClr val="22272B"/>
                </a:solidFill>
                <a:cs typeface="Arial"/>
              </a:rPr>
              <a:t>Content point examples: </a:t>
            </a:r>
          </a:p>
          <a:p>
            <a:pPr marL="285750" lvl="0" indent="-285750" fontAlgn="base">
              <a:lnSpc>
                <a:spcPct val="150000"/>
              </a:lnSpc>
              <a:spcAft>
                <a:spcPts val="600"/>
              </a:spcAft>
              <a:buFont typeface="Arial" panose="020B0604020202020204" pitchFamily="34" charset="0"/>
              <a:buChar char="•"/>
              <a:defRPr/>
            </a:pPr>
            <a:r>
              <a:rPr lang="en-AU" sz="1400" dirty="0">
                <a:solidFill>
                  <a:srgbClr val="22272B"/>
                </a:solidFill>
                <a:cs typeface="Arial"/>
              </a:rPr>
              <a:t>Use Tier 2 and Tier 3 vocabulary and noun groups to enhance the specificity of texts</a:t>
            </a:r>
          </a:p>
          <a:p>
            <a:pPr marL="285750" lvl="0" indent="-285750" fontAlgn="base">
              <a:lnSpc>
                <a:spcPct val="150000"/>
              </a:lnSpc>
              <a:spcAft>
                <a:spcPts val="600"/>
              </a:spcAft>
              <a:buFont typeface="Arial" panose="020B0604020202020204" pitchFamily="34" charset="0"/>
              <a:buChar char="•"/>
              <a:defRPr/>
            </a:pPr>
            <a:r>
              <a:rPr lang="en-AU" sz="1400" dirty="0">
                <a:solidFill>
                  <a:srgbClr val="22272B"/>
                </a:solidFill>
                <a:cs typeface="Arial"/>
              </a:rPr>
              <a:t>Use notes, diagrams, flow charts and annotations to support understanding and explain processes</a:t>
            </a:r>
          </a:p>
        </p:txBody>
      </p:sp>
      <p:sp>
        <p:nvSpPr>
          <p:cNvPr id="10" name="Rectangle: Rounded Corners 9">
            <a:extLst>
              <a:ext uri="{FF2B5EF4-FFF2-40B4-BE49-F238E27FC236}">
                <a16:creationId xmlns:a16="http://schemas.microsoft.com/office/drawing/2014/main" id="{455661BE-9B45-28A9-F831-FCE251611FB7}"/>
              </a:ext>
            </a:extLst>
          </p:cNvPr>
          <p:cNvSpPr/>
          <p:nvPr/>
        </p:nvSpPr>
        <p:spPr>
          <a:xfrm>
            <a:off x="138126" y="3811509"/>
            <a:ext cx="1080000" cy="1080000"/>
          </a:xfrm>
          <a:prstGeom prst="roundRect">
            <a:avLst>
              <a:gd name="adj" fmla="val 274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FFFFFF"/>
                </a:solidFill>
                <a:latin typeface="+mj-lt"/>
              </a:rPr>
              <a:t>S3</a:t>
            </a:r>
            <a:endParaRPr kumimoji="0" lang="en-AU" sz="1800" b="1" i="0" u="none" strike="noStrike" kern="1200" cap="none" spc="0" normalizeH="0" baseline="0" noProof="0">
              <a:ln>
                <a:noFill/>
              </a:ln>
              <a:solidFill>
                <a:srgbClr val="FFFFFF"/>
              </a:solidFill>
              <a:effectLst/>
              <a:uLnTx/>
              <a:uFillTx/>
              <a:latin typeface="+mj-lt"/>
            </a:endParaRPr>
          </a:p>
        </p:txBody>
      </p:sp>
      <p:sp>
        <p:nvSpPr>
          <p:cNvPr id="8" name="Rectangle: Rounded Corners 7">
            <a:extLst>
              <a:ext uri="{FF2B5EF4-FFF2-40B4-BE49-F238E27FC236}">
                <a16:creationId xmlns:a16="http://schemas.microsoft.com/office/drawing/2014/main" id="{9615642F-FAE1-3C55-4E47-1919AEE3C989}"/>
              </a:ext>
            </a:extLst>
          </p:cNvPr>
          <p:cNvSpPr/>
          <p:nvPr/>
        </p:nvSpPr>
        <p:spPr>
          <a:xfrm>
            <a:off x="128508" y="5005577"/>
            <a:ext cx="1080000" cy="1080000"/>
          </a:xfrm>
          <a:prstGeom prst="roundRect">
            <a:avLst>
              <a:gd name="adj" fmla="val 25774"/>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algn="ctr" fontAlgn="base">
              <a:lnSpc>
                <a:spcPct val="150000"/>
              </a:lnSpc>
              <a:defRPr/>
            </a:pPr>
            <a:r>
              <a:rPr lang="en-AU" sz="1400" b="1">
                <a:solidFill>
                  <a:schemeClr val="tx1"/>
                </a:solidFill>
                <a:latin typeface="+mj-lt"/>
              </a:rPr>
              <a:t>Terms 1–4, 6–8 </a:t>
            </a:r>
          </a:p>
        </p:txBody>
      </p:sp>
      <p:sp>
        <p:nvSpPr>
          <p:cNvPr id="3" name="Rectangle: Rounded Corners 2">
            <a:extLst>
              <a:ext uri="{FF2B5EF4-FFF2-40B4-BE49-F238E27FC236}">
                <a16:creationId xmlns:a16="http://schemas.microsoft.com/office/drawing/2014/main" id="{76CD1BE4-ECBE-C1CB-8431-019509743479}"/>
              </a:ext>
            </a:extLst>
          </p:cNvPr>
          <p:cNvSpPr/>
          <p:nvPr/>
        </p:nvSpPr>
        <p:spPr>
          <a:xfrm>
            <a:off x="1313431" y="3811509"/>
            <a:ext cx="9889780" cy="2959797"/>
          </a:xfrm>
          <a:prstGeom prst="roundRect">
            <a:avLst>
              <a:gd name="adj" fmla="val 980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fontAlgn="base">
              <a:lnSpc>
                <a:spcPct val="150000"/>
              </a:lnSpc>
              <a:spcAft>
                <a:spcPts val="600"/>
              </a:spcAft>
              <a:defRPr/>
            </a:pPr>
            <a:r>
              <a:rPr lang="en-AU" sz="1400" b="1" dirty="0">
                <a:solidFill>
                  <a:srgbClr val="22272B"/>
                </a:solidFill>
                <a:cs typeface="Arial"/>
              </a:rPr>
              <a:t>Outcome </a:t>
            </a:r>
            <a:r>
              <a:rPr lang="en-AU" sz="1400" dirty="0">
                <a:solidFill>
                  <a:srgbClr val="22272B"/>
                </a:solidFill>
                <a:cs typeface="Arial"/>
              </a:rPr>
              <a:t>–</a:t>
            </a:r>
            <a:r>
              <a:rPr lang="en-AU" sz="1400" b="1" dirty="0">
                <a:solidFill>
                  <a:srgbClr val="22272B"/>
                </a:solidFill>
                <a:cs typeface="Arial"/>
              </a:rPr>
              <a:t> </a:t>
            </a:r>
            <a:r>
              <a:rPr lang="en-AU" sz="1400" dirty="0">
                <a:solidFill>
                  <a:srgbClr val="22272B"/>
                </a:solidFill>
                <a:cs typeface="Arial"/>
              </a:rPr>
              <a:t>ST3-CWT-01</a:t>
            </a:r>
          </a:p>
          <a:p>
            <a:pPr lvl="0" fontAlgn="base">
              <a:lnSpc>
                <a:spcPct val="150000"/>
              </a:lnSpc>
              <a:spcAft>
                <a:spcPts val="600"/>
              </a:spcAft>
              <a:defRPr/>
            </a:pPr>
            <a:r>
              <a:rPr lang="en-AU" sz="1400" b="1" dirty="0">
                <a:solidFill>
                  <a:srgbClr val="22272B"/>
                </a:solidFill>
                <a:cs typeface="Arial"/>
              </a:rPr>
              <a:t>Focus area </a:t>
            </a:r>
            <a:r>
              <a:rPr lang="en-AU" sz="1400" dirty="0">
                <a:solidFill>
                  <a:srgbClr val="22272B"/>
                </a:solidFill>
                <a:cs typeface="Arial"/>
              </a:rPr>
              <a:t>–</a:t>
            </a:r>
            <a:r>
              <a:rPr lang="en-AU" sz="1400" b="1" dirty="0">
                <a:solidFill>
                  <a:srgbClr val="22272B"/>
                </a:solidFill>
                <a:cs typeface="Arial"/>
              </a:rPr>
              <a:t> </a:t>
            </a:r>
            <a:r>
              <a:rPr lang="en-AU" sz="1400" dirty="0">
                <a:solidFill>
                  <a:srgbClr val="22272B"/>
                </a:solidFill>
                <a:cs typeface="Arial"/>
              </a:rPr>
              <a:t>Creating written texts in Science and Technology</a:t>
            </a:r>
          </a:p>
          <a:p>
            <a:pPr lvl="0" fontAlgn="base">
              <a:lnSpc>
                <a:spcPct val="150000"/>
              </a:lnSpc>
              <a:spcAft>
                <a:spcPts val="600"/>
              </a:spcAft>
              <a:defRPr/>
            </a:pPr>
            <a:r>
              <a:rPr lang="en-AU" sz="1400" b="1" dirty="0">
                <a:solidFill>
                  <a:srgbClr val="22272B"/>
                </a:solidFill>
                <a:cs typeface="Arial"/>
              </a:rPr>
              <a:t>Content group </a:t>
            </a:r>
            <a:r>
              <a:rPr lang="en-AU" sz="1400" dirty="0">
                <a:solidFill>
                  <a:srgbClr val="22272B"/>
                </a:solidFill>
                <a:cs typeface="Arial"/>
              </a:rPr>
              <a:t>–</a:t>
            </a:r>
            <a:r>
              <a:rPr lang="en-AU" sz="1400" b="1" dirty="0">
                <a:solidFill>
                  <a:srgbClr val="22272B"/>
                </a:solidFill>
                <a:cs typeface="Arial"/>
              </a:rPr>
              <a:t> </a:t>
            </a:r>
            <a:r>
              <a:rPr lang="en-AU" sz="1400" dirty="0">
                <a:solidFill>
                  <a:srgbClr val="22272B"/>
                </a:solidFill>
                <a:cs typeface="Arial"/>
              </a:rPr>
              <a:t>Creating written explanations of concepts and processes supports understanding of Science and Technology</a:t>
            </a:r>
            <a:endParaRPr lang="en-AU" sz="1400" dirty="0">
              <a:solidFill>
                <a:srgbClr val="22272B"/>
              </a:solidFill>
              <a:highlight>
                <a:srgbClr val="FFFF00"/>
              </a:highlight>
              <a:cs typeface="Arial"/>
            </a:endParaRPr>
          </a:p>
          <a:p>
            <a:pPr lvl="0" fontAlgn="base">
              <a:lnSpc>
                <a:spcPct val="150000"/>
              </a:lnSpc>
              <a:spcAft>
                <a:spcPts val="600"/>
              </a:spcAft>
              <a:defRPr/>
            </a:pPr>
            <a:r>
              <a:rPr lang="en-AU" sz="1400" b="1" dirty="0">
                <a:solidFill>
                  <a:srgbClr val="22272B"/>
                </a:solidFill>
                <a:cs typeface="Arial"/>
              </a:rPr>
              <a:t>Content point examples: </a:t>
            </a:r>
          </a:p>
          <a:p>
            <a:pPr marL="285750" lvl="0" indent="-285750" fontAlgn="base">
              <a:lnSpc>
                <a:spcPct val="150000"/>
              </a:lnSpc>
              <a:spcAft>
                <a:spcPts val="600"/>
              </a:spcAft>
              <a:buFont typeface="Arial" panose="020B0604020202020204" pitchFamily="34" charset="0"/>
              <a:buChar char="•"/>
              <a:defRPr/>
            </a:pPr>
            <a:r>
              <a:rPr lang="en-AU" sz="1400" dirty="0">
                <a:solidFill>
                  <a:srgbClr val="22272B"/>
                </a:solidFill>
                <a:cs typeface="Arial"/>
              </a:rPr>
              <a:t>Use nominalisations to convey scientific and technological concepts and processes succinctly</a:t>
            </a:r>
          </a:p>
          <a:p>
            <a:pPr marL="285750" lvl="0" indent="-285750" fontAlgn="base">
              <a:lnSpc>
                <a:spcPct val="150000"/>
              </a:lnSpc>
              <a:spcAft>
                <a:spcPts val="600"/>
              </a:spcAft>
              <a:buFont typeface="Arial" panose="020B0604020202020204" pitchFamily="34" charset="0"/>
              <a:buChar char="•"/>
              <a:defRPr/>
            </a:pPr>
            <a:r>
              <a:rPr lang="en-AU" sz="1400" dirty="0">
                <a:solidFill>
                  <a:srgbClr val="22272B"/>
                </a:solidFill>
                <a:cs typeface="Arial"/>
              </a:rPr>
              <a:t>Use notetaking, journalling, annotations and labelled images to create a multimodal text that documents the design processes involved in developing a solution</a:t>
            </a:r>
          </a:p>
        </p:txBody>
      </p:sp>
      <p:sp>
        <p:nvSpPr>
          <p:cNvPr id="4" name="Slide Number Placeholder 3">
            <a:extLst>
              <a:ext uri="{FF2B5EF4-FFF2-40B4-BE49-F238E27FC236}">
                <a16:creationId xmlns:a16="http://schemas.microsoft.com/office/drawing/2014/main" id="{DE8CE7B6-6CAF-6CB8-9BA9-5DAAD1B31CE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68395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10" grpId="0" animBg="1"/>
      <p:bldP spid="8"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2BCF9-B962-A2AC-EFE7-05459F91A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391DB-60FA-5F75-0B3D-C75625B3B24D}"/>
              </a:ext>
            </a:extLst>
          </p:cNvPr>
          <p:cNvSpPr>
            <a:spLocks noGrp="1"/>
          </p:cNvSpPr>
          <p:nvPr>
            <p:ph type="title"/>
          </p:nvPr>
        </p:nvSpPr>
        <p:spPr/>
        <p:txBody>
          <a:bodyPr/>
          <a:lstStyle/>
          <a:p>
            <a:r>
              <a:rPr lang="en-US"/>
              <a:t>Creating written texts in Creative arts</a:t>
            </a:r>
            <a:endParaRPr lang="en-US">
              <a:highlight>
                <a:srgbClr val="FFFF00"/>
              </a:highlight>
            </a:endParaRPr>
          </a:p>
        </p:txBody>
      </p:sp>
      <p:sp>
        <p:nvSpPr>
          <p:cNvPr id="6" name="Rectangle: Rounded Corners 5">
            <a:extLst>
              <a:ext uri="{FF2B5EF4-FFF2-40B4-BE49-F238E27FC236}">
                <a16:creationId xmlns:a16="http://schemas.microsoft.com/office/drawing/2014/main" id="{1BAC564A-3B96-85D8-C09B-9D65DC54206D}"/>
              </a:ext>
            </a:extLst>
          </p:cNvPr>
          <p:cNvSpPr/>
          <p:nvPr/>
        </p:nvSpPr>
        <p:spPr>
          <a:xfrm>
            <a:off x="138126" y="935663"/>
            <a:ext cx="1080000" cy="1080000"/>
          </a:xfrm>
          <a:prstGeom prst="roundRect">
            <a:avLst>
              <a:gd name="adj" fmla="val 274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FFFFFF"/>
                </a:solidFill>
                <a:latin typeface="+mj-lt"/>
              </a:rPr>
              <a:t>S2</a:t>
            </a:r>
            <a:endParaRPr kumimoji="0" lang="en-AU" sz="1800" b="1" i="0" u="none" strike="noStrike" kern="1200" cap="none" spc="0" normalizeH="0" baseline="0" noProof="0">
              <a:ln>
                <a:noFill/>
              </a:ln>
              <a:solidFill>
                <a:srgbClr val="FFFFFF"/>
              </a:solidFill>
              <a:effectLst/>
              <a:uLnTx/>
              <a:uFillTx/>
              <a:latin typeface="+mj-lt"/>
            </a:endParaRPr>
          </a:p>
        </p:txBody>
      </p:sp>
      <p:sp>
        <p:nvSpPr>
          <p:cNvPr id="5" name="Rectangle: Rounded Corners 4">
            <a:extLst>
              <a:ext uri="{FF2B5EF4-FFF2-40B4-BE49-F238E27FC236}">
                <a16:creationId xmlns:a16="http://schemas.microsoft.com/office/drawing/2014/main" id="{13A7F905-5490-ED11-157C-C1942A2309C5}"/>
              </a:ext>
            </a:extLst>
          </p:cNvPr>
          <p:cNvSpPr/>
          <p:nvPr/>
        </p:nvSpPr>
        <p:spPr>
          <a:xfrm>
            <a:off x="128508" y="2120553"/>
            <a:ext cx="1080000" cy="1080000"/>
          </a:xfrm>
          <a:prstGeom prst="roundRect">
            <a:avLst>
              <a:gd name="adj" fmla="val 25774"/>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algn="ctr" fontAlgn="base">
              <a:lnSpc>
                <a:spcPct val="150000"/>
              </a:lnSpc>
              <a:defRPr/>
            </a:pPr>
            <a:r>
              <a:rPr lang="en-AU" sz="1400" b="1">
                <a:solidFill>
                  <a:schemeClr val="tx1"/>
                </a:solidFill>
                <a:latin typeface="Public Sans" pitchFamily="2" charset="0"/>
              </a:rPr>
              <a:t>Terms</a:t>
            </a:r>
          </a:p>
          <a:p>
            <a:pPr lvl="0" algn="ctr" fontAlgn="base">
              <a:lnSpc>
                <a:spcPct val="150000"/>
              </a:lnSpc>
              <a:defRPr/>
            </a:pPr>
            <a:r>
              <a:rPr lang="en-AU" sz="1400" b="1">
                <a:solidFill>
                  <a:schemeClr val="tx1"/>
                </a:solidFill>
                <a:latin typeface="Public Sans" pitchFamily="2" charset="0"/>
              </a:rPr>
              <a:t>1, 2 and 5</a:t>
            </a:r>
          </a:p>
        </p:txBody>
      </p:sp>
      <p:sp>
        <p:nvSpPr>
          <p:cNvPr id="7" name="Rectangle: Rounded Corners 6">
            <a:extLst>
              <a:ext uri="{FF2B5EF4-FFF2-40B4-BE49-F238E27FC236}">
                <a16:creationId xmlns:a16="http://schemas.microsoft.com/office/drawing/2014/main" id="{A36E8570-80FA-DAFF-620F-6C1415EA611E}"/>
              </a:ext>
            </a:extLst>
          </p:cNvPr>
          <p:cNvSpPr/>
          <p:nvPr/>
        </p:nvSpPr>
        <p:spPr>
          <a:xfrm>
            <a:off x="1313431" y="935663"/>
            <a:ext cx="9889780" cy="2264890"/>
          </a:xfrm>
          <a:prstGeom prst="roundRect">
            <a:avLst>
              <a:gd name="adj" fmla="val 1167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fontAlgn="base">
              <a:lnSpc>
                <a:spcPct val="150000"/>
              </a:lnSpc>
              <a:defRPr/>
            </a:pPr>
            <a:r>
              <a:rPr lang="en-AU" sz="1600" b="1">
                <a:solidFill>
                  <a:srgbClr val="22272B"/>
                </a:solidFill>
                <a:cs typeface="Arial"/>
              </a:rPr>
              <a:t>Outcome </a:t>
            </a:r>
            <a:r>
              <a:rPr lang="en-AU" sz="1600">
                <a:solidFill>
                  <a:srgbClr val="22272B"/>
                </a:solidFill>
                <a:cs typeface="Arial"/>
              </a:rPr>
              <a:t>–</a:t>
            </a:r>
            <a:r>
              <a:rPr lang="en-AU" sz="1600" b="1">
                <a:solidFill>
                  <a:srgbClr val="22272B"/>
                </a:solidFill>
                <a:cs typeface="Arial"/>
              </a:rPr>
              <a:t> CA2-MUS-01</a:t>
            </a:r>
          </a:p>
          <a:p>
            <a:pPr lvl="0" fontAlgn="base">
              <a:lnSpc>
                <a:spcPct val="150000"/>
              </a:lnSpc>
              <a:defRPr/>
            </a:pPr>
            <a:r>
              <a:rPr lang="en-AU" sz="1600" b="1">
                <a:solidFill>
                  <a:srgbClr val="22272B"/>
                </a:solidFill>
                <a:cs typeface="Arial"/>
              </a:rPr>
              <a:t>Focus area </a:t>
            </a:r>
            <a:r>
              <a:rPr lang="en-AU" sz="1600">
                <a:solidFill>
                  <a:srgbClr val="22272B"/>
                </a:solidFill>
                <a:cs typeface="Arial"/>
              </a:rPr>
              <a:t>–</a:t>
            </a:r>
            <a:r>
              <a:rPr lang="en-AU" sz="1600" b="1">
                <a:solidFill>
                  <a:srgbClr val="22272B"/>
                </a:solidFill>
                <a:cs typeface="Arial"/>
              </a:rPr>
              <a:t> </a:t>
            </a:r>
            <a:r>
              <a:rPr lang="en-AU" sz="1600">
                <a:solidFill>
                  <a:srgbClr val="22272B"/>
                </a:solidFill>
                <a:cs typeface="Arial"/>
              </a:rPr>
              <a:t>Music</a:t>
            </a:r>
          </a:p>
          <a:p>
            <a:pPr lvl="0" fontAlgn="base">
              <a:lnSpc>
                <a:spcPct val="150000"/>
              </a:lnSpc>
              <a:defRPr/>
            </a:pPr>
            <a:r>
              <a:rPr lang="en-AU" sz="1600" b="1">
                <a:solidFill>
                  <a:srgbClr val="22272B"/>
                </a:solidFill>
                <a:cs typeface="Arial"/>
              </a:rPr>
              <a:t>Content group </a:t>
            </a:r>
            <a:r>
              <a:rPr lang="en-AU" sz="1600">
                <a:solidFill>
                  <a:srgbClr val="22272B"/>
                </a:solidFill>
                <a:cs typeface="Arial"/>
              </a:rPr>
              <a:t>– Listening – Musical ideas are conveyed in various ways using the elements of music</a:t>
            </a:r>
          </a:p>
          <a:p>
            <a:pPr lvl="0" fontAlgn="base">
              <a:lnSpc>
                <a:spcPct val="150000"/>
              </a:lnSpc>
              <a:defRPr/>
            </a:pPr>
            <a:r>
              <a:rPr lang="en-AU" sz="1600" b="1">
                <a:solidFill>
                  <a:srgbClr val="22272B"/>
                </a:solidFill>
                <a:cs typeface="Arial"/>
              </a:rPr>
              <a:t>Content point</a:t>
            </a:r>
          </a:p>
          <a:p>
            <a:pPr lvl="0" fontAlgn="base">
              <a:lnSpc>
                <a:spcPct val="150000"/>
              </a:lnSpc>
              <a:defRPr/>
            </a:pPr>
            <a:r>
              <a:rPr lang="en-AU" sz="1600">
                <a:solidFill>
                  <a:srgbClr val="22272B"/>
                </a:solidFill>
                <a:cs typeface="Arial"/>
              </a:rPr>
              <a:t>Use Tier 2 and Tier 3 vocabulary and a combination of written sentences to give an opinion about, describe or explain music</a:t>
            </a:r>
          </a:p>
        </p:txBody>
      </p:sp>
      <p:sp>
        <p:nvSpPr>
          <p:cNvPr id="9" name="Rectangle: Rounded Corners 8">
            <a:extLst>
              <a:ext uri="{FF2B5EF4-FFF2-40B4-BE49-F238E27FC236}">
                <a16:creationId xmlns:a16="http://schemas.microsoft.com/office/drawing/2014/main" id="{C104341F-BC38-2964-733C-0CA62B21D147}"/>
              </a:ext>
            </a:extLst>
          </p:cNvPr>
          <p:cNvSpPr/>
          <p:nvPr/>
        </p:nvSpPr>
        <p:spPr>
          <a:xfrm>
            <a:off x="147744" y="3429000"/>
            <a:ext cx="1080000" cy="1080000"/>
          </a:xfrm>
          <a:prstGeom prst="roundRect">
            <a:avLst>
              <a:gd name="adj" fmla="val 274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FFFFFF"/>
                </a:solidFill>
                <a:latin typeface="+mj-lt"/>
              </a:rPr>
              <a:t>S3</a:t>
            </a:r>
            <a:endParaRPr kumimoji="0" lang="en-AU" sz="1800" b="1" i="0" u="none" strike="noStrike" kern="1200" cap="none" spc="0" normalizeH="0" baseline="0" noProof="0">
              <a:ln>
                <a:noFill/>
              </a:ln>
              <a:solidFill>
                <a:srgbClr val="FFFFFF"/>
              </a:solidFill>
              <a:effectLst/>
              <a:uLnTx/>
              <a:uFillTx/>
              <a:latin typeface="+mj-lt"/>
            </a:endParaRPr>
          </a:p>
        </p:txBody>
      </p:sp>
      <p:sp>
        <p:nvSpPr>
          <p:cNvPr id="8" name="Rectangle: Rounded Corners 7">
            <a:extLst>
              <a:ext uri="{FF2B5EF4-FFF2-40B4-BE49-F238E27FC236}">
                <a16:creationId xmlns:a16="http://schemas.microsoft.com/office/drawing/2014/main" id="{020D8841-53F2-C569-DE0C-BDA5519740EA}"/>
              </a:ext>
            </a:extLst>
          </p:cNvPr>
          <p:cNvSpPr/>
          <p:nvPr/>
        </p:nvSpPr>
        <p:spPr>
          <a:xfrm>
            <a:off x="138126" y="4623068"/>
            <a:ext cx="1080000" cy="1080000"/>
          </a:xfrm>
          <a:prstGeom prst="roundRect">
            <a:avLst>
              <a:gd name="adj" fmla="val 25774"/>
            </a:avLst>
          </a:prstGeom>
          <a:solidFill>
            <a:srgbClr val="FFB8C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algn="ctr" fontAlgn="base">
              <a:lnSpc>
                <a:spcPct val="150000"/>
              </a:lnSpc>
              <a:defRPr/>
            </a:pPr>
            <a:r>
              <a:rPr lang="en-AU" sz="1400" b="1">
                <a:solidFill>
                  <a:schemeClr val="tx1"/>
                </a:solidFill>
                <a:latin typeface="+mj-lt"/>
              </a:rPr>
              <a:t>Terms 1–8</a:t>
            </a:r>
          </a:p>
        </p:txBody>
      </p:sp>
      <p:sp>
        <p:nvSpPr>
          <p:cNvPr id="3" name="Rectangle: Rounded Corners 2">
            <a:extLst>
              <a:ext uri="{FF2B5EF4-FFF2-40B4-BE49-F238E27FC236}">
                <a16:creationId xmlns:a16="http://schemas.microsoft.com/office/drawing/2014/main" id="{AE5EC0F8-12A8-7096-1728-316F6FA7DCE5}"/>
              </a:ext>
            </a:extLst>
          </p:cNvPr>
          <p:cNvSpPr/>
          <p:nvPr/>
        </p:nvSpPr>
        <p:spPr>
          <a:xfrm>
            <a:off x="1313431" y="3429001"/>
            <a:ext cx="9889780" cy="3342306"/>
          </a:xfrm>
          <a:prstGeom prst="roundRect">
            <a:avLst>
              <a:gd name="adj" fmla="val 866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lvl="0" fontAlgn="base">
              <a:lnSpc>
                <a:spcPct val="150000"/>
              </a:lnSpc>
              <a:defRPr/>
            </a:pPr>
            <a:r>
              <a:rPr lang="en-AU" sz="1600" b="1" dirty="0">
                <a:solidFill>
                  <a:srgbClr val="22272B"/>
                </a:solidFill>
                <a:cs typeface="Arial"/>
              </a:rPr>
              <a:t>Outcome </a:t>
            </a:r>
            <a:r>
              <a:rPr lang="en-AU" sz="1600" dirty="0">
                <a:solidFill>
                  <a:srgbClr val="22272B"/>
                </a:solidFill>
                <a:cs typeface="Arial"/>
              </a:rPr>
              <a:t>–</a:t>
            </a:r>
            <a:r>
              <a:rPr lang="en-AU" sz="1600" b="1" dirty="0">
                <a:solidFill>
                  <a:srgbClr val="22272B"/>
                </a:solidFill>
                <a:cs typeface="Arial"/>
              </a:rPr>
              <a:t> CA3-CWT-01</a:t>
            </a:r>
          </a:p>
          <a:p>
            <a:pPr lvl="0" fontAlgn="base">
              <a:lnSpc>
                <a:spcPct val="150000"/>
              </a:lnSpc>
              <a:defRPr/>
            </a:pPr>
            <a:r>
              <a:rPr lang="en-AU" sz="1600" b="1" dirty="0">
                <a:solidFill>
                  <a:srgbClr val="22272B"/>
                </a:solidFill>
                <a:cs typeface="Arial"/>
              </a:rPr>
              <a:t>Focus areas </a:t>
            </a:r>
            <a:r>
              <a:rPr lang="en-AU" sz="1600" dirty="0">
                <a:solidFill>
                  <a:srgbClr val="22272B"/>
                </a:solidFill>
                <a:cs typeface="Arial"/>
              </a:rPr>
              <a:t>–</a:t>
            </a:r>
            <a:r>
              <a:rPr lang="en-AU" sz="1600" b="1" dirty="0">
                <a:solidFill>
                  <a:srgbClr val="22272B"/>
                </a:solidFill>
                <a:cs typeface="Arial"/>
              </a:rPr>
              <a:t> </a:t>
            </a:r>
            <a:r>
              <a:rPr lang="en-AU" sz="1600" dirty="0">
                <a:solidFill>
                  <a:srgbClr val="22272B"/>
                </a:solidFill>
                <a:cs typeface="Arial"/>
              </a:rPr>
              <a:t>Dance, Drama, Music, Visual Arts</a:t>
            </a:r>
          </a:p>
          <a:p>
            <a:pPr lvl="0" fontAlgn="base">
              <a:lnSpc>
                <a:spcPct val="150000"/>
              </a:lnSpc>
              <a:defRPr/>
            </a:pPr>
            <a:r>
              <a:rPr lang="en-AU" sz="1600" b="1" dirty="0">
                <a:solidFill>
                  <a:srgbClr val="22272B"/>
                </a:solidFill>
                <a:cs typeface="Arial"/>
              </a:rPr>
              <a:t>Content group </a:t>
            </a:r>
            <a:r>
              <a:rPr lang="en-AU" sz="1600" dirty="0">
                <a:solidFill>
                  <a:srgbClr val="22272B"/>
                </a:solidFill>
                <a:cs typeface="Arial"/>
              </a:rPr>
              <a:t>–</a:t>
            </a:r>
            <a:r>
              <a:rPr lang="en-AU" sz="1600" b="1" dirty="0">
                <a:solidFill>
                  <a:srgbClr val="22272B"/>
                </a:solidFill>
                <a:cs typeface="Arial"/>
              </a:rPr>
              <a:t> </a:t>
            </a:r>
            <a:r>
              <a:rPr lang="en-AU" sz="1600" dirty="0">
                <a:solidFill>
                  <a:srgbClr val="22272B"/>
                </a:solidFill>
                <a:cs typeface="Arial"/>
              </a:rPr>
              <a:t>Creating written texts supports understanding in Music</a:t>
            </a:r>
            <a:endParaRPr lang="en-AU" sz="1600" dirty="0">
              <a:solidFill>
                <a:srgbClr val="22272B"/>
              </a:solidFill>
              <a:highlight>
                <a:srgbClr val="FFFF00"/>
              </a:highlight>
              <a:cs typeface="Arial"/>
            </a:endParaRPr>
          </a:p>
          <a:p>
            <a:pPr lvl="0" fontAlgn="base">
              <a:lnSpc>
                <a:spcPct val="150000"/>
              </a:lnSpc>
              <a:defRPr/>
            </a:pPr>
            <a:r>
              <a:rPr lang="en-AU" sz="1600" b="1" dirty="0">
                <a:solidFill>
                  <a:srgbClr val="22272B"/>
                </a:solidFill>
                <a:cs typeface="Arial"/>
              </a:rPr>
              <a:t>Content points Music example: </a:t>
            </a:r>
          </a:p>
          <a:p>
            <a:pPr marL="285750" lvl="0" indent="-285750" fontAlgn="base">
              <a:lnSpc>
                <a:spcPct val="150000"/>
              </a:lnSpc>
              <a:buFont typeface="Arial" panose="020B0604020202020204" pitchFamily="34" charset="0"/>
              <a:buChar char="•"/>
              <a:defRPr/>
            </a:pPr>
            <a:r>
              <a:rPr lang="en-AU" sz="1600" dirty="0">
                <a:solidFill>
                  <a:srgbClr val="22272B"/>
                </a:solidFill>
                <a:cs typeface="Arial"/>
              </a:rPr>
              <a:t>Experiment with language, word order and repetition to adapt or create song lyrics</a:t>
            </a:r>
          </a:p>
          <a:p>
            <a:pPr marL="285750" lvl="0" indent="-285750" fontAlgn="base">
              <a:lnSpc>
                <a:spcPct val="150000"/>
              </a:lnSpc>
              <a:buFont typeface="Arial" panose="020B0604020202020204" pitchFamily="34" charset="0"/>
              <a:buChar char="•"/>
              <a:defRPr/>
            </a:pPr>
            <a:r>
              <a:rPr lang="en-AU" sz="1600" dirty="0">
                <a:solidFill>
                  <a:srgbClr val="22272B"/>
                </a:solidFill>
                <a:cs typeface="Arial"/>
              </a:rPr>
              <a:t>Use Tier 2 and Tier 3 vocabulary to create a written review of music, using the elements of music to reinforce an opinion</a:t>
            </a:r>
          </a:p>
          <a:p>
            <a:pPr marL="285750" lvl="0" indent="-285750" fontAlgn="base">
              <a:lnSpc>
                <a:spcPct val="150000"/>
              </a:lnSpc>
              <a:buFont typeface="Arial" panose="020B0604020202020204" pitchFamily="34" charset="0"/>
              <a:buChar char="•"/>
              <a:defRPr/>
            </a:pPr>
            <a:r>
              <a:rPr lang="en-AU" sz="1600" dirty="0">
                <a:solidFill>
                  <a:srgbClr val="22272B"/>
                </a:solidFill>
                <a:cs typeface="Arial"/>
              </a:rPr>
              <a:t>Acknowledge artists, titles, origins of music and sources of information to add authority to written texts</a:t>
            </a:r>
          </a:p>
        </p:txBody>
      </p:sp>
      <p:sp>
        <p:nvSpPr>
          <p:cNvPr id="4" name="Slide Number Placeholder 3">
            <a:extLst>
              <a:ext uri="{FF2B5EF4-FFF2-40B4-BE49-F238E27FC236}">
                <a16:creationId xmlns:a16="http://schemas.microsoft.com/office/drawing/2014/main" id="{E3A95A18-591A-45E4-3135-0A72EBBF964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14897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9" grpId="0" animBg="1"/>
      <p:bldP spid="8"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42D4-320A-CFD5-888C-5EB23F320B28}"/>
              </a:ext>
            </a:extLst>
          </p:cNvPr>
          <p:cNvSpPr>
            <a:spLocks noGrp="1"/>
          </p:cNvSpPr>
          <p:nvPr>
            <p:ph type="title"/>
          </p:nvPr>
        </p:nvSpPr>
        <p:spPr>
          <a:xfrm>
            <a:off x="360000" y="311874"/>
            <a:ext cx="10080000" cy="545601"/>
          </a:xfrm>
        </p:spPr>
        <p:txBody>
          <a:bodyPr/>
          <a:lstStyle/>
          <a:p>
            <a:r>
              <a:rPr lang="en-AU"/>
              <a:t>Navigation</a:t>
            </a:r>
          </a:p>
        </p:txBody>
      </p:sp>
      <p:sp>
        <p:nvSpPr>
          <p:cNvPr id="6" name="Text Placeholder 1">
            <a:extLst>
              <a:ext uri="{FF2B5EF4-FFF2-40B4-BE49-F238E27FC236}">
                <a16:creationId xmlns:a16="http://schemas.microsoft.com/office/drawing/2014/main" id="{22E1D1CD-3287-80CF-5138-6BAACC1A831F}"/>
              </a:ext>
            </a:extLst>
          </p:cNvPr>
          <p:cNvSpPr>
            <a:spLocks noGrp="1"/>
          </p:cNvSpPr>
          <p:nvPr>
            <p:ph type="body" sz="quarter" idx="18"/>
          </p:nvPr>
        </p:nvSpPr>
        <p:spPr>
          <a:xfrm>
            <a:off x="360000" y="982520"/>
            <a:ext cx="10080000" cy="310015"/>
          </a:xfrm>
        </p:spPr>
        <p:txBody>
          <a:bodyPr/>
          <a:lstStyle/>
          <a:p>
            <a:r>
              <a:rPr lang="en-AU"/>
              <a:t>Live walkthrough of a sample scope and sequence</a:t>
            </a:r>
          </a:p>
        </p:txBody>
      </p:sp>
      <p:pic>
        <p:nvPicPr>
          <p:cNvPr id="13" name="Picture 12" descr="The homepage of the NSW Department of Education.">
            <a:extLst>
              <a:ext uri="{FF2B5EF4-FFF2-40B4-BE49-F238E27FC236}">
                <a16:creationId xmlns:a16="http://schemas.microsoft.com/office/drawing/2014/main" id="{64941516-B805-3DD7-8095-42B371F7707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18287" y="1514168"/>
            <a:ext cx="9355426" cy="4670463"/>
          </a:xfrm>
          <a:prstGeom prst="rect">
            <a:avLst/>
          </a:prstGeom>
          <a:ln w="88900" cap="sq">
            <a:noFill/>
            <a:miter lim="800000"/>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077E5D3-3D30-3181-3C13-BF6E164B3292}"/>
              </a:ext>
            </a:extLst>
          </p:cNvPr>
          <p:cNvSpPr txBox="1"/>
          <p:nvPr/>
        </p:nvSpPr>
        <p:spPr>
          <a:xfrm>
            <a:off x="1418287" y="6312917"/>
            <a:ext cx="7184187" cy="269122"/>
          </a:xfrm>
          <a:prstGeom prst="rect">
            <a:avLst/>
          </a:prstGeom>
          <a:noFill/>
        </p:spPr>
        <p:txBody>
          <a:bodyPr wrap="square">
            <a:spAutoFit/>
          </a:bodyPr>
          <a:lstStyle/>
          <a:p>
            <a:r>
              <a:rPr lang="en-AU" sz="1000">
                <a:hlinkClick r:id="rId4"/>
              </a:rPr>
              <a:t>https://education.nsw.gov.au/</a:t>
            </a:r>
            <a:r>
              <a:rPr lang="en-AU" sz="1000"/>
              <a:t>  </a:t>
            </a:r>
          </a:p>
        </p:txBody>
      </p:sp>
      <p:sp>
        <p:nvSpPr>
          <p:cNvPr id="4" name="Slide Number Placeholder 3">
            <a:extLst>
              <a:ext uri="{FF2B5EF4-FFF2-40B4-BE49-F238E27FC236}">
                <a16:creationId xmlns:a16="http://schemas.microsoft.com/office/drawing/2014/main" id="{396D5897-A234-25D1-BAF1-C98A2CB1DC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242863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165AF-6B30-E43C-3282-A51CBEC4D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97FB4-9846-8B76-2973-E760F2B66074}"/>
              </a:ext>
            </a:extLst>
          </p:cNvPr>
          <p:cNvSpPr>
            <a:spLocks noGrp="1"/>
          </p:cNvSpPr>
          <p:nvPr>
            <p:ph type="title"/>
          </p:nvPr>
        </p:nvSpPr>
        <p:spPr>
          <a:xfrm>
            <a:off x="273736" y="360000"/>
            <a:ext cx="10770113" cy="631865"/>
          </a:xfrm>
        </p:spPr>
        <p:txBody>
          <a:bodyPr/>
          <a:lstStyle/>
          <a:p>
            <a:r>
              <a:rPr lang="en-US"/>
              <a:t>Creating written texts supports learning </a:t>
            </a:r>
          </a:p>
        </p:txBody>
      </p:sp>
      <p:sp>
        <p:nvSpPr>
          <p:cNvPr id="5" name="Text Placeholder 4">
            <a:extLst>
              <a:ext uri="{FF2B5EF4-FFF2-40B4-BE49-F238E27FC236}">
                <a16:creationId xmlns:a16="http://schemas.microsoft.com/office/drawing/2014/main" id="{2C4347AA-F1A4-7FDA-025D-5D17811361D8}"/>
              </a:ext>
            </a:extLst>
          </p:cNvPr>
          <p:cNvSpPr>
            <a:spLocks noGrp="1"/>
          </p:cNvSpPr>
          <p:nvPr>
            <p:ph type="body" sz="quarter" idx="18"/>
          </p:nvPr>
        </p:nvSpPr>
        <p:spPr/>
        <p:txBody>
          <a:bodyPr/>
          <a:lstStyle/>
          <a:p>
            <a:r>
              <a:rPr lang="en-US"/>
              <a:t>Recap of key points</a:t>
            </a:r>
          </a:p>
        </p:txBody>
      </p:sp>
      <p:sp>
        <p:nvSpPr>
          <p:cNvPr id="3" name="TextBox 2">
            <a:extLst>
              <a:ext uri="{FF2B5EF4-FFF2-40B4-BE49-F238E27FC236}">
                <a16:creationId xmlns:a16="http://schemas.microsoft.com/office/drawing/2014/main" id="{5A792323-F4C4-B471-CC9D-E356FB387EE8}"/>
              </a:ext>
            </a:extLst>
          </p:cNvPr>
          <p:cNvSpPr txBox="1"/>
          <p:nvPr/>
        </p:nvSpPr>
        <p:spPr>
          <a:xfrm>
            <a:off x="285842" y="1717122"/>
            <a:ext cx="9137558" cy="33290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1200"/>
              </a:spcAft>
              <a:buFont typeface="Arial" panose="020B0604020202020204" pitchFamily="34" charset="0"/>
              <a:buChar char="•"/>
            </a:pPr>
            <a:r>
              <a:rPr lang="en-US" sz="2000">
                <a:cs typeface="Segoe UI"/>
              </a:rPr>
              <a:t>Creating written texts is a learning entitlement for all students.</a:t>
            </a:r>
          </a:p>
          <a:p>
            <a:pPr marL="342900" indent="-342900">
              <a:lnSpc>
                <a:spcPct val="150000"/>
              </a:lnSpc>
              <a:spcAft>
                <a:spcPts val="1200"/>
              </a:spcAft>
              <a:buFont typeface="Arial" panose="020B0604020202020204" pitchFamily="34" charset="0"/>
              <a:buChar char="•"/>
            </a:pPr>
            <a:r>
              <a:rPr lang="en-US" sz="2000">
                <a:cs typeface="Segoe UI"/>
              </a:rPr>
              <a:t>Each syllabus includes new content that connects writing to the CHPS </a:t>
            </a:r>
            <a:br>
              <a:rPr lang="en-US" sz="2000">
                <a:cs typeface="Segoe UI"/>
              </a:rPr>
            </a:br>
            <a:r>
              <a:rPr lang="en-US" sz="2000">
                <a:cs typeface="Segoe UI"/>
              </a:rPr>
              <a:t>key learning area instead of only linking to English as a subject.</a:t>
            </a:r>
          </a:p>
          <a:p>
            <a:pPr marL="342900" indent="-342900">
              <a:lnSpc>
                <a:spcPct val="150000"/>
              </a:lnSpc>
              <a:spcAft>
                <a:spcPts val="1200"/>
              </a:spcAft>
              <a:buFont typeface="Arial" panose="020B0604020202020204" pitchFamily="34" charset="0"/>
              <a:buChar char="•"/>
            </a:pPr>
            <a:r>
              <a:rPr lang="en-US" sz="2000">
                <a:cs typeface="Segoe UI"/>
              </a:rPr>
              <a:t>Writing and content knowledge are closely related.</a:t>
            </a:r>
          </a:p>
          <a:p>
            <a:pPr marL="342900" indent="-342900">
              <a:lnSpc>
                <a:spcPct val="150000"/>
              </a:lnSpc>
              <a:spcAft>
                <a:spcPts val="1200"/>
              </a:spcAft>
              <a:buFont typeface="Arial" panose="020B0604020202020204" pitchFamily="34" charset="0"/>
              <a:buChar char="•"/>
            </a:pPr>
            <a:r>
              <a:rPr lang="en-US" sz="2000">
                <a:cs typeface="Segoe UI"/>
              </a:rPr>
              <a:t>Writing about content enhances learning across subjects and stages.</a:t>
            </a:r>
          </a:p>
          <a:p>
            <a:pPr marL="342900" indent="-342900">
              <a:lnSpc>
                <a:spcPct val="150000"/>
              </a:lnSpc>
              <a:spcAft>
                <a:spcPts val="1200"/>
              </a:spcAft>
              <a:buFont typeface="Arial" panose="020B0604020202020204" pitchFamily="34" charset="0"/>
              <a:buChar char="•"/>
            </a:pPr>
            <a:r>
              <a:rPr lang="en-US" sz="2000">
                <a:cs typeface="Segoe UI"/>
              </a:rPr>
              <a:t>The act of writing is a tool that students use to process information.</a:t>
            </a:r>
          </a:p>
        </p:txBody>
      </p:sp>
      <p:pic>
        <p:nvPicPr>
          <p:cNvPr id="6" name="Picture 2">
            <a:extLst>
              <a:ext uri="{FF2B5EF4-FFF2-40B4-BE49-F238E27FC236}">
                <a16:creationId xmlns:a16="http://schemas.microsoft.com/office/drawing/2014/main" id="{14FDAAE8-CFC1-7E3E-AC5D-A84D8D6F8B9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41849" y="2363243"/>
            <a:ext cx="1404000" cy="377742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D9E1EA-9B4D-067A-77F7-A393315417B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369284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E85A1-9B30-A9CC-7F07-B9736E31DE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A2C2C2-2CA6-5775-BE22-969AE6A18EF6}"/>
              </a:ext>
            </a:extLst>
          </p:cNvPr>
          <p:cNvSpPr txBox="1">
            <a:spLocks noGrp="1"/>
          </p:cNvSpPr>
          <p:nvPr>
            <p:ph type="title"/>
          </p:nvPr>
        </p:nvSpPr>
        <p:spPr>
          <a:xfrm>
            <a:off x="1403350" y="360000"/>
            <a:ext cx="2324100"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a:noFill/>
                </a:ln>
                <a:solidFill>
                  <a:schemeClr val="accent1"/>
                </a:solidFill>
                <a:effectLst/>
                <a:uLnTx/>
                <a:uFillTx/>
                <a:latin typeface="+mj-lt"/>
                <a:ea typeface="+mj-ea"/>
                <a:cs typeface="+mj-cs"/>
              </a:rPr>
              <a:t>Activity 3</a:t>
            </a:r>
            <a:endParaRPr kumimoji="0" lang="en-AU" b="0" i="0" u="none" strike="noStrike" kern="1200" cap="none" spc="0" normalizeH="0" baseline="0" noProof="0">
              <a:ln>
                <a:noFill/>
              </a:ln>
              <a:solidFill>
                <a:schemeClr val="accent1"/>
              </a:solidFill>
              <a:effectLst/>
              <a:uLnTx/>
              <a:uFillTx/>
              <a:latin typeface="+mj-lt"/>
              <a:ea typeface="+mj-ea"/>
              <a:cs typeface="+mj-cs"/>
            </a:endParaRPr>
          </a:p>
        </p:txBody>
      </p:sp>
      <p:sp>
        <p:nvSpPr>
          <p:cNvPr id="9" name="TextBox 8">
            <a:extLst>
              <a:ext uri="{FF2B5EF4-FFF2-40B4-BE49-F238E27FC236}">
                <a16:creationId xmlns:a16="http://schemas.microsoft.com/office/drawing/2014/main" id="{15A67629-5B1B-F3EB-FBB5-B202683319DA}"/>
              </a:ext>
            </a:extLst>
          </p:cNvPr>
          <p:cNvSpPr txBox="1"/>
          <p:nvPr/>
        </p:nvSpPr>
        <p:spPr>
          <a:xfrm>
            <a:off x="5232400" y="360000"/>
            <a:ext cx="5891600" cy="1077218"/>
          </a:xfrm>
          <a:prstGeom prst="rect">
            <a:avLst/>
          </a:prstGeom>
          <a:noFill/>
        </p:spPr>
        <p:txBody>
          <a:bodyPr wrap="square">
            <a:spAutoFit/>
          </a:bodyPr>
          <a:lstStyle/>
          <a:p>
            <a:r>
              <a:rPr lang="en-AU" sz="3200">
                <a:solidFill>
                  <a:schemeClr val="accent1"/>
                </a:solidFill>
                <a:latin typeface="+mj-lt"/>
                <a:ea typeface="+mj-ea"/>
                <a:cs typeface="+mj-cs"/>
              </a:rPr>
              <a:t>CHPS – Creating written texts </a:t>
            </a:r>
            <a:r>
              <a:rPr lang="en-AU" sz="3200">
                <a:solidFill>
                  <a:schemeClr val="bg1"/>
                </a:solidFill>
                <a:latin typeface="+mj-lt"/>
                <a:ea typeface="+mj-ea"/>
                <a:cs typeface="+mj-cs"/>
              </a:rPr>
              <a:t>(2)</a:t>
            </a:r>
          </a:p>
        </p:txBody>
      </p:sp>
      <p:sp>
        <p:nvSpPr>
          <p:cNvPr id="17" name="Text Placeholder 16">
            <a:extLst>
              <a:ext uri="{FF2B5EF4-FFF2-40B4-BE49-F238E27FC236}">
                <a16:creationId xmlns:a16="http://schemas.microsoft.com/office/drawing/2014/main" id="{890E1692-E2BE-8371-5D48-37E58C04F3C5}"/>
              </a:ext>
            </a:extLst>
          </p:cNvPr>
          <p:cNvSpPr>
            <a:spLocks noGrp="1"/>
          </p:cNvSpPr>
          <p:nvPr>
            <p:ph type="body" sz="quarter" idx="17"/>
          </p:nvPr>
        </p:nvSpPr>
        <p:spPr>
          <a:xfrm>
            <a:off x="5232401" y="1386475"/>
            <a:ext cx="6251601" cy="4425726"/>
          </a:xfrm>
        </p:spPr>
        <p:txBody>
          <a:bodyPr/>
          <a:lstStyle/>
          <a:p>
            <a:pPr marL="342900" indent="-342900">
              <a:buFont typeface="+mj-lt"/>
              <a:buAutoNum type="arabicPeriod"/>
            </a:pPr>
            <a:r>
              <a:rPr lang="en-AU" sz="1600">
                <a:solidFill>
                  <a:schemeClr val="accent1"/>
                </a:solidFill>
              </a:rPr>
              <a:t>Select either the Creative arts or PDHPE sample scope and sequence</a:t>
            </a:r>
            <a:r>
              <a:rPr lang="en-AU" sz="1600"/>
              <a:t>:</a:t>
            </a:r>
          </a:p>
          <a:p>
            <a:pPr marL="622300" indent="-285750">
              <a:buFont typeface="Public Sans" pitchFamily="2" charset="0"/>
              <a:buChar char="–"/>
              <a:tabLst>
                <a:tab pos="533400" algn="l"/>
              </a:tabLst>
            </a:pPr>
            <a:r>
              <a:rPr lang="en-AU" sz="1600"/>
              <a:t>e</a:t>
            </a:r>
            <a:r>
              <a:rPr lang="en-AU" sz="1600">
                <a:solidFill>
                  <a:schemeClr val="accent1"/>
                </a:solidFill>
              </a:rPr>
              <a:t>xamine </a:t>
            </a:r>
            <a:r>
              <a:rPr kumimoji="0" lang="en-AU" sz="1600" b="0" i="0" u="none" strike="noStrike" kern="1200" cap="none" spc="0" normalizeH="0" baseline="0" noProof="0">
                <a:ln>
                  <a:noFill/>
                </a:ln>
                <a:solidFill>
                  <a:srgbClr val="002664"/>
                </a:solidFill>
                <a:effectLst/>
                <a:uLnTx/>
                <a:uFillTx/>
                <a:latin typeface="Public Sans" pitchFamily="2" charset="0"/>
              </a:rPr>
              <a:t>the creating written texts content embedded within the Stage 2 and Stage 3 content groups.</a:t>
            </a:r>
          </a:p>
          <a:p>
            <a:pPr marL="342900" indent="-342900">
              <a:buFont typeface="+mj-lt"/>
              <a:buAutoNum type="arabicPeriod" startAt="2"/>
            </a:pPr>
            <a:r>
              <a:rPr lang="en-AU" sz="1600">
                <a:solidFill>
                  <a:schemeClr val="accent1"/>
                </a:solidFill>
              </a:rPr>
              <a:t>Select either HSIE or Science and Technology sample scope and sequence:</a:t>
            </a:r>
            <a:endParaRPr lang="en-AU" sz="1600"/>
          </a:p>
          <a:p>
            <a:pPr marL="622300" indent="-285750">
              <a:buFont typeface="Public Sans" pitchFamily="2" charset="0"/>
              <a:buChar char="–"/>
              <a:tabLst>
                <a:tab pos="533400" algn="l"/>
              </a:tabLst>
            </a:pPr>
            <a:r>
              <a:rPr lang="en-AU" sz="1600"/>
              <a:t>e</a:t>
            </a:r>
            <a:r>
              <a:rPr lang="en-AU" sz="1600">
                <a:solidFill>
                  <a:schemeClr val="accent1"/>
                </a:solidFill>
              </a:rPr>
              <a:t>xamine the creating written texts content groups</a:t>
            </a:r>
          </a:p>
          <a:p>
            <a:pPr marL="622300" indent="-285750">
              <a:buFont typeface="Public Sans" pitchFamily="2" charset="0"/>
              <a:buChar char="–"/>
              <a:tabLst>
                <a:tab pos="533400" algn="l"/>
              </a:tabLst>
            </a:pPr>
            <a:r>
              <a:rPr lang="en-AU" sz="1600"/>
              <a:t>e</a:t>
            </a:r>
            <a:r>
              <a:rPr lang="en-AU" sz="1600">
                <a:solidFill>
                  <a:schemeClr val="accent1"/>
                </a:solidFill>
              </a:rPr>
              <a:t>xplore the increase in complexity across the stages</a:t>
            </a:r>
          </a:p>
          <a:p>
            <a:pPr marL="622300" indent="-285750">
              <a:buFont typeface="Public Sans" pitchFamily="2" charset="0"/>
              <a:buChar char="–"/>
              <a:tabLst>
                <a:tab pos="533400" algn="l"/>
              </a:tabLst>
            </a:pPr>
            <a:r>
              <a:rPr lang="en-AU" sz="1600"/>
              <a:t>r</a:t>
            </a:r>
            <a:r>
              <a:rPr lang="en-AU" sz="1600">
                <a:solidFill>
                  <a:schemeClr val="accent1"/>
                </a:solidFill>
              </a:rPr>
              <a:t>eview the key learning area specific language, skills and knowledge required. </a:t>
            </a:r>
            <a:endParaRPr lang="en-US" sz="1600">
              <a:solidFill>
                <a:schemeClr val="accent1"/>
              </a:solidFill>
            </a:endParaRPr>
          </a:p>
        </p:txBody>
      </p:sp>
      <p:sp>
        <p:nvSpPr>
          <p:cNvPr id="10" name="TextBox 9">
            <a:extLst>
              <a:ext uri="{FF2B5EF4-FFF2-40B4-BE49-F238E27FC236}">
                <a16:creationId xmlns:a16="http://schemas.microsoft.com/office/drawing/2014/main" id="{90C36A84-DFA4-8A1D-2A70-60F269CB1D8F}"/>
              </a:ext>
            </a:extLst>
          </p:cNvPr>
          <p:cNvSpPr txBox="1"/>
          <p:nvPr/>
        </p:nvSpPr>
        <p:spPr>
          <a:xfrm>
            <a:off x="5232401" y="5812201"/>
            <a:ext cx="6251600" cy="883799"/>
          </a:xfrm>
          <a:prstGeom prst="roundRect">
            <a:avLst/>
          </a:prstGeom>
          <a:solidFill>
            <a:schemeClr val="accent6">
              <a:lumMod val="90000"/>
            </a:schemeClr>
          </a:solidFill>
        </p:spPr>
        <p:txBody>
          <a:bodyPr wrap="square" lIns="0" tIns="0" rIns="0" bIns="0" rtlCol="0" anchor="ctr" anchorCtr="1">
            <a:noAutofit/>
          </a:bodyPr>
          <a:lstStyle/>
          <a:p>
            <a:pPr>
              <a:lnSpc>
                <a:spcPct val="150000"/>
              </a:lnSpc>
              <a:spcAft>
                <a:spcPts val="1200"/>
              </a:spcAft>
            </a:pPr>
            <a:r>
              <a:rPr lang="en-AU" sz="1800" b="1">
                <a:solidFill>
                  <a:schemeClr val="accent1"/>
                </a:solidFill>
              </a:rPr>
              <a:t>Discuss </a:t>
            </a:r>
            <a:r>
              <a:rPr lang="en-AU" sz="1800">
                <a:solidFill>
                  <a:schemeClr val="accent1"/>
                </a:solidFill>
              </a:rPr>
              <a:t>– What similarities and differences did you notice between the two key learning areas? </a:t>
            </a:r>
          </a:p>
        </p:txBody>
      </p:sp>
      <p:sp>
        <p:nvSpPr>
          <p:cNvPr id="16" name="Slide Number Placeholder 15">
            <a:extLst>
              <a:ext uri="{FF2B5EF4-FFF2-40B4-BE49-F238E27FC236}">
                <a16:creationId xmlns:a16="http://schemas.microsoft.com/office/drawing/2014/main" id="{0C689C8A-09F1-C62B-2D93-DD63DBA8A429}"/>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pic>
        <p:nvPicPr>
          <p:cNvPr id="2" name="Graphic 1" descr="20 minutes">
            <a:extLst>
              <a:ext uri="{FF2B5EF4-FFF2-40B4-BE49-F238E27FC236}">
                <a16:creationId xmlns:a16="http://schemas.microsoft.com/office/drawing/2014/main" id="{2E6636E8-2B48-9B96-E0E4-21EAA4C1E2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000" y="1810844"/>
            <a:ext cx="4608000" cy="4915198"/>
          </a:xfrm>
          <a:prstGeom prst="rect">
            <a:avLst/>
          </a:prstGeom>
        </p:spPr>
      </p:pic>
    </p:spTree>
    <p:extLst>
      <p:ext uri="{BB962C8B-B14F-4D97-AF65-F5344CB8AC3E}">
        <p14:creationId xmlns:p14="http://schemas.microsoft.com/office/powerpoint/2010/main" val="4588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DBD7D-3EC0-00A7-9DF6-E63DC5892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CA98C-3356-4FC2-C4F8-EB5BA0DE8BF8}"/>
              </a:ext>
            </a:extLst>
          </p:cNvPr>
          <p:cNvSpPr>
            <a:spLocks noGrp="1"/>
          </p:cNvSpPr>
          <p:nvPr>
            <p:ph type="title"/>
          </p:nvPr>
        </p:nvSpPr>
        <p:spPr>
          <a:xfrm>
            <a:off x="360000" y="360000"/>
            <a:ext cx="10080000" cy="545601"/>
          </a:xfrm>
        </p:spPr>
        <p:txBody>
          <a:bodyPr/>
          <a:lstStyle/>
          <a:p>
            <a:r>
              <a:rPr lang="en-US"/>
              <a:t>Connections across CHPS </a:t>
            </a:r>
            <a:r>
              <a:rPr lang="en-US">
                <a:solidFill>
                  <a:schemeClr val="bg1"/>
                </a:solidFill>
              </a:rPr>
              <a:t>(1)</a:t>
            </a:r>
          </a:p>
        </p:txBody>
      </p:sp>
      <p:sp>
        <p:nvSpPr>
          <p:cNvPr id="5" name="Text Placeholder 4">
            <a:extLst>
              <a:ext uri="{FF2B5EF4-FFF2-40B4-BE49-F238E27FC236}">
                <a16:creationId xmlns:a16="http://schemas.microsoft.com/office/drawing/2014/main" id="{1F6EF0A5-0138-2FF5-893F-28062E3F30BF}"/>
              </a:ext>
            </a:extLst>
          </p:cNvPr>
          <p:cNvSpPr>
            <a:spLocks noGrp="1"/>
          </p:cNvSpPr>
          <p:nvPr>
            <p:ph type="body" sz="quarter" idx="18"/>
          </p:nvPr>
        </p:nvSpPr>
        <p:spPr>
          <a:xfrm>
            <a:off x="360000" y="982520"/>
            <a:ext cx="10080000" cy="310015"/>
          </a:xfrm>
        </p:spPr>
        <p:txBody>
          <a:bodyPr/>
          <a:lstStyle/>
          <a:p>
            <a:r>
              <a:rPr lang="en-US"/>
              <a:t>Sample scope and sequence connections</a:t>
            </a:r>
          </a:p>
        </p:txBody>
      </p:sp>
      <p:sp>
        <p:nvSpPr>
          <p:cNvPr id="16" name="TextBox 15">
            <a:extLst>
              <a:ext uri="{FF2B5EF4-FFF2-40B4-BE49-F238E27FC236}">
                <a16:creationId xmlns:a16="http://schemas.microsoft.com/office/drawing/2014/main" id="{A8A2C624-B25E-3FF1-8F7E-20F17B5C52B5}"/>
              </a:ext>
            </a:extLst>
          </p:cNvPr>
          <p:cNvSpPr txBox="1"/>
          <p:nvPr/>
        </p:nvSpPr>
        <p:spPr>
          <a:xfrm>
            <a:off x="1388294" y="1536414"/>
            <a:ext cx="9051705" cy="898547"/>
          </a:xfrm>
          <a:prstGeom prst="leftRightArrow">
            <a:avLst>
              <a:gd name="adj1" fmla="val 53658"/>
              <a:gd name="adj2" fmla="val 44513"/>
            </a:avLst>
          </a:prstGeom>
          <a:solidFill>
            <a:schemeClr val="accent6">
              <a:lumMod val="90000"/>
            </a:schemeClr>
          </a:solidFill>
        </p:spPr>
        <p:txBody>
          <a:bodyPr wrap="square" lIns="0" tIns="0" rIns="0" bIns="0" rtlCol="0" anchor="ctr" anchorCtr="1">
            <a:noAutofit/>
          </a:bodyPr>
          <a:lstStyle/>
          <a:p>
            <a:pPr algn="ctr"/>
            <a:r>
              <a:rPr lang="en-AU">
                <a:solidFill>
                  <a:schemeClr val="accent1"/>
                </a:solidFill>
              </a:rPr>
              <a:t>Aboriginal Cultures and Histories </a:t>
            </a:r>
          </a:p>
        </p:txBody>
      </p:sp>
      <p:sp>
        <p:nvSpPr>
          <p:cNvPr id="3" name="TextBox 2">
            <a:extLst>
              <a:ext uri="{FF2B5EF4-FFF2-40B4-BE49-F238E27FC236}">
                <a16:creationId xmlns:a16="http://schemas.microsoft.com/office/drawing/2014/main" id="{0454B581-0F36-11EB-9DA5-0EFF292FA7E6}"/>
              </a:ext>
            </a:extLst>
          </p:cNvPr>
          <p:cNvSpPr txBox="1"/>
          <p:nvPr/>
        </p:nvSpPr>
        <p:spPr>
          <a:xfrm>
            <a:off x="908927" y="2597588"/>
            <a:ext cx="2515440" cy="2563082"/>
          </a:xfrm>
          <a:prstGeom prst="roundRect">
            <a:avLst/>
          </a:prstGeom>
          <a:solidFill>
            <a:schemeClr val="accent1"/>
          </a:solidFill>
        </p:spPr>
        <p:txBody>
          <a:bodyPr wrap="square" lIns="0" tIns="0" rIns="0" bIns="0" rtlCol="0" anchor="ctr" anchorCtr="1">
            <a:noAutofit/>
          </a:bodyPr>
          <a:lstStyle/>
          <a:p>
            <a:pPr algn="ctr"/>
            <a:r>
              <a:rPr lang="en-AU" sz="2800" b="1">
                <a:solidFill>
                  <a:schemeClr val="bg1"/>
                </a:solidFill>
                <a:latin typeface="+mj-lt"/>
              </a:rPr>
              <a:t>Creative arts</a:t>
            </a:r>
          </a:p>
        </p:txBody>
      </p:sp>
      <p:sp>
        <p:nvSpPr>
          <p:cNvPr id="13" name="TextBox 12">
            <a:extLst>
              <a:ext uri="{FF2B5EF4-FFF2-40B4-BE49-F238E27FC236}">
                <a16:creationId xmlns:a16="http://schemas.microsoft.com/office/drawing/2014/main" id="{E472C4EC-1E6C-016F-BD0E-0E73EBB86E70}"/>
              </a:ext>
            </a:extLst>
          </p:cNvPr>
          <p:cNvSpPr txBox="1"/>
          <p:nvPr/>
        </p:nvSpPr>
        <p:spPr>
          <a:xfrm>
            <a:off x="3482955" y="2609617"/>
            <a:ext cx="2515440" cy="2563082"/>
          </a:xfrm>
          <a:prstGeom prst="roundRect">
            <a:avLst/>
          </a:prstGeom>
          <a:solidFill>
            <a:schemeClr val="accent1"/>
          </a:solidFill>
        </p:spPr>
        <p:txBody>
          <a:bodyPr wrap="square" lIns="0" tIns="0" rIns="0" bIns="0" rtlCol="0" anchor="ctr" anchorCtr="1">
            <a:noAutofit/>
          </a:bodyPr>
          <a:lstStyle/>
          <a:p>
            <a:pPr algn="ctr"/>
            <a:r>
              <a:rPr lang="en-AU" sz="2800" b="1">
                <a:solidFill>
                  <a:schemeClr val="bg1"/>
                </a:solidFill>
                <a:latin typeface="+mj-lt"/>
              </a:rPr>
              <a:t>HSIE</a:t>
            </a:r>
          </a:p>
        </p:txBody>
      </p:sp>
      <p:sp>
        <p:nvSpPr>
          <p:cNvPr id="14" name="TextBox 13">
            <a:extLst>
              <a:ext uri="{FF2B5EF4-FFF2-40B4-BE49-F238E27FC236}">
                <a16:creationId xmlns:a16="http://schemas.microsoft.com/office/drawing/2014/main" id="{D7F76BD0-ADDC-D94B-3E0D-0AA54A1E68F9}"/>
              </a:ext>
            </a:extLst>
          </p:cNvPr>
          <p:cNvSpPr txBox="1"/>
          <p:nvPr/>
        </p:nvSpPr>
        <p:spPr>
          <a:xfrm>
            <a:off x="6045008" y="2644126"/>
            <a:ext cx="2515440" cy="2563082"/>
          </a:xfrm>
          <a:prstGeom prst="roundRect">
            <a:avLst/>
          </a:prstGeom>
          <a:solidFill>
            <a:schemeClr val="accent1"/>
          </a:solidFill>
        </p:spPr>
        <p:txBody>
          <a:bodyPr wrap="square" lIns="0" tIns="0" rIns="0" bIns="0" rtlCol="0" anchor="ctr" anchorCtr="1">
            <a:noAutofit/>
          </a:bodyPr>
          <a:lstStyle/>
          <a:p>
            <a:pPr algn="ctr"/>
            <a:r>
              <a:rPr lang="en-AU" sz="2800" b="1">
                <a:solidFill>
                  <a:schemeClr val="bg1"/>
                </a:solidFill>
                <a:latin typeface="+mj-lt"/>
              </a:rPr>
              <a:t>PDHPE</a:t>
            </a:r>
          </a:p>
        </p:txBody>
      </p:sp>
      <p:sp>
        <p:nvSpPr>
          <p:cNvPr id="15" name="TextBox 14">
            <a:extLst>
              <a:ext uri="{FF2B5EF4-FFF2-40B4-BE49-F238E27FC236}">
                <a16:creationId xmlns:a16="http://schemas.microsoft.com/office/drawing/2014/main" id="{ABC2EC2A-ED1F-92D0-8E05-BE35F1B45738}"/>
              </a:ext>
            </a:extLst>
          </p:cNvPr>
          <p:cNvSpPr txBox="1"/>
          <p:nvPr/>
        </p:nvSpPr>
        <p:spPr>
          <a:xfrm>
            <a:off x="8601717" y="2644126"/>
            <a:ext cx="2515440" cy="2563082"/>
          </a:xfrm>
          <a:prstGeom prst="roundRect">
            <a:avLst/>
          </a:prstGeom>
          <a:solidFill>
            <a:schemeClr val="accent1"/>
          </a:solidFill>
        </p:spPr>
        <p:txBody>
          <a:bodyPr wrap="square" lIns="0" tIns="0" rIns="0" bIns="0" rtlCol="0" anchor="ctr" anchorCtr="1">
            <a:noAutofit/>
          </a:bodyPr>
          <a:lstStyle/>
          <a:p>
            <a:pPr algn="ctr"/>
            <a:r>
              <a:rPr lang="en-AU" sz="2800" b="1">
                <a:solidFill>
                  <a:schemeClr val="bg1"/>
                </a:solidFill>
                <a:latin typeface="+mj-lt"/>
              </a:rPr>
              <a:t>Science and technology</a:t>
            </a:r>
          </a:p>
        </p:txBody>
      </p:sp>
      <p:sp>
        <p:nvSpPr>
          <p:cNvPr id="17" name="TextBox 16">
            <a:extLst>
              <a:ext uri="{FF2B5EF4-FFF2-40B4-BE49-F238E27FC236}">
                <a16:creationId xmlns:a16="http://schemas.microsoft.com/office/drawing/2014/main" id="{02E14067-8F48-53FD-F98E-B0D46E3603BB}"/>
              </a:ext>
            </a:extLst>
          </p:cNvPr>
          <p:cNvSpPr txBox="1"/>
          <p:nvPr/>
        </p:nvSpPr>
        <p:spPr>
          <a:xfrm>
            <a:off x="1388294" y="5298045"/>
            <a:ext cx="9051705" cy="898547"/>
          </a:xfrm>
          <a:prstGeom prst="leftRightArrow">
            <a:avLst>
              <a:gd name="adj1" fmla="val 53658"/>
              <a:gd name="adj2" fmla="val 44513"/>
            </a:avLst>
          </a:prstGeom>
          <a:solidFill>
            <a:schemeClr val="accent1">
              <a:lumMod val="25000"/>
              <a:lumOff val="75000"/>
            </a:schemeClr>
          </a:solidFill>
        </p:spPr>
        <p:txBody>
          <a:bodyPr wrap="square" lIns="0" tIns="0" rIns="0" bIns="0" rtlCol="0" anchor="ctr" anchorCtr="1">
            <a:noAutofit/>
          </a:bodyPr>
          <a:lstStyle/>
          <a:p>
            <a:pPr algn="ctr"/>
            <a:r>
              <a:rPr lang="en-AU">
                <a:solidFill>
                  <a:schemeClr val="accent1"/>
                </a:solidFill>
              </a:rPr>
              <a:t>Creating written texts</a:t>
            </a:r>
          </a:p>
        </p:txBody>
      </p:sp>
      <p:sp>
        <p:nvSpPr>
          <p:cNvPr id="4" name="Slide Number Placeholder 3">
            <a:extLst>
              <a:ext uri="{FF2B5EF4-FFF2-40B4-BE49-F238E27FC236}">
                <a16:creationId xmlns:a16="http://schemas.microsoft.com/office/drawing/2014/main" id="{F1EDF054-D26C-E1BC-14F7-C4F9C67B33E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152678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9043-CE65-D968-E73C-3715F9508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B116B-FA82-21F2-2374-E571CFE0B533}"/>
              </a:ext>
            </a:extLst>
          </p:cNvPr>
          <p:cNvSpPr>
            <a:spLocks noGrp="1"/>
          </p:cNvSpPr>
          <p:nvPr>
            <p:ph type="title"/>
          </p:nvPr>
        </p:nvSpPr>
        <p:spPr>
          <a:xfrm>
            <a:off x="360000" y="360000"/>
            <a:ext cx="10080000" cy="545601"/>
          </a:xfrm>
        </p:spPr>
        <p:txBody>
          <a:bodyPr/>
          <a:lstStyle/>
          <a:p>
            <a:r>
              <a:rPr lang="en-US"/>
              <a:t>Connections across CHPS </a:t>
            </a:r>
            <a:r>
              <a:rPr lang="en-US">
                <a:solidFill>
                  <a:schemeClr val="bg1"/>
                </a:solidFill>
              </a:rPr>
              <a:t>(2)</a:t>
            </a:r>
          </a:p>
        </p:txBody>
      </p:sp>
      <p:sp>
        <p:nvSpPr>
          <p:cNvPr id="5" name="Text Placeholder 4">
            <a:extLst>
              <a:ext uri="{FF2B5EF4-FFF2-40B4-BE49-F238E27FC236}">
                <a16:creationId xmlns:a16="http://schemas.microsoft.com/office/drawing/2014/main" id="{27737683-02A4-4491-414A-AEA3FA80064B}"/>
              </a:ext>
            </a:extLst>
          </p:cNvPr>
          <p:cNvSpPr>
            <a:spLocks noGrp="1"/>
          </p:cNvSpPr>
          <p:nvPr>
            <p:ph type="body" sz="quarter" idx="18"/>
          </p:nvPr>
        </p:nvSpPr>
        <p:spPr>
          <a:xfrm>
            <a:off x="360000" y="982520"/>
            <a:ext cx="10080000" cy="310015"/>
          </a:xfrm>
        </p:spPr>
        <p:txBody>
          <a:bodyPr/>
          <a:lstStyle/>
          <a:p>
            <a:r>
              <a:rPr lang="en-US"/>
              <a:t>Sample scope and sequence connections</a:t>
            </a:r>
          </a:p>
        </p:txBody>
      </p:sp>
      <p:grpSp>
        <p:nvGrpSpPr>
          <p:cNvPr id="3" name="Group 2" descr="The image is a diagram featuring several interconnected circles with text, linked by red and blue lines. There are three large blue circles and two pink circles, each containing text related to historical and cultural themes. In the lower section, there are four red rectangles with additional text correlated to educational stages and terms.">
            <a:extLst>
              <a:ext uri="{FF2B5EF4-FFF2-40B4-BE49-F238E27FC236}">
                <a16:creationId xmlns:a16="http://schemas.microsoft.com/office/drawing/2014/main" id="{7DFA8D43-68A4-1F35-3AD3-097AC0129A8D}"/>
              </a:ext>
            </a:extLst>
          </p:cNvPr>
          <p:cNvGrpSpPr/>
          <p:nvPr/>
        </p:nvGrpSpPr>
        <p:grpSpPr>
          <a:xfrm>
            <a:off x="1122402" y="1655329"/>
            <a:ext cx="9947196" cy="4447514"/>
            <a:chOff x="574168" y="1406374"/>
            <a:chExt cx="10941916" cy="4892265"/>
          </a:xfrm>
        </p:grpSpPr>
        <p:pic>
          <p:nvPicPr>
            <p:cNvPr id="13" name="Picture 12">
              <a:extLst>
                <a:ext uri="{FF2B5EF4-FFF2-40B4-BE49-F238E27FC236}">
                  <a16:creationId xmlns:a16="http://schemas.microsoft.com/office/drawing/2014/main" id="{112B2464-E5DD-C013-076F-0BAF773AC5A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4168" y="1406374"/>
              <a:ext cx="10941916" cy="4865746"/>
            </a:xfrm>
            <a:prstGeom prst="rect">
              <a:avLst/>
            </a:prstGeom>
          </p:spPr>
        </p:pic>
        <p:grpSp>
          <p:nvGrpSpPr>
            <p:cNvPr id="14" name="Group 13">
              <a:extLst>
                <a:ext uri="{FF2B5EF4-FFF2-40B4-BE49-F238E27FC236}">
                  <a16:creationId xmlns:a16="http://schemas.microsoft.com/office/drawing/2014/main" id="{BB91BCC8-AD48-F67C-6A3C-E7D18CCE0728}"/>
                </a:ext>
              </a:extLst>
            </p:cNvPr>
            <p:cNvGrpSpPr/>
            <p:nvPr/>
          </p:nvGrpSpPr>
          <p:grpSpPr>
            <a:xfrm>
              <a:off x="726532" y="3691394"/>
              <a:ext cx="10738935" cy="2607245"/>
              <a:chOff x="726532" y="3691394"/>
              <a:chExt cx="10738935" cy="2607245"/>
            </a:xfrm>
          </p:grpSpPr>
          <p:sp>
            <p:nvSpPr>
              <p:cNvPr id="15" name="Rectangle 14">
                <a:extLst>
                  <a:ext uri="{FF2B5EF4-FFF2-40B4-BE49-F238E27FC236}">
                    <a16:creationId xmlns:a16="http://schemas.microsoft.com/office/drawing/2014/main" id="{33EC5214-51F9-59BA-50DD-53C11C45815A}"/>
                  </a:ext>
                </a:extLst>
              </p:cNvPr>
              <p:cNvSpPr/>
              <p:nvPr/>
            </p:nvSpPr>
            <p:spPr>
              <a:xfrm>
                <a:off x="726532" y="5411884"/>
                <a:ext cx="2947110" cy="88675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6C4BAC6-5086-CA15-0B4E-47DC3F40F236}"/>
                  </a:ext>
                </a:extLst>
              </p:cNvPr>
              <p:cNvSpPr/>
              <p:nvPr/>
            </p:nvSpPr>
            <p:spPr>
              <a:xfrm>
                <a:off x="3397127" y="3717591"/>
                <a:ext cx="2966356" cy="91773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81A46295-D378-F18B-DB80-62A1F3FF4244}"/>
                  </a:ext>
                </a:extLst>
              </p:cNvPr>
              <p:cNvSpPr/>
              <p:nvPr/>
            </p:nvSpPr>
            <p:spPr>
              <a:xfrm>
                <a:off x="6292689" y="4683449"/>
                <a:ext cx="2947110" cy="88675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30EB858A-A978-D52B-93F3-2A334AC7DAC5}"/>
                  </a:ext>
                </a:extLst>
              </p:cNvPr>
              <p:cNvSpPr/>
              <p:nvPr/>
            </p:nvSpPr>
            <p:spPr>
              <a:xfrm>
                <a:off x="9040598" y="3691394"/>
                <a:ext cx="2424869" cy="748176"/>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4" name="Slide Number Placeholder 3">
            <a:extLst>
              <a:ext uri="{FF2B5EF4-FFF2-40B4-BE49-F238E27FC236}">
                <a16:creationId xmlns:a16="http://schemas.microsoft.com/office/drawing/2014/main" id="{05C5D093-5DD3-453F-77F8-B0AC7745B81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334317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A8B70-8843-8EB8-14AA-6C02BFF8A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74937-7912-BC3B-ECC8-62839B5AD2DB}"/>
              </a:ext>
            </a:extLst>
          </p:cNvPr>
          <p:cNvSpPr>
            <a:spLocks noGrp="1"/>
          </p:cNvSpPr>
          <p:nvPr>
            <p:ph type="title"/>
          </p:nvPr>
        </p:nvSpPr>
        <p:spPr>
          <a:xfrm>
            <a:off x="360000" y="360000"/>
            <a:ext cx="10080000" cy="545601"/>
          </a:xfrm>
        </p:spPr>
        <p:txBody>
          <a:bodyPr/>
          <a:lstStyle/>
          <a:p>
            <a:r>
              <a:rPr lang="en-US"/>
              <a:t>Connections across CHPS </a:t>
            </a:r>
            <a:r>
              <a:rPr lang="en-US">
                <a:solidFill>
                  <a:schemeClr val="bg1"/>
                </a:solidFill>
              </a:rPr>
              <a:t>(3)</a:t>
            </a:r>
          </a:p>
        </p:txBody>
      </p:sp>
      <p:sp>
        <p:nvSpPr>
          <p:cNvPr id="5" name="Text Placeholder 4">
            <a:extLst>
              <a:ext uri="{FF2B5EF4-FFF2-40B4-BE49-F238E27FC236}">
                <a16:creationId xmlns:a16="http://schemas.microsoft.com/office/drawing/2014/main" id="{1C4825F0-1203-F21C-A31D-B5A4ADC25130}"/>
              </a:ext>
            </a:extLst>
          </p:cNvPr>
          <p:cNvSpPr>
            <a:spLocks noGrp="1"/>
          </p:cNvSpPr>
          <p:nvPr>
            <p:ph type="body" sz="quarter" idx="18"/>
          </p:nvPr>
        </p:nvSpPr>
        <p:spPr>
          <a:xfrm>
            <a:off x="360000" y="982520"/>
            <a:ext cx="10080000" cy="310015"/>
          </a:xfrm>
        </p:spPr>
        <p:txBody>
          <a:bodyPr/>
          <a:lstStyle/>
          <a:p>
            <a:r>
              <a:rPr lang="en-US"/>
              <a:t>Sample scope and sequence connections</a:t>
            </a:r>
          </a:p>
        </p:txBody>
      </p:sp>
      <p:sp>
        <p:nvSpPr>
          <p:cNvPr id="9" name="TextBox 8">
            <a:extLst>
              <a:ext uri="{FF2B5EF4-FFF2-40B4-BE49-F238E27FC236}">
                <a16:creationId xmlns:a16="http://schemas.microsoft.com/office/drawing/2014/main" id="{DBC1FA12-B737-AE2D-A51D-78F5310CD712}"/>
              </a:ext>
            </a:extLst>
          </p:cNvPr>
          <p:cNvSpPr txBox="1"/>
          <p:nvPr/>
        </p:nvSpPr>
        <p:spPr>
          <a:xfrm>
            <a:off x="360000" y="2115142"/>
            <a:ext cx="4679844" cy="586854"/>
          </a:xfrm>
          <a:prstGeom prst="round2SameRect">
            <a:avLst/>
          </a:prstGeom>
          <a:solidFill>
            <a:schemeClr val="accent1"/>
          </a:solidFill>
        </p:spPr>
        <p:txBody>
          <a:bodyPr wrap="square" lIns="108000" tIns="108000" rIns="108000" bIns="108000" rtlCol="0" anchor="ctr" anchorCtr="0">
            <a:noAutofit/>
          </a:bodyPr>
          <a:lstStyle/>
          <a:p>
            <a:pPr>
              <a:lnSpc>
                <a:spcPct val="150000"/>
              </a:lnSpc>
              <a:spcAft>
                <a:spcPts val="1200"/>
              </a:spcAft>
            </a:pPr>
            <a:r>
              <a:rPr lang="en-AU" sz="2000" b="1">
                <a:solidFill>
                  <a:schemeClr val="bg1"/>
                </a:solidFill>
                <a:latin typeface="+mj-lt"/>
              </a:rPr>
              <a:t>Creative arts – Music</a:t>
            </a:r>
          </a:p>
        </p:txBody>
      </p:sp>
      <p:sp>
        <p:nvSpPr>
          <p:cNvPr id="8" name="TextBox 7">
            <a:extLst>
              <a:ext uri="{FF2B5EF4-FFF2-40B4-BE49-F238E27FC236}">
                <a16:creationId xmlns:a16="http://schemas.microsoft.com/office/drawing/2014/main" id="{ADB0EC75-394B-4A68-73A2-8CBDF191C8CF}"/>
              </a:ext>
            </a:extLst>
          </p:cNvPr>
          <p:cNvSpPr txBox="1"/>
          <p:nvPr/>
        </p:nvSpPr>
        <p:spPr>
          <a:xfrm>
            <a:off x="360000" y="2701996"/>
            <a:ext cx="4679844" cy="2348527"/>
          </a:xfrm>
          <a:prstGeom prst="rect">
            <a:avLst/>
          </a:prstGeom>
          <a:solidFill>
            <a:schemeClr val="accent6"/>
          </a:solidFill>
        </p:spPr>
        <p:txBody>
          <a:bodyPr wrap="square" lIns="108000" tIns="108000" rIns="108000" bIns="108000" rtlCol="0" anchor="t" anchorCtr="0">
            <a:noAutofit/>
          </a:bodyPr>
          <a:lstStyle/>
          <a:p>
            <a:pPr>
              <a:lnSpc>
                <a:spcPct val="150000"/>
              </a:lnSpc>
              <a:spcAft>
                <a:spcPts val="1200"/>
              </a:spcAft>
            </a:pPr>
            <a:r>
              <a:rPr lang="en-AU" sz="2000" b="1">
                <a:solidFill>
                  <a:schemeClr val="accent1"/>
                </a:solidFill>
                <a:latin typeface="+mj-lt"/>
              </a:rPr>
              <a:t>Stage 1 </a:t>
            </a:r>
          </a:p>
          <a:p>
            <a:pPr>
              <a:lnSpc>
                <a:spcPct val="150000"/>
              </a:lnSpc>
              <a:spcAft>
                <a:spcPts val="1200"/>
              </a:spcAft>
            </a:pPr>
            <a:r>
              <a:rPr lang="en-AU" sz="2000">
                <a:solidFill>
                  <a:schemeClr val="accent1"/>
                </a:solidFill>
              </a:rPr>
              <a:t>Performing</a:t>
            </a:r>
          </a:p>
          <a:p>
            <a:pPr>
              <a:lnSpc>
                <a:spcPct val="150000"/>
              </a:lnSpc>
              <a:spcAft>
                <a:spcPts val="1200"/>
              </a:spcAft>
            </a:pPr>
            <a:r>
              <a:rPr lang="en-AU" sz="2000">
                <a:solidFill>
                  <a:schemeClr val="accent1"/>
                </a:solidFill>
              </a:rPr>
              <a:t>Music is performed to communicate musical ideas through sound</a:t>
            </a:r>
          </a:p>
        </p:txBody>
      </p:sp>
      <p:sp>
        <p:nvSpPr>
          <p:cNvPr id="10" name="TextBox 9">
            <a:extLst>
              <a:ext uri="{FF2B5EF4-FFF2-40B4-BE49-F238E27FC236}">
                <a16:creationId xmlns:a16="http://schemas.microsoft.com/office/drawing/2014/main" id="{5A3CBF70-B079-805E-12A4-9F593CA6604E}"/>
              </a:ext>
            </a:extLst>
          </p:cNvPr>
          <p:cNvSpPr txBox="1"/>
          <p:nvPr/>
        </p:nvSpPr>
        <p:spPr>
          <a:xfrm>
            <a:off x="361197" y="5050523"/>
            <a:ext cx="4679843" cy="697766"/>
          </a:xfrm>
          <a:prstGeom prst="round2SameRect">
            <a:avLst>
              <a:gd name="adj1" fmla="val 0"/>
              <a:gd name="adj2" fmla="val 18201"/>
            </a:avLst>
          </a:prstGeom>
          <a:solidFill>
            <a:schemeClr val="accent4"/>
          </a:solidFill>
        </p:spPr>
        <p:txBody>
          <a:bodyPr wrap="square" lIns="108000" tIns="108000" rIns="108000" bIns="108000" rtlCol="0" anchor="ctr" anchorCtr="0">
            <a:noAutofit/>
          </a:bodyPr>
          <a:lstStyle/>
          <a:p>
            <a:pPr>
              <a:lnSpc>
                <a:spcPct val="150000"/>
              </a:lnSpc>
              <a:spcAft>
                <a:spcPts val="1200"/>
              </a:spcAft>
            </a:pPr>
            <a:r>
              <a:rPr lang="en-AU" sz="2000" b="1">
                <a:solidFill>
                  <a:schemeClr val="accent1"/>
                </a:solidFill>
              </a:rPr>
              <a:t>Term 1, Term 2, Term 5 and Term 6</a:t>
            </a:r>
          </a:p>
        </p:txBody>
      </p:sp>
      <p:sp>
        <p:nvSpPr>
          <p:cNvPr id="11" name="Arrow: Left-Right 10">
            <a:extLst>
              <a:ext uri="{FF2B5EF4-FFF2-40B4-BE49-F238E27FC236}">
                <a16:creationId xmlns:a16="http://schemas.microsoft.com/office/drawing/2014/main" id="{CC3C8AD7-3354-F4D7-898A-51B18EB86FDE}"/>
              </a:ext>
              <a:ext uri="{C183D7F6-B498-43B3-948B-1728B52AA6E4}">
                <adec:decorative xmlns:adec="http://schemas.microsoft.com/office/drawing/2017/decorative" val="1"/>
              </a:ext>
            </a:extLst>
          </p:cNvPr>
          <p:cNvSpPr/>
          <p:nvPr/>
        </p:nvSpPr>
        <p:spPr>
          <a:xfrm>
            <a:off x="5256662" y="3638288"/>
            <a:ext cx="1678675" cy="586854"/>
          </a:xfrm>
          <a:prstGeom prst="lef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94A90E49-5A1A-C921-A45C-209EC6BA5975}"/>
              </a:ext>
            </a:extLst>
          </p:cNvPr>
          <p:cNvSpPr txBox="1"/>
          <p:nvPr/>
        </p:nvSpPr>
        <p:spPr>
          <a:xfrm>
            <a:off x="7152000" y="2115142"/>
            <a:ext cx="4680000" cy="586854"/>
          </a:xfrm>
          <a:prstGeom prst="round2SameRect">
            <a:avLst/>
          </a:prstGeom>
          <a:solidFill>
            <a:schemeClr val="accent1"/>
          </a:solidFill>
        </p:spPr>
        <p:txBody>
          <a:bodyPr wrap="square" lIns="108000" tIns="108000" rIns="108000" bIns="108000" rtlCol="0" anchor="ctr">
            <a:noAutofit/>
          </a:bodyPr>
          <a:lstStyle/>
          <a:p>
            <a:pPr>
              <a:lnSpc>
                <a:spcPct val="150000"/>
              </a:lnSpc>
              <a:spcAft>
                <a:spcPts val="1200"/>
              </a:spcAft>
            </a:pPr>
            <a:r>
              <a:rPr lang="en-AU" sz="2000" b="1">
                <a:solidFill>
                  <a:schemeClr val="bg1"/>
                </a:solidFill>
                <a:latin typeface="+mj-lt"/>
              </a:rPr>
              <a:t>Science and technology </a:t>
            </a:r>
          </a:p>
        </p:txBody>
      </p:sp>
      <p:sp>
        <p:nvSpPr>
          <p:cNvPr id="3" name="TextBox 2">
            <a:extLst>
              <a:ext uri="{FF2B5EF4-FFF2-40B4-BE49-F238E27FC236}">
                <a16:creationId xmlns:a16="http://schemas.microsoft.com/office/drawing/2014/main" id="{20B006BD-145C-3E2C-D726-85208E36D915}"/>
              </a:ext>
            </a:extLst>
          </p:cNvPr>
          <p:cNvSpPr txBox="1"/>
          <p:nvPr/>
        </p:nvSpPr>
        <p:spPr>
          <a:xfrm>
            <a:off x="7164000" y="2701996"/>
            <a:ext cx="4680000" cy="2348527"/>
          </a:xfrm>
          <a:prstGeom prst="rect">
            <a:avLst/>
          </a:prstGeom>
          <a:solidFill>
            <a:schemeClr val="accent6"/>
          </a:solidFill>
        </p:spPr>
        <p:txBody>
          <a:bodyPr wrap="square" lIns="108000" tIns="108000" rIns="108000" bIns="108000" rtlCol="0" anchor="t">
            <a:noAutofit/>
          </a:bodyPr>
          <a:lstStyle/>
          <a:p>
            <a:pPr>
              <a:lnSpc>
                <a:spcPct val="150000"/>
              </a:lnSpc>
              <a:spcAft>
                <a:spcPts val="1200"/>
              </a:spcAft>
            </a:pPr>
            <a:r>
              <a:rPr lang="en-AU" sz="2000" b="1">
                <a:solidFill>
                  <a:schemeClr val="accent1"/>
                </a:solidFill>
                <a:latin typeface="+mj-lt"/>
              </a:rPr>
              <a:t>Stage 1 </a:t>
            </a:r>
          </a:p>
          <a:p>
            <a:pPr>
              <a:lnSpc>
                <a:spcPct val="150000"/>
              </a:lnSpc>
              <a:spcAft>
                <a:spcPts val="1200"/>
              </a:spcAft>
            </a:pPr>
            <a:r>
              <a:rPr lang="en-AU" sz="2000">
                <a:solidFill>
                  <a:schemeClr val="accent1"/>
                </a:solidFill>
              </a:rPr>
              <a:t>Light and sound interact with materials in different ways</a:t>
            </a:r>
          </a:p>
        </p:txBody>
      </p:sp>
      <p:sp>
        <p:nvSpPr>
          <p:cNvPr id="7" name="TextBox 6">
            <a:extLst>
              <a:ext uri="{FF2B5EF4-FFF2-40B4-BE49-F238E27FC236}">
                <a16:creationId xmlns:a16="http://schemas.microsoft.com/office/drawing/2014/main" id="{72C532C9-EE97-7B49-3175-D5FCD6B47F4C}"/>
              </a:ext>
            </a:extLst>
          </p:cNvPr>
          <p:cNvSpPr txBox="1"/>
          <p:nvPr/>
        </p:nvSpPr>
        <p:spPr>
          <a:xfrm>
            <a:off x="7164000" y="5050523"/>
            <a:ext cx="4680000" cy="697766"/>
          </a:xfrm>
          <a:prstGeom prst="round2SameRect">
            <a:avLst>
              <a:gd name="adj1" fmla="val 0"/>
              <a:gd name="adj2" fmla="val 18201"/>
            </a:avLst>
          </a:prstGeom>
          <a:solidFill>
            <a:schemeClr val="accent4"/>
          </a:solidFill>
        </p:spPr>
        <p:txBody>
          <a:bodyPr wrap="square" lIns="108000" tIns="108000" rIns="108000" bIns="108000" rtlCol="0" anchor="ctr">
            <a:noAutofit/>
          </a:bodyPr>
          <a:lstStyle/>
          <a:p>
            <a:pPr>
              <a:lnSpc>
                <a:spcPct val="150000"/>
              </a:lnSpc>
              <a:spcAft>
                <a:spcPts val="1200"/>
              </a:spcAft>
            </a:pPr>
            <a:r>
              <a:rPr lang="en-AU" sz="2000" b="1">
                <a:solidFill>
                  <a:schemeClr val="accent1"/>
                </a:solidFill>
              </a:rPr>
              <a:t>Term 5 and Term 6</a:t>
            </a:r>
          </a:p>
        </p:txBody>
      </p:sp>
      <p:sp>
        <p:nvSpPr>
          <p:cNvPr id="4" name="Slide Number Placeholder 3">
            <a:extLst>
              <a:ext uri="{FF2B5EF4-FFF2-40B4-BE49-F238E27FC236}">
                <a16:creationId xmlns:a16="http://schemas.microsoft.com/office/drawing/2014/main" id="{E2F33626-AC1F-C67E-CEA0-EA411A5B4C4D}"/>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59027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3084-9D2E-6546-7F7B-DF0DBF28C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EFF40-AFC2-84E5-51CE-D96ABDC0CD37}"/>
              </a:ext>
            </a:extLst>
          </p:cNvPr>
          <p:cNvSpPr>
            <a:spLocks noGrp="1"/>
          </p:cNvSpPr>
          <p:nvPr>
            <p:ph type="title"/>
          </p:nvPr>
        </p:nvSpPr>
        <p:spPr/>
        <p:txBody>
          <a:bodyPr/>
          <a:lstStyle/>
          <a:p>
            <a:r>
              <a:rPr lang="en-US"/>
              <a:t>Connections across CHPS </a:t>
            </a:r>
            <a:r>
              <a:rPr lang="en-US">
                <a:solidFill>
                  <a:schemeClr val="bg1"/>
                </a:solidFill>
              </a:rPr>
              <a:t>(4) </a:t>
            </a:r>
          </a:p>
        </p:txBody>
      </p:sp>
      <p:sp>
        <p:nvSpPr>
          <p:cNvPr id="5" name="Text Placeholder 4">
            <a:extLst>
              <a:ext uri="{FF2B5EF4-FFF2-40B4-BE49-F238E27FC236}">
                <a16:creationId xmlns:a16="http://schemas.microsoft.com/office/drawing/2014/main" id="{A0B0C376-DAB3-0116-95E1-5E86CCC82664}"/>
              </a:ext>
            </a:extLst>
          </p:cNvPr>
          <p:cNvSpPr>
            <a:spLocks noGrp="1"/>
          </p:cNvSpPr>
          <p:nvPr>
            <p:ph type="body" sz="quarter" idx="18"/>
          </p:nvPr>
        </p:nvSpPr>
        <p:spPr/>
        <p:txBody>
          <a:bodyPr/>
          <a:lstStyle/>
          <a:p>
            <a:r>
              <a:rPr lang="en-US"/>
              <a:t>Teaching advice connections</a:t>
            </a:r>
          </a:p>
        </p:txBody>
      </p:sp>
      <p:pic>
        <p:nvPicPr>
          <p:cNvPr id="29" name="Picture 28" descr="NESA's Human Society and its Environment K–6 Syllabus (2024) weboage">
            <a:extLst>
              <a:ext uri="{FF2B5EF4-FFF2-40B4-BE49-F238E27FC236}">
                <a16:creationId xmlns:a16="http://schemas.microsoft.com/office/drawing/2014/main" id="{47F929CB-E6BA-F559-9FC1-ACE140126F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369454"/>
            <a:ext cx="6391347" cy="4883510"/>
          </a:xfrm>
          <a:prstGeom prst="rect">
            <a:avLst/>
          </a:prstGeom>
          <a:ln>
            <a:noFill/>
          </a:ln>
          <a:effectLst>
            <a:outerShdw blurRad="50800" dist="38100" dir="2700000" algn="tl" rotWithShape="0">
              <a:prstClr val="black">
                <a:alpha val="40000"/>
              </a:prstClr>
            </a:outerShdw>
          </a:effectLst>
        </p:spPr>
      </p:pic>
      <p:grpSp>
        <p:nvGrpSpPr>
          <p:cNvPr id="30" name="Group 29" descr="Teaching advice for People are connected to places and groups. A list of related content has been highlighted.">
            <a:extLst>
              <a:ext uri="{FF2B5EF4-FFF2-40B4-BE49-F238E27FC236}">
                <a16:creationId xmlns:a16="http://schemas.microsoft.com/office/drawing/2014/main" id="{DC04BD14-3098-66DF-20C3-E33F51E6B811}"/>
              </a:ext>
            </a:extLst>
          </p:cNvPr>
          <p:cNvGrpSpPr/>
          <p:nvPr/>
        </p:nvGrpSpPr>
        <p:grpSpPr>
          <a:xfrm>
            <a:off x="7164163" y="1369454"/>
            <a:ext cx="4757758" cy="4969179"/>
            <a:chOff x="11348680" y="982520"/>
            <a:chExt cx="3921098" cy="3964254"/>
          </a:xfrm>
          <a:effectLst>
            <a:outerShdw blurRad="50800" dist="38100" dir="2700000" algn="tl" rotWithShape="0">
              <a:prstClr val="black">
                <a:alpha val="40000"/>
              </a:prstClr>
            </a:outerShdw>
          </a:effectLst>
        </p:grpSpPr>
        <p:grpSp>
          <p:nvGrpSpPr>
            <p:cNvPr id="33" name="Group 32">
              <a:extLst>
                <a:ext uri="{FF2B5EF4-FFF2-40B4-BE49-F238E27FC236}">
                  <a16:creationId xmlns:a16="http://schemas.microsoft.com/office/drawing/2014/main" id="{0DC1B42D-9582-99CA-EE3A-5393C73B8BFA}"/>
                </a:ext>
              </a:extLst>
            </p:cNvPr>
            <p:cNvGrpSpPr/>
            <p:nvPr/>
          </p:nvGrpSpPr>
          <p:grpSpPr>
            <a:xfrm>
              <a:off x="11348680" y="982520"/>
              <a:ext cx="3921098" cy="3964254"/>
              <a:chOff x="9877950" y="-1451600"/>
              <a:chExt cx="3921098" cy="3964254"/>
            </a:xfrm>
          </p:grpSpPr>
          <p:grpSp>
            <p:nvGrpSpPr>
              <p:cNvPr id="36" name="Group 35">
                <a:extLst>
                  <a:ext uri="{FF2B5EF4-FFF2-40B4-BE49-F238E27FC236}">
                    <a16:creationId xmlns:a16="http://schemas.microsoft.com/office/drawing/2014/main" id="{34CB70C1-FF61-3219-E928-F9095721F34B}"/>
                  </a:ext>
                </a:extLst>
              </p:cNvPr>
              <p:cNvGrpSpPr/>
              <p:nvPr/>
            </p:nvGrpSpPr>
            <p:grpSpPr>
              <a:xfrm>
                <a:off x="9877950" y="-1451600"/>
                <a:ext cx="3921098" cy="3964254"/>
                <a:chOff x="478030" y="1662796"/>
                <a:chExt cx="3549832" cy="3576920"/>
              </a:xfrm>
            </p:grpSpPr>
            <p:pic>
              <p:nvPicPr>
                <p:cNvPr id="38" name="Picture 37">
                  <a:extLst>
                    <a:ext uri="{FF2B5EF4-FFF2-40B4-BE49-F238E27FC236}">
                      <a16:creationId xmlns:a16="http://schemas.microsoft.com/office/drawing/2014/main" id="{F42441B5-9FEC-940C-B8DB-2C30AEB96E5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97081" y="1662796"/>
                  <a:ext cx="3530781" cy="1350034"/>
                </a:xfrm>
                <a:prstGeom prst="rect">
                  <a:avLst/>
                </a:prstGeom>
              </p:spPr>
            </p:pic>
            <p:pic>
              <p:nvPicPr>
                <p:cNvPr id="39" name="Picture 38">
                  <a:extLst>
                    <a:ext uri="{FF2B5EF4-FFF2-40B4-BE49-F238E27FC236}">
                      <a16:creationId xmlns:a16="http://schemas.microsoft.com/office/drawing/2014/main" id="{E767ED30-3FEE-7F31-ADB1-38790EDEE50B}"/>
                    </a:ext>
                  </a:extLst>
                </p:cNvPr>
                <p:cNvPicPr>
                  <a:picLocks noChangeAspect="1"/>
                </p:cNvPicPr>
                <p:nvPr/>
              </p:nvPicPr>
              <p:blipFill>
                <a:blip r:embed="rId5"/>
                <a:stretch>
                  <a:fillRect/>
                </a:stretch>
              </p:blipFill>
              <p:spPr>
                <a:xfrm>
                  <a:off x="478030" y="2985350"/>
                  <a:ext cx="3549832" cy="2254366"/>
                </a:xfrm>
                <a:prstGeom prst="rect">
                  <a:avLst/>
                </a:prstGeom>
              </p:spPr>
            </p:pic>
          </p:grpSp>
          <p:sp>
            <p:nvSpPr>
              <p:cNvPr id="37" name="Rectangle 36">
                <a:extLst>
                  <a:ext uri="{FF2B5EF4-FFF2-40B4-BE49-F238E27FC236}">
                    <a16:creationId xmlns:a16="http://schemas.microsoft.com/office/drawing/2014/main" id="{ECFBFD69-2099-917B-F581-CBAAC6B57A63}"/>
                  </a:ext>
                </a:extLst>
              </p:cNvPr>
              <p:cNvSpPr/>
              <p:nvPr/>
            </p:nvSpPr>
            <p:spPr>
              <a:xfrm>
                <a:off x="10043495" y="1974054"/>
                <a:ext cx="3611049" cy="42629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5" name="Rectangle 34">
              <a:extLst>
                <a:ext uri="{FF2B5EF4-FFF2-40B4-BE49-F238E27FC236}">
                  <a16:creationId xmlns:a16="http://schemas.microsoft.com/office/drawing/2014/main" id="{FC5BF339-6574-45C8-AB18-488D9C380146}"/>
                </a:ext>
              </a:extLst>
            </p:cNvPr>
            <p:cNvSpPr/>
            <p:nvPr/>
          </p:nvSpPr>
          <p:spPr>
            <a:xfrm>
              <a:off x="11504745" y="3409068"/>
              <a:ext cx="3611049" cy="985014"/>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0" name="Arrow: Left 39">
            <a:extLst>
              <a:ext uri="{FF2B5EF4-FFF2-40B4-BE49-F238E27FC236}">
                <a16:creationId xmlns:a16="http://schemas.microsoft.com/office/drawing/2014/main" id="{7829D345-0894-F4D0-9B9B-B7D8E4B335BF}"/>
              </a:ext>
              <a:ext uri="{C183D7F6-B498-43B3-948B-1728B52AA6E4}">
                <adec:decorative xmlns:adec="http://schemas.microsoft.com/office/drawing/2017/decorative" val="1"/>
              </a:ext>
            </a:extLst>
          </p:cNvPr>
          <p:cNvSpPr/>
          <p:nvPr/>
        </p:nvSpPr>
        <p:spPr>
          <a:xfrm rot="21136016" flipH="1" flipV="1">
            <a:off x="2284698" y="4158602"/>
            <a:ext cx="4885646" cy="457845"/>
          </a:xfrm>
          <a:prstGeom prst="leftArrow">
            <a:avLst/>
          </a:prstGeom>
          <a:solidFill>
            <a:srgbClr val="FF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6070FFAC-EE53-D673-CED1-BC12EF54A5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248802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0" presetClass="entr" presetSubtype="0" fill="hold" grpId="0" nodeType="withEffect">
                                  <p:stCondLst>
                                    <p:cond delay="100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500"/>
                                        <p:tgtEl>
                                          <p:spTgt spid="40"/>
                                        </p:tgtEl>
                                      </p:cBhvr>
                                    </p:animEffect>
                                  </p:childTnLst>
                                </p:cTn>
                              </p:par>
                              <p:par>
                                <p:cTn id="10" presetID="10" presetClass="entr" presetSubtype="0" fill="hold" nodeType="withEffect">
                                  <p:stCondLst>
                                    <p:cond delay="10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5CA9B-1C73-22C3-7E58-FCD1BC407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B92FA-1B6A-C501-A28E-2879EF8DB68B}"/>
              </a:ext>
            </a:extLst>
          </p:cNvPr>
          <p:cNvSpPr>
            <a:spLocks noGrp="1"/>
          </p:cNvSpPr>
          <p:nvPr>
            <p:ph type="title"/>
          </p:nvPr>
        </p:nvSpPr>
        <p:spPr/>
        <p:txBody>
          <a:bodyPr/>
          <a:lstStyle/>
          <a:p>
            <a:r>
              <a:rPr lang="en-US"/>
              <a:t>Connections across CHPS </a:t>
            </a:r>
            <a:r>
              <a:rPr lang="en-US">
                <a:solidFill>
                  <a:schemeClr val="bg1"/>
                </a:solidFill>
              </a:rPr>
              <a:t>(5)</a:t>
            </a:r>
            <a:r>
              <a:rPr lang="en-US"/>
              <a:t> </a:t>
            </a:r>
          </a:p>
        </p:txBody>
      </p:sp>
      <p:sp>
        <p:nvSpPr>
          <p:cNvPr id="5" name="Text Placeholder 4">
            <a:extLst>
              <a:ext uri="{FF2B5EF4-FFF2-40B4-BE49-F238E27FC236}">
                <a16:creationId xmlns:a16="http://schemas.microsoft.com/office/drawing/2014/main" id="{CA8984C9-C48A-4EB0-C384-022FD8E40C6A}"/>
              </a:ext>
            </a:extLst>
          </p:cNvPr>
          <p:cNvSpPr>
            <a:spLocks noGrp="1"/>
          </p:cNvSpPr>
          <p:nvPr>
            <p:ph type="body" sz="quarter" idx="18"/>
          </p:nvPr>
        </p:nvSpPr>
        <p:spPr/>
        <p:txBody>
          <a:bodyPr/>
          <a:lstStyle/>
          <a:p>
            <a:r>
              <a:rPr lang="en-US"/>
              <a:t>Teaching advice connections</a:t>
            </a:r>
          </a:p>
        </p:txBody>
      </p:sp>
      <p:grpSp>
        <p:nvGrpSpPr>
          <p:cNvPr id="43" name="Group 42" descr="SA">
            <a:extLst>
              <a:ext uri="{FF2B5EF4-FFF2-40B4-BE49-F238E27FC236}">
                <a16:creationId xmlns:a16="http://schemas.microsoft.com/office/drawing/2014/main" id="{C547F011-E8C9-BC20-1517-3B3EED3310CB}"/>
              </a:ext>
            </a:extLst>
          </p:cNvPr>
          <p:cNvGrpSpPr/>
          <p:nvPr/>
        </p:nvGrpSpPr>
        <p:grpSpPr>
          <a:xfrm>
            <a:off x="360000" y="1578426"/>
            <a:ext cx="10950867" cy="4908688"/>
            <a:chOff x="360000" y="1578426"/>
            <a:chExt cx="10950867" cy="4908688"/>
          </a:xfrm>
        </p:grpSpPr>
        <p:grpSp>
          <p:nvGrpSpPr>
            <p:cNvPr id="3" name="Group 2">
              <a:extLst>
                <a:ext uri="{FF2B5EF4-FFF2-40B4-BE49-F238E27FC236}">
                  <a16:creationId xmlns:a16="http://schemas.microsoft.com/office/drawing/2014/main" id="{280F9F5F-08FF-3047-F272-70AA33CC9C87}"/>
                </a:ext>
              </a:extLst>
            </p:cNvPr>
            <p:cNvGrpSpPr>
              <a:grpSpLocks/>
            </p:cNvGrpSpPr>
            <p:nvPr/>
          </p:nvGrpSpPr>
          <p:grpSpPr>
            <a:xfrm>
              <a:off x="360000" y="1578426"/>
              <a:ext cx="10941916" cy="4892265"/>
              <a:chOff x="574168" y="1406374"/>
              <a:chExt cx="10941916" cy="4892265"/>
            </a:xfrm>
          </p:grpSpPr>
          <p:pic>
            <p:nvPicPr>
              <p:cNvPr id="6" name="Picture 5">
                <a:extLst>
                  <a:ext uri="{FF2B5EF4-FFF2-40B4-BE49-F238E27FC236}">
                    <a16:creationId xmlns:a16="http://schemas.microsoft.com/office/drawing/2014/main" id="{E85575B4-76C2-B92E-62E5-3C728B0CCB8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4168" y="1406374"/>
                <a:ext cx="10941916" cy="4865746"/>
              </a:xfrm>
              <a:prstGeom prst="rect">
                <a:avLst/>
              </a:prstGeom>
            </p:spPr>
          </p:pic>
          <p:grpSp>
            <p:nvGrpSpPr>
              <p:cNvPr id="7" name="Group 6">
                <a:extLst>
                  <a:ext uri="{FF2B5EF4-FFF2-40B4-BE49-F238E27FC236}">
                    <a16:creationId xmlns:a16="http://schemas.microsoft.com/office/drawing/2014/main" id="{B818A863-7994-13BA-5B95-89D3EB47A1C3}"/>
                  </a:ext>
                </a:extLst>
              </p:cNvPr>
              <p:cNvGrpSpPr>
                <a:grpSpLocks/>
              </p:cNvGrpSpPr>
              <p:nvPr/>
            </p:nvGrpSpPr>
            <p:grpSpPr>
              <a:xfrm>
                <a:off x="726532" y="3691394"/>
                <a:ext cx="10738935" cy="2607245"/>
                <a:chOff x="726532" y="3691394"/>
                <a:chExt cx="10738935" cy="2607245"/>
              </a:xfrm>
            </p:grpSpPr>
            <p:sp>
              <p:nvSpPr>
                <p:cNvPr id="8" name="Rectangle 7">
                  <a:extLst>
                    <a:ext uri="{FF2B5EF4-FFF2-40B4-BE49-F238E27FC236}">
                      <a16:creationId xmlns:a16="http://schemas.microsoft.com/office/drawing/2014/main" id="{90A4480A-4AC9-BA5B-6260-6AF79442A79E}"/>
                    </a:ext>
                  </a:extLst>
                </p:cNvPr>
                <p:cNvSpPr>
                  <a:spLocks/>
                </p:cNvSpPr>
                <p:nvPr/>
              </p:nvSpPr>
              <p:spPr>
                <a:xfrm>
                  <a:off x="726532" y="5411884"/>
                  <a:ext cx="2947110" cy="88675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CC0FCB7-3A3E-BF77-2734-200577F66A67}"/>
                    </a:ext>
                  </a:extLst>
                </p:cNvPr>
                <p:cNvSpPr>
                  <a:spLocks/>
                </p:cNvSpPr>
                <p:nvPr/>
              </p:nvSpPr>
              <p:spPr>
                <a:xfrm>
                  <a:off x="3397127" y="3717591"/>
                  <a:ext cx="2966356" cy="91773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C8B379F-F8F9-0229-D48C-E7638D4E7CBB}"/>
                    </a:ext>
                  </a:extLst>
                </p:cNvPr>
                <p:cNvSpPr>
                  <a:spLocks/>
                </p:cNvSpPr>
                <p:nvPr/>
              </p:nvSpPr>
              <p:spPr>
                <a:xfrm>
                  <a:off x="6292689" y="4683449"/>
                  <a:ext cx="2947110" cy="88675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4587AAE9-E408-DBDD-459E-A484CE33D783}"/>
                    </a:ext>
                  </a:extLst>
                </p:cNvPr>
                <p:cNvSpPr>
                  <a:spLocks/>
                </p:cNvSpPr>
                <p:nvPr/>
              </p:nvSpPr>
              <p:spPr>
                <a:xfrm>
                  <a:off x="9040598" y="3691394"/>
                  <a:ext cx="2424869" cy="748176"/>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2" name="TextBox 11">
              <a:extLst>
                <a:ext uri="{FF2B5EF4-FFF2-40B4-BE49-F238E27FC236}">
                  <a16:creationId xmlns:a16="http://schemas.microsoft.com/office/drawing/2014/main" id="{C90F7ADC-F83B-0EEE-E010-85D5EEDCC868}"/>
                </a:ext>
              </a:extLst>
            </p:cNvPr>
            <p:cNvSpPr txBox="1">
              <a:spLocks/>
            </p:cNvSpPr>
            <p:nvPr/>
          </p:nvSpPr>
          <p:spPr>
            <a:xfrm>
              <a:off x="1200460" y="3752742"/>
              <a:ext cx="1525687" cy="1502051"/>
            </a:xfrm>
            <a:prstGeom prst="roundRect">
              <a:avLst/>
            </a:prstGeom>
            <a:solidFill>
              <a:schemeClr val="accent1"/>
            </a:solidFill>
          </p:spPr>
          <p:txBody>
            <a:bodyPr wrap="square" lIns="0" tIns="0" rIns="0" bIns="0" rtlCol="0" anchor="ctr">
              <a:noAutofit/>
            </a:bodyPr>
            <a:lstStyle/>
            <a:p>
              <a:pPr algn="ctr"/>
              <a:r>
                <a:rPr lang="en-AU" sz="1600">
                  <a:solidFill>
                    <a:schemeClr val="bg1"/>
                  </a:solidFill>
                </a:rPr>
                <a:t>People show their connection to places using geographical information</a:t>
              </a:r>
            </a:p>
          </p:txBody>
        </p:sp>
        <p:sp>
          <p:nvSpPr>
            <p:cNvPr id="15" name="TextBox 14">
              <a:extLst>
                <a:ext uri="{FF2B5EF4-FFF2-40B4-BE49-F238E27FC236}">
                  <a16:creationId xmlns:a16="http://schemas.microsoft.com/office/drawing/2014/main" id="{4A221034-765E-9519-AC62-59CD1664FB91}"/>
                </a:ext>
              </a:extLst>
            </p:cNvPr>
            <p:cNvSpPr txBox="1">
              <a:spLocks/>
            </p:cNvSpPr>
            <p:nvPr/>
          </p:nvSpPr>
          <p:spPr>
            <a:xfrm>
              <a:off x="9315249" y="1923798"/>
              <a:ext cx="1310254" cy="1550421"/>
            </a:xfrm>
            <a:prstGeom prst="roundRect">
              <a:avLst/>
            </a:prstGeom>
            <a:solidFill>
              <a:schemeClr val="accent1">
                <a:lumMod val="50000"/>
                <a:lumOff val="50000"/>
              </a:schemeClr>
            </a:solidFill>
          </p:spPr>
          <p:txBody>
            <a:bodyPr wrap="square" lIns="0" tIns="0" rIns="0" bIns="0" rtlCol="0">
              <a:noAutofit/>
            </a:bodyPr>
            <a:lstStyle/>
            <a:p>
              <a:pPr algn="ctr"/>
              <a:r>
                <a:rPr lang="en-AU" sz="1400" b="1">
                  <a:solidFill>
                    <a:schemeClr val="bg1"/>
                  </a:solidFill>
                  <a:latin typeface="Public Sans" pitchFamily="2" charset="0"/>
                </a:rPr>
                <a:t>Geometric measure B: Position: Explore simple maps of  familiar locations</a:t>
              </a:r>
              <a:endParaRPr lang="en-AU" sz="1400" b="1">
                <a:solidFill>
                  <a:schemeClr val="bg1"/>
                </a:solidFill>
              </a:endParaRPr>
            </a:p>
            <a:p>
              <a:pPr algn="l"/>
              <a:endParaRPr lang="en-AU" sz="1800"/>
            </a:p>
          </p:txBody>
        </p:sp>
        <p:sp>
          <p:nvSpPr>
            <p:cNvPr id="26" name="TextBox 25">
              <a:extLst>
                <a:ext uri="{FF2B5EF4-FFF2-40B4-BE49-F238E27FC236}">
                  <a16:creationId xmlns:a16="http://schemas.microsoft.com/office/drawing/2014/main" id="{C215C667-BD14-BDF6-604C-20D1FBEDD2D2}"/>
                </a:ext>
              </a:extLst>
            </p:cNvPr>
            <p:cNvSpPr txBox="1">
              <a:spLocks/>
            </p:cNvSpPr>
            <p:nvPr/>
          </p:nvSpPr>
          <p:spPr>
            <a:xfrm>
              <a:off x="512364" y="6031354"/>
              <a:ext cx="2947110" cy="439337"/>
            </a:xfrm>
            <a:prstGeom prst="rect">
              <a:avLst/>
            </a:prstGeom>
            <a:solidFill>
              <a:schemeClr val="accent6">
                <a:lumMod val="90000"/>
              </a:schemeClr>
            </a:solidFill>
          </p:spPr>
          <p:txBody>
            <a:bodyPr wrap="square" lIns="0" tIns="0" rIns="0" bIns="0" rtlCol="0">
              <a:noAutofit/>
            </a:bodyPr>
            <a:lstStyle/>
            <a:p>
              <a:pPr algn="l"/>
              <a:endParaRPr lang="en-AU" sz="1800"/>
            </a:p>
          </p:txBody>
        </p:sp>
        <p:sp>
          <p:nvSpPr>
            <p:cNvPr id="31" name="TextBox 30">
              <a:extLst>
                <a:ext uri="{FF2B5EF4-FFF2-40B4-BE49-F238E27FC236}">
                  <a16:creationId xmlns:a16="http://schemas.microsoft.com/office/drawing/2014/main" id="{4BE410FB-2063-44C4-7FE5-2EFC8B7134A7}"/>
                </a:ext>
              </a:extLst>
            </p:cNvPr>
            <p:cNvSpPr txBox="1">
              <a:spLocks/>
            </p:cNvSpPr>
            <p:nvPr/>
          </p:nvSpPr>
          <p:spPr>
            <a:xfrm>
              <a:off x="521289" y="5579173"/>
              <a:ext cx="2927552" cy="907941"/>
            </a:xfrm>
            <a:prstGeom prst="rect">
              <a:avLst/>
            </a:prstGeom>
            <a:solidFill>
              <a:schemeClr val="accent6">
                <a:lumMod val="75000"/>
              </a:schemeClr>
            </a:solidFill>
          </p:spPr>
          <p:txBody>
            <a:bodyPr wrap="square">
              <a:spAutoFit/>
            </a:bodyPr>
            <a:lstStyle/>
            <a:p>
              <a:pPr algn="ctr"/>
              <a:endParaRPr lang="en-AU" sz="1600" kern="1200">
                <a:solidFill>
                  <a:schemeClr val="tx1"/>
                </a:solidFill>
                <a:effectLst/>
                <a:latin typeface="+mj-lt"/>
                <a:ea typeface="+mn-ea"/>
                <a:cs typeface="+mn-cs"/>
              </a:endParaRPr>
            </a:p>
            <a:p>
              <a:pPr algn="ctr"/>
              <a:r>
                <a:rPr lang="en-AU" sz="1600" kern="1200">
                  <a:solidFill>
                    <a:schemeClr val="tx1"/>
                  </a:solidFill>
                  <a:effectLst/>
                  <a:latin typeface="+mj-lt"/>
                  <a:ea typeface="+mn-ea"/>
                  <a:cs typeface="+mn-cs"/>
                </a:rPr>
                <a:t>HSIE Stage 1 – Term 1</a:t>
              </a:r>
            </a:p>
            <a:p>
              <a:pPr algn="ctr"/>
              <a:endParaRPr lang="en-AU" sz="1600" kern="1200">
                <a:solidFill>
                  <a:schemeClr val="tx1"/>
                </a:solidFill>
                <a:effectLst/>
                <a:latin typeface="+mj-lt"/>
                <a:ea typeface="+mn-ea"/>
                <a:cs typeface="+mn-cs"/>
              </a:endParaRPr>
            </a:p>
            <a:p>
              <a:endParaRPr lang="en-AU" sz="500">
                <a:latin typeface="+mj-lt"/>
              </a:endParaRPr>
            </a:p>
          </p:txBody>
        </p:sp>
        <p:sp>
          <p:nvSpPr>
            <p:cNvPr id="32" name="TextBox 31">
              <a:extLst>
                <a:ext uri="{FF2B5EF4-FFF2-40B4-BE49-F238E27FC236}">
                  <a16:creationId xmlns:a16="http://schemas.microsoft.com/office/drawing/2014/main" id="{05E1620C-B571-FBF1-B20D-07175EEA85C0}"/>
                </a:ext>
              </a:extLst>
            </p:cNvPr>
            <p:cNvSpPr txBox="1">
              <a:spLocks/>
            </p:cNvSpPr>
            <p:nvPr/>
          </p:nvSpPr>
          <p:spPr>
            <a:xfrm>
              <a:off x="3138963" y="3898020"/>
              <a:ext cx="3048353" cy="907941"/>
            </a:xfrm>
            <a:prstGeom prst="rect">
              <a:avLst/>
            </a:prstGeom>
            <a:solidFill>
              <a:schemeClr val="accent6">
                <a:lumMod val="75000"/>
              </a:schemeClr>
            </a:solidFill>
          </p:spPr>
          <p:txBody>
            <a:bodyPr wrap="square">
              <a:spAutoFit/>
            </a:bodyPr>
            <a:lstStyle/>
            <a:p>
              <a:pPr algn="ctr"/>
              <a:endParaRPr lang="en-AU" sz="1600" kern="1200">
                <a:solidFill>
                  <a:schemeClr val="tx1"/>
                </a:solidFill>
                <a:effectLst/>
                <a:latin typeface="+mj-lt"/>
                <a:ea typeface="+mn-ea"/>
                <a:cs typeface="+mn-cs"/>
              </a:endParaRPr>
            </a:p>
            <a:p>
              <a:pPr algn="ctr"/>
              <a:r>
                <a:rPr lang="en-AU" sz="1600" kern="1200">
                  <a:solidFill>
                    <a:schemeClr val="tx1"/>
                  </a:solidFill>
                  <a:effectLst/>
                  <a:latin typeface="+mj-lt"/>
                  <a:ea typeface="+mn-ea"/>
                  <a:cs typeface="+mn-cs"/>
                </a:rPr>
                <a:t>PDHPE Stage 1 – Term 3</a:t>
              </a:r>
            </a:p>
            <a:p>
              <a:pPr algn="ctr"/>
              <a:endParaRPr lang="en-AU" sz="1600" kern="1200">
                <a:solidFill>
                  <a:schemeClr val="tx1"/>
                </a:solidFill>
                <a:effectLst/>
                <a:latin typeface="+mj-lt"/>
                <a:ea typeface="+mn-ea"/>
                <a:cs typeface="+mn-cs"/>
              </a:endParaRPr>
            </a:p>
            <a:p>
              <a:endParaRPr lang="en-AU" sz="500">
                <a:latin typeface="+mj-lt"/>
              </a:endParaRPr>
            </a:p>
          </p:txBody>
        </p:sp>
        <p:sp>
          <p:nvSpPr>
            <p:cNvPr id="34" name="TextBox 33">
              <a:extLst>
                <a:ext uri="{FF2B5EF4-FFF2-40B4-BE49-F238E27FC236}">
                  <a16:creationId xmlns:a16="http://schemas.microsoft.com/office/drawing/2014/main" id="{2F4533B6-52BE-ECBD-5558-FC127CEB367C}"/>
                </a:ext>
              </a:extLst>
            </p:cNvPr>
            <p:cNvSpPr txBox="1">
              <a:spLocks/>
            </p:cNvSpPr>
            <p:nvPr/>
          </p:nvSpPr>
          <p:spPr>
            <a:xfrm>
              <a:off x="6013572" y="4843167"/>
              <a:ext cx="3048353" cy="1154162"/>
            </a:xfrm>
            <a:prstGeom prst="rect">
              <a:avLst/>
            </a:prstGeom>
            <a:solidFill>
              <a:schemeClr val="accent6">
                <a:lumMod val="75000"/>
              </a:schemeClr>
            </a:solidFill>
          </p:spPr>
          <p:txBody>
            <a:bodyPr wrap="square">
              <a:spAutoFit/>
            </a:bodyPr>
            <a:lstStyle/>
            <a:p>
              <a:pPr algn="ctr"/>
              <a:endParaRPr lang="en-AU" sz="1600" kern="1200">
                <a:solidFill>
                  <a:schemeClr val="tx1"/>
                </a:solidFill>
                <a:effectLst/>
                <a:latin typeface="+mj-lt"/>
                <a:ea typeface="+mn-ea"/>
                <a:cs typeface="+mn-cs"/>
              </a:endParaRPr>
            </a:p>
            <a:p>
              <a:pPr algn="ctr"/>
              <a:r>
                <a:rPr lang="en-AU" sz="1600" kern="1200">
                  <a:solidFill>
                    <a:schemeClr val="tx1"/>
                  </a:solidFill>
                  <a:effectLst/>
                  <a:latin typeface="+mj-lt"/>
                  <a:ea typeface="+mn-ea"/>
                  <a:cs typeface="+mn-cs"/>
                </a:rPr>
                <a:t>Mathematics Stage 1 </a:t>
              </a:r>
              <a:r>
                <a:rPr lang="en-AU" sz="1600"/>
                <a:t>– Year B Term 2 and Term 4 </a:t>
              </a:r>
              <a:r>
                <a:rPr lang="en-AU" sz="1600" kern="1200">
                  <a:solidFill>
                    <a:schemeClr val="tx1"/>
                  </a:solidFill>
                  <a:effectLst/>
                  <a:latin typeface="+mj-lt"/>
                  <a:ea typeface="+mn-ea"/>
                  <a:cs typeface="+mn-cs"/>
                </a:rPr>
                <a:t>  </a:t>
              </a:r>
            </a:p>
            <a:p>
              <a:pPr algn="ctr"/>
              <a:endParaRPr lang="en-AU" sz="1600" kern="1200">
                <a:solidFill>
                  <a:schemeClr val="tx1"/>
                </a:solidFill>
                <a:effectLst/>
                <a:latin typeface="+mj-lt"/>
                <a:ea typeface="+mn-ea"/>
                <a:cs typeface="+mn-cs"/>
              </a:endParaRPr>
            </a:p>
            <a:p>
              <a:endParaRPr lang="en-AU" sz="500">
                <a:latin typeface="+mj-lt"/>
              </a:endParaRPr>
            </a:p>
          </p:txBody>
        </p:sp>
        <p:sp>
          <p:nvSpPr>
            <p:cNvPr id="42" name="TextBox 41">
              <a:extLst>
                <a:ext uri="{FF2B5EF4-FFF2-40B4-BE49-F238E27FC236}">
                  <a16:creationId xmlns:a16="http://schemas.microsoft.com/office/drawing/2014/main" id="{45472180-598D-A1E6-F2F9-416D2A0C8CE9}"/>
                </a:ext>
              </a:extLst>
            </p:cNvPr>
            <p:cNvSpPr txBox="1">
              <a:spLocks/>
            </p:cNvSpPr>
            <p:nvPr/>
          </p:nvSpPr>
          <p:spPr>
            <a:xfrm>
              <a:off x="8784066" y="3820372"/>
              <a:ext cx="2526801" cy="1154162"/>
            </a:xfrm>
            <a:prstGeom prst="rect">
              <a:avLst/>
            </a:prstGeom>
            <a:solidFill>
              <a:schemeClr val="accent6">
                <a:lumMod val="75000"/>
              </a:schemeClr>
            </a:solidFill>
          </p:spPr>
          <p:txBody>
            <a:bodyPr wrap="square">
              <a:spAutoFit/>
            </a:bodyPr>
            <a:lstStyle/>
            <a:p>
              <a:pPr algn="ctr"/>
              <a:endParaRPr lang="en-AU" sz="1600" kern="1200">
                <a:solidFill>
                  <a:schemeClr val="tx1"/>
                </a:solidFill>
                <a:effectLst/>
                <a:latin typeface="+mj-lt"/>
                <a:ea typeface="+mn-ea"/>
                <a:cs typeface="+mn-cs"/>
              </a:endParaRPr>
            </a:p>
            <a:p>
              <a:pPr algn="ctr"/>
              <a:r>
                <a:rPr lang="en-AU" sz="1600" kern="1200">
                  <a:solidFill>
                    <a:schemeClr val="tx1"/>
                  </a:solidFill>
                  <a:effectLst/>
                  <a:latin typeface="+mj-lt"/>
                  <a:ea typeface="+mn-ea"/>
                  <a:cs typeface="+mn-cs"/>
                </a:rPr>
                <a:t>Mathematics Stage 1 –</a:t>
              </a:r>
              <a:r>
                <a:rPr lang="en-AU" sz="1600"/>
                <a:t>Year A Term 2 and Year B Term 4</a:t>
              </a:r>
              <a:r>
                <a:rPr lang="en-AU" sz="1600" kern="1200">
                  <a:solidFill>
                    <a:schemeClr val="tx1"/>
                  </a:solidFill>
                  <a:effectLst/>
                  <a:latin typeface="+mj-lt"/>
                  <a:ea typeface="+mn-ea"/>
                  <a:cs typeface="+mn-cs"/>
                </a:rPr>
                <a:t> </a:t>
              </a:r>
            </a:p>
            <a:p>
              <a:endParaRPr lang="en-AU" sz="500">
                <a:latin typeface="+mj-lt"/>
              </a:endParaRPr>
            </a:p>
          </p:txBody>
        </p:sp>
        <p:sp>
          <p:nvSpPr>
            <p:cNvPr id="52" name="Oval 51">
              <a:extLst>
                <a:ext uri="{FF2B5EF4-FFF2-40B4-BE49-F238E27FC236}">
                  <a16:creationId xmlns:a16="http://schemas.microsoft.com/office/drawing/2014/main" id="{00D3FC7A-A73F-8504-69DB-D3800919256A}"/>
                </a:ext>
              </a:extLst>
            </p:cNvPr>
            <p:cNvSpPr>
              <a:spLocks/>
            </p:cNvSpPr>
            <p:nvPr/>
          </p:nvSpPr>
          <p:spPr>
            <a:xfrm>
              <a:off x="6491242" y="2699009"/>
              <a:ext cx="2066201" cy="195242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64D0C6FA-E952-0748-139D-E423EC6CF121}"/>
                </a:ext>
              </a:extLst>
            </p:cNvPr>
            <p:cNvSpPr txBox="1">
              <a:spLocks/>
            </p:cNvSpPr>
            <p:nvPr/>
          </p:nvSpPr>
          <p:spPr>
            <a:xfrm>
              <a:off x="6846400" y="2949904"/>
              <a:ext cx="1355885" cy="1450631"/>
            </a:xfrm>
            <a:prstGeom prst="rect">
              <a:avLst/>
            </a:prstGeom>
            <a:noFill/>
          </p:spPr>
          <p:txBody>
            <a:bodyPr wrap="square" lIns="0" tIns="0" rIns="0" bIns="0" rtlCol="0">
              <a:noAutofit/>
            </a:bodyPr>
            <a:lstStyle/>
            <a:p>
              <a:pPr algn="ctr"/>
              <a:r>
                <a:rPr lang="en-AU" sz="1600">
                  <a:solidFill>
                    <a:schemeClr val="bg1"/>
                  </a:solidFill>
                </a:rPr>
                <a:t>Data B: Identify a question of interest and gather relevant data</a:t>
              </a:r>
            </a:p>
            <a:p>
              <a:pPr algn="l"/>
              <a:endParaRPr lang="en-AU" sz="1800"/>
            </a:p>
          </p:txBody>
        </p:sp>
        <p:sp>
          <p:nvSpPr>
            <p:cNvPr id="54" name="Oval 53">
              <a:extLst>
                <a:ext uri="{FF2B5EF4-FFF2-40B4-BE49-F238E27FC236}">
                  <a16:creationId xmlns:a16="http://schemas.microsoft.com/office/drawing/2014/main" id="{61DB324B-D4C5-30F2-B659-90B8307D7E12}"/>
                </a:ext>
              </a:extLst>
            </p:cNvPr>
            <p:cNvSpPr>
              <a:spLocks/>
            </p:cNvSpPr>
            <p:nvPr/>
          </p:nvSpPr>
          <p:spPr>
            <a:xfrm>
              <a:off x="3591168" y="1795221"/>
              <a:ext cx="2016000" cy="2016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68DF89F9-F5A2-7040-8DD8-97A106FFBA29}"/>
                </a:ext>
              </a:extLst>
            </p:cNvPr>
            <p:cNvSpPr txBox="1">
              <a:spLocks/>
            </p:cNvSpPr>
            <p:nvPr/>
          </p:nvSpPr>
          <p:spPr>
            <a:xfrm>
              <a:off x="3875837" y="2298505"/>
              <a:ext cx="1446663" cy="1009433"/>
            </a:xfrm>
            <a:prstGeom prst="rect">
              <a:avLst/>
            </a:prstGeom>
            <a:noFill/>
          </p:spPr>
          <p:txBody>
            <a:bodyPr wrap="square" lIns="0" tIns="0" rIns="0" bIns="0" rtlCol="0">
              <a:noAutofit/>
            </a:bodyPr>
            <a:lstStyle/>
            <a:p>
              <a:pPr algn="ctr"/>
              <a:r>
                <a:rPr lang="en-AU" sz="1600">
                  <a:solidFill>
                    <a:schemeClr val="bg1"/>
                  </a:solidFill>
                </a:rPr>
                <a:t>Factors and characteristics can shape identity</a:t>
              </a:r>
            </a:p>
            <a:p>
              <a:pPr algn="ctr"/>
              <a:endParaRPr lang="en-AU" sz="1800"/>
            </a:p>
          </p:txBody>
        </p:sp>
      </p:grpSp>
      <p:sp>
        <p:nvSpPr>
          <p:cNvPr id="4" name="Slide Number Placeholder 3">
            <a:extLst>
              <a:ext uri="{FF2B5EF4-FFF2-40B4-BE49-F238E27FC236}">
                <a16:creationId xmlns:a16="http://schemas.microsoft.com/office/drawing/2014/main" id="{8D1A98D3-0FCA-A98B-9AD6-AE1DC82159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32223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BAC1C-DF77-6FBB-D63F-4CAE769C88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27770F-893B-70A6-AAF6-61EF40422570}"/>
              </a:ext>
            </a:extLst>
          </p:cNvPr>
          <p:cNvSpPr>
            <a:spLocks noGrp="1"/>
          </p:cNvSpPr>
          <p:nvPr>
            <p:ph type="title"/>
          </p:nvPr>
        </p:nvSpPr>
        <p:spPr>
          <a:xfrm>
            <a:off x="360000" y="322785"/>
            <a:ext cx="10080000" cy="545601"/>
          </a:xfrm>
        </p:spPr>
        <p:txBody>
          <a:bodyPr/>
          <a:lstStyle/>
          <a:p>
            <a:r>
              <a:rPr lang="en-AU"/>
              <a:t>CHPS content connections</a:t>
            </a:r>
          </a:p>
        </p:txBody>
      </p:sp>
      <p:sp>
        <p:nvSpPr>
          <p:cNvPr id="4" name="Text Placeholder 3">
            <a:extLst>
              <a:ext uri="{FF2B5EF4-FFF2-40B4-BE49-F238E27FC236}">
                <a16:creationId xmlns:a16="http://schemas.microsoft.com/office/drawing/2014/main" id="{9B1E4B0D-BE7F-308E-B74F-EEEA3E9ABDDB}"/>
              </a:ext>
            </a:extLst>
          </p:cNvPr>
          <p:cNvSpPr>
            <a:spLocks noGrp="1"/>
          </p:cNvSpPr>
          <p:nvPr>
            <p:ph type="body" sz="quarter" idx="18"/>
          </p:nvPr>
        </p:nvSpPr>
        <p:spPr>
          <a:xfrm>
            <a:off x="360000" y="982520"/>
            <a:ext cx="10080000" cy="310015"/>
          </a:xfrm>
        </p:spPr>
        <p:txBody>
          <a:bodyPr/>
          <a:lstStyle/>
          <a:p>
            <a:r>
              <a:rPr lang="en-AU"/>
              <a:t>Examples across CHPS</a:t>
            </a:r>
          </a:p>
        </p:txBody>
      </p:sp>
      <p:sp>
        <p:nvSpPr>
          <p:cNvPr id="11" name="TextBox 10">
            <a:extLst>
              <a:ext uri="{FF2B5EF4-FFF2-40B4-BE49-F238E27FC236}">
                <a16:creationId xmlns:a16="http://schemas.microsoft.com/office/drawing/2014/main" id="{3EC4D5F9-A428-E38B-7F3E-F9AED53B91C8}"/>
              </a:ext>
            </a:extLst>
          </p:cNvPr>
          <p:cNvSpPr txBox="1"/>
          <p:nvPr/>
        </p:nvSpPr>
        <p:spPr>
          <a:xfrm>
            <a:off x="228930" y="1368735"/>
            <a:ext cx="2880000" cy="2664000"/>
          </a:xfrm>
          <a:prstGeom prst="roundRect">
            <a:avLst/>
          </a:prstGeom>
          <a:solidFill>
            <a:schemeClr val="accent1">
              <a:lumMod val="50000"/>
              <a:lumOff val="50000"/>
            </a:schemeClr>
          </a:solidFill>
        </p:spPr>
        <p:txBody>
          <a:bodyPr wrap="square" lIns="144000" tIns="0" rIns="144000" bIns="0" rtlCol="0">
            <a:noAutofit/>
          </a:bodyPr>
          <a:lstStyle/>
          <a:p>
            <a:pPr>
              <a:lnSpc>
                <a:spcPct val="150000"/>
              </a:lnSpc>
              <a:spcAft>
                <a:spcPts val="600"/>
              </a:spcAft>
            </a:pPr>
            <a:r>
              <a:rPr lang="en-AU" sz="1800" b="1">
                <a:solidFill>
                  <a:schemeClr val="bg1"/>
                </a:solidFill>
                <a:latin typeface="+mj-lt"/>
              </a:rPr>
              <a:t>HSIE</a:t>
            </a:r>
            <a:r>
              <a:rPr lang="en-AU" sz="1600"/>
              <a:t> </a:t>
            </a:r>
          </a:p>
          <a:p>
            <a:pPr>
              <a:lnSpc>
                <a:spcPct val="150000"/>
              </a:lnSpc>
              <a:spcAft>
                <a:spcPts val="600"/>
              </a:spcAft>
            </a:pPr>
            <a:r>
              <a:rPr lang="en-AU" sz="1400" b="1">
                <a:solidFill>
                  <a:schemeClr val="bg1"/>
                </a:solidFill>
              </a:rPr>
              <a:t>History – Sources show perspectives on how people established colonies in Australia (S3)</a:t>
            </a:r>
          </a:p>
        </p:txBody>
      </p:sp>
      <p:sp>
        <p:nvSpPr>
          <p:cNvPr id="12" name="TextBox 11">
            <a:extLst>
              <a:ext uri="{FF2B5EF4-FFF2-40B4-BE49-F238E27FC236}">
                <a16:creationId xmlns:a16="http://schemas.microsoft.com/office/drawing/2014/main" id="{1E2627D0-76C8-7211-62AE-B2DA426B5E51}"/>
              </a:ext>
            </a:extLst>
          </p:cNvPr>
          <p:cNvSpPr txBox="1"/>
          <p:nvPr/>
        </p:nvSpPr>
        <p:spPr>
          <a:xfrm>
            <a:off x="228930" y="4068000"/>
            <a:ext cx="2880000" cy="2664000"/>
          </a:xfrm>
          <a:prstGeom prst="roundRect">
            <a:avLst/>
          </a:prstGeom>
          <a:solidFill>
            <a:schemeClr val="accent1">
              <a:lumMod val="50000"/>
              <a:lumOff val="50000"/>
            </a:schemeClr>
          </a:solidFill>
        </p:spPr>
        <p:txBody>
          <a:bodyPr wrap="square" lIns="144000" tIns="0" rIns="144000" bIns="0" rtlCol="0">
            <a:noAutofit/>
          </a:bodyPr>
          <a:lstStyle/>
          <a:p>
            <a:pPr>
              <a:lnSpc>
                <a:spcPct val="150000"/>
              </a:lnSpc>
              <a:spcAft>
                <a:spcPts val="600"/>
              </a:spcAft>
            </a:pPr>
            <a:r>
              <a:rPr lang="en-AU" sz="1800" b="1">
                <a:solidFill>
                  <a:schemeClr val="bg1"/>
                </a:solidFill>
                <a:latin typeface="+mj-lt"/>
              </a:rPr>
              <a:t>Creative Arts</a:t>
            </a:r>
          </a:p>
          <a:p>
            <a:pPr>
              <a:lnSpc>
                <a:spcPct val="150000"/>
              </a:lnSpc>
              <a:spcAft>
                <a:spcPts val="600"/>
              </a:spcAft>
            </a:pPr>
            <a:r>
              <a:rPr lang="en-AU" sz="1400" b="1">
                <a:solidFill>
                  <a:schemeClr val="bg1"/>
                </a:solidFill>
              </a:rPr>
              <a:t>Visual Arts – Appreciating – Artists are influenced by contexts and make artworks that audiences can critique and interpret in various ways (S3) </a:t>
            </a:r>
          </a:p>
        </p:txBody>
      </p:sp>
      <p:sp>
        <p:nvSpPr>
          <p:cNvPr id="14" name="TextBox 13">
            <a:extLst>
              <a:ext uri="{FF2B5EF4-FFF2-40B4-BE49-F238E27FC236}">
                <a16:creationId xmlns:a16="http://schemas.microsoft.com/office/drawing/2014/main" id="{84D2C5D5-45DE-C064-B0A8-23C73AA1CD9C}"/>
              </a:ext>
            </a:extLst>
          </p:cNvPr>
          <p:cNvSpPr txBox="1"/>
          <p:nvPr/>
        </p:nvSpPr>
        <p:spPr>
          <a:xfrm>
            <a:off x="3180310" y="1368735"/>
            <a:ext cx="2880000" cy="2664000"/>
          </a:xfrm>
          <a:prstGeom prst="roundRect">
            <a:avLst/>
          </a:prstGeom>
          <a:solidFill>
            <a:schemeClr val="accent6">
              <a:lumMod val="90000"/>
            </a:schemeClr>
          </a:solidFill>
        </p:spPr>
        <p:txBody>
          <a:bodyPr wrap="square" lIns="144000" tIns="0" rIns="144000" bIns="0" rtlCol="0">
            <a:noAutofit/>
          </a:bodyPr>
          <a:lstStyle/>
          <a:p>
            <a:pPr>
              <a:lnSpc>
                <a:spcPct val="150000"/>
              </a:lnSpc>
              <a:spcAft>
                <a:spcPts val="600"/>
              </a:spcAft>
            </a:pPr>
            <a:r>
              <a:rPr lang="en-AU" sz="1800" b="1">
                <a:solidFill>
                  <a:schemeClr val="accent1"/>
                </a:solidFill>
                <a:latin typeface="+mj-lt"/>
              </a:rPr>
              <a:t>Science and technology</a:t>
            </a:r>
            <a:r>
              <a:rPr lang="en-AU" sz="1800">
                <a:solidFill>
                  <a:schemeClr val="accent1"/>
                </a:solidFill>
                <a:latin typeface="+mj-lt"/>
              </a:rPr>
              <a:t> </a:t>
            </a:r>
          </a:p>
          <a:p>
            <a:pPr>
              <a:lnSpc>
                <a:spcPct val="150000"/>
              </a:lnSpc>
              <a:spcAft>
                <a:spcPts val="600"/>
              </a:spcAft>
            </a:pPr>
            <a:r>
              <a:rPr lang="en-AU" sz="1400" b="1">
                <a:solidFill>
                  <a:schemeClr val="accent1"/>
                </a:solidFill>
              </a:rPr>
              <a:t>Living things depend on energy and materials to survive (S2)</a:t>
            </a:r>
          </a:p>
        </p:txBody>
      </p:sp>
      <p:sp>
        <p:nvSpPr>
          <p:cNvPr id="15" name="TextBox 14">
            <a:extLst>
              <a:ext uri="{FF2B5EF4-FFF2-40B4-BE49-F238E27FC236}">
                <a16:creationId xmlns:a16="http://schemas.microsoft.com/office/drawing/2014/main" id="{8FAD7D80-6755-50F6-7B58-842E80193433}"/>
              </a:ext>
            </a:extLst>
          </p:cNvPr>
          <p:cNvSpPr txBox="1"/>
          <p:nvPr/>
        </p:nvSpPr>
        <p:spPr>
          <a:xfrm>
            <a:off x="3180310" y="4068000"/>
            <a:ext cx="2880000" cy="2664000"/>
          </a:xfrm>
          <a:prstGeom prst="roundRect">
            <a:avLst/>
          </a:prstGeom>
          <a:solidFill>
            <a:schemeClr val="accent6">
              <a:lumMod val="90000"/>
            </a:schemeClr>
          </a:solidFill>
        </p:spPr>
        <p:txBody>
          <a:bodyPr wrap="square" lIns="144000" tIns="0" rIns="144000" bIns="0" rtlCol="0">
            <a:noAutofit/>
          </a:bodyPr>
          <a:lstStyle/>
          <a:p>
            <a:pPr>
              <a:lnSpc>
                <a:spcPct val="150000"/>
              </a:lnSpc>
              <a:spcAft>
                <a:spcPts val="600"/>
              </a:spcAft>
            </a:pPr>
            <a:r>
              <a:rPr lang="en-AU" sz="1800" b="1">
                <a:solidFill>
                  <a:schemeClr val="accent1"/>
                </a:solidFill>
                <a:latin typeface="+mj-lt"/>
              </a:rPr>
              <a:t>HSIE</a:t>
            </a:r>
            <a:endParaRPr lang="en-AU" sz="1600" b="1">
              <a:solidFill>
                <a:schemeClr val="accent1"/>
              </a:solidFill>
              <a:latin typeface="+mj-lt"/>
            </a:endParaRPr>
          </a:p>
          <a:p>
            <a:pPr>
              <a:lnSpc>
                <a:spcPct val="150000"/>
              </a:lnSpc>
              <a:spcAft>
                <a:spcPts val="600"/>
              </a:spcAft>
            </a:pPr>
            <a:r>
              <a:rPr lang="en-AU" sz="1400" b="1">
                <a:solidFill>
                  <a:schemeClr val="accent1"/>
                </a:solidFill>
              </a:rPr>
              <a:t>Geography – People use geographical information to understand climates and environments (S2)</a:t>
            </a:r>
          </a:p>
        </p:txBody>
      </p:sp>
      <p:sp>
        <p:nvSpPr>
          <p:cNvPr id="16" name="TextBox 15">
            <a:extLst>
              <a:ext uri="{FF2B5EF4-FFF2-40B4-BE49-F238E27FC236}">
                <a16:creationId xmlns:a16="http://schemas.microsoft.com/office/drawing/2014/main" id="{AD2EEBFD-AF05-E1D8-152F-7EA82048CA2D}"/>
              </a:ext>
            </a:extLst>
          </p:cNvPr>
          <p:cNvSpPr txBox="1"/>
          <p:nvPr/>
        </p:nvSpPr>
        <p:spPr>
          <a:xfrm>
            <a:off x="6131690" y="1368735"/>
            <a:ext cx="2880000" cy="2664000"/>
          </a:xfrm>
          <a:prstGeom prst="roundRect">
            <a:avLst/>
          </a:prstGeom>
          <a:solidFill>
            <a:schemeClr val="accent3"/>
          </a:solidFill>
        </p:spPr>
        <p:txBody>
          <a:bodyPr wrap="square" lIns="144000" tIns="0" rIns="144000" bIns="0" rtlCol="0">
            <a:noAutofit/>
          </a:bodyPr>
          <a:lstStyle/>
          <a:p>
            <a:pPr>
              <a:lnSpc>
                <a:spcPct val="150000"/>
              </a:lnSpc>
              <a:spcAft>
                <a:spcPts val="600"/>
              </a:spcAft>
            </a:pPr>
            <a:r>
              <a:rPr lang="en-AU" sz="1800" b="1">
                <a:solidFill>
                  <a:schemeClr val="accent1"/>
                </a:solidFill>
                <a:latin typeface="+mj-lt"/>
              </a:rPr>
              <a:t>Creative Arts</a:t>
            </a:r>
            <a:endParaRPr lang="en-AU" sz="1800">
              <a:solidFill>
                <a:schemeClr val="accent1"/>
              </a:solidFill>
              <a:latin typeface="+mj-lt"/>
            </a:endParaRPr>
          </a:p>
          <a:p>
            <a:pPr>
              <a:lnSpc>
                <a:spcPct val="150000"/>
              </a:lnSpc>
              <a:spcAft>
                <a:spcPts val="600"/>
              </a:spcAft>
            </a:pPr>
            <a:r>
              <a:rPr lang="en-AU" sz="1400" b="1">
                <a:solidFill>
                  <a:schemeClr val="accent1"/>
                </a:solidFill>
              </a:rPr>
              <a:t>Composing – Dance is composed to communicate ideas through shapes and movements</a:t>
            </a:r>
            <a:r>
              <a:rPr lang="en-AU" sz="1400" b="1"/>
              <a:t> </a:t>
            </a:r>
            <a:r>
              <a:rPr lang="en-AU" sz="1400" b="1">
                <a:solidFill>
                  <a:schemeClr val="accent1"/>
                </a:solidFill>
              </a:rPr>
              <a:t>(S1)</a:t>
            </a:r>
          </a:p>
        </p:txBody>
      </p:sp>
      <p:sp>
        <p:nvSpPr>
          <p:cNvPr id="17" name="TextBox 16">
            <a:extLst>
              <a:ext uri="{FF2B5EF4-FFF2-40B4-BE49-F238E27FC236}">
                <a16:creationId xmlns:a16="http://schemas.microsoft.com/office/drawing/2014/main" id="{679972D4-AC9D-E351-2994-1ABD6FB48A1E}"/>
              </a:ext>
            </a:extLst>
          </p:cNvPr>
          <p:cNvSpPr txBox="1"/>
          <p:nvPr/>
        </p:nvSpPr>
        <p:spPr>
          <a:xfrm>
            <a:off x="6131690" y="4068000"/>
            <a:ext cx="2880000" cy="2664000"/>
          </a:xfrm>
          <a:prstGeom prst="roundRect">
            <a:avLst/>
          </a:prstGeom>
          <a:solidFill>
            <a:schemeClr val="accent3"/>
          </a:solidFill>
        </p:spPr>
        <p:txBody>
          <a:bodyPr wrap="square" lIns="144000" tIns="0" rIns="144000" bIns="0" rtlCol="0">
            <a:noAutofit/>
          </a:bodyPr>
          <a:lstStyle/>
          <a:p>
            <a:pPr>
              <a:lnSpc>
                <a:spcPct val="150000"/>
              </a:lnSpc>
              <a:spcAft>
                <a:spcPts val="600"/>
              </a:spcAft>
            </a:pPr>
            <a:r>
              <a:rPr lang="en-AU" sz="1800" b="1">
                <a:solidFill>
                  <a:schemeClr val="accent1"/>
                </a:solidFill>
                <a:latin typeface="+mj-lt"/>
              </a:rPr>
              <a:t>PDHPE</a:t>
            </a:r>
          </a:p>
          <a:p>
            <a:pPr>
              <a:lnSpc>
                <a:spcPct val="150000"/>
              </a:lnSpc>
              <a:spcAft>
                <a:spcPts val="600"/>
              </a:spcAft>
            </a:pPr>
            <a:r>
              <a:rPr lang="en-AU" sz="1400" b="1">
                <a:solidFill>
                  <a:schemeClr val="accent1"/>
                </a:solidFill>
              </a:rPr>
              <a:t>Movement skill – Participate with others safely and fairly in physical activities (S1)</a:t>
            </a:r>
          </a:p>
          <a:p>
            <a:pPr>
              <a:lnSpc>
                <a:spcPct val="150000"/>
              </a:lnSpc>
              <a:spcAft>
                <a:spcPts val="600"/>
              </a:spcAft>
            </a:pPr>
            <a:r>
              <a:rPr lang="en-AU" sz="1600">
                <a:solidFill>
                  <a:schemeClr val="accent1"/>
                </a:solidFill>
              </a:rPr>
              <a:t> </a:t>
            </a:r>
          </a:p>
        </p:txBody>
      </p:sp>
      <p:sp>
        <p:nvSpPr>
          <p:cNvPr id="18" name="TextBox 17">
            <a:extLst>
              <a:ext uri="{FF2B5EF4-FFF2-40B4-BE49-F238E27FC236}">
                <a16:creationId xmlns:a16="http://schemas.microsoft.com/office/drawing/2014/main" id="{4526BCCB-F474-1F17-FCE4-D07FCDFE75F0}"/>
              </a:ext>
            </a:extLst>
          </p:cNvPr>
          <p:cNvSpPr txBox="1"/>
          <p:nvPr/>
        </p:nvSpPr>
        <p:spPr>
          <a:xfrm>
            <a:off x="9083070" y="2718367"/>
            <a:ext cx="2880000" cy="2664000"/>
          </a:xfrm>
          <a:prstGeom prst="roundRect">
            <a:avLst/>
          </a:prstGeom>
          <a:solidFill>
            <a:schemeClr val="accent3"/>
          </a:solidFill>
        </p:spPr>
        <p:txBody>
          <a:bodyPr wrap="square" lIns="144000" tIns="0" rIns="144000" bIns="0" rtlCol="0">
            <a:noAutofit/>
          </a:bodyPr>
          <a:lstStyle/>
          <a:p>
            <a:pPr>
              <a:lnSpc>
                <a:spcPct val="150000"/>
              </a:lnSpc>
              <a:spcAft>
                <a:spcPts val="600"/>
              </a:spcAft>
            </a:pPr>
            <a:r>
              <a:rPr lang="en-AU" sz="1800" b="1">
                <a:solidFill>
                  <a:schemeClr val="accent1"/>
                </a:solidFill>
                <a:latin typeface="+mj-lt"/>
              </a:rPr>
              <a:t>HSIE</a:t>
            </a:r>
            <a:endParaRPr lang="en-AU" sz="1800">
              <a:solidFill>
                <a:schemeClr val="accent1"/>
              </a:solidFill>
              <a:latin typeface="+mj-lt"/>
            </a:endParaRPr>
          </a:p>
          <a:p>
            <a:pPr>
              <a:lnSpc>
                <a:spcPct val="150000"/>
              </a:lnSpc>
              <a:spcAft>
                <a:spcPts val="600"/>
              </a:spcAft>
            </a:pPr>
            <a:r>
              <a:rPr lang="en-AU" sz="1400" b="1">
                <a:solidFill>
                  <a:schemeClr val="accent1"/>
                </a:solidFill>
              </a:rPr>
              <a:t>Geography – People show their connection to places using geographical information (S1)</a:t>
            </a:r>
          </a:p>
        </p:txBody>
      </p:sp>
      <p:sp>
        <p:nvSpPr>
          <p:cNvPr id="2" name="Slide Number Placeholder 1">
            <a:extLst>
              <a:ext uri="{FF2B5EF4-FFF2-40B4-BE49-F238E27FC236}">
                <a16:creationId xmlns:a16="http://schemas.microsoft.com/office/drawing/2014/main" id="{CF9BF745-D730-93F4-8084-76907AD12228}"/>
              </a:ext>
              <a:ext uri="{C183D7F6-B498-43B3-948B-1728B52AA6E4}">
                <adec:decorative xmlns:adec="http://schemas.microsoft.com/office/drawing/2017/decorative" val="1"/>
              </a:ext>
            </a:extLst>
          </p:cNvPr>
          <p:cNvSpPr>
            <a:spLocks noGrp="1"/>
          </p:cNvSpPr>
          <p:nvPr>
            <p:ph type="sldNum" sz="quarter" idx="12"/>
          </p:nvPr>
        </p:nvSpPr>
        <p:spPr>
          <a:xfrm>
            <a:off x="11124000" y="6552000"/>
            <a:ext cx="720000" cy="180000"/>
          </a:xfrm>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26016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0DF59-DA07-277E-8E48-10F89DAF1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DAF03-0C66-4434-4132-FB2436655C65}"/>
              </a:ext>
            </a:extLst>
          </p:cNvPr>
          <p:cNvSpPr>
            <a:spLocks noGrp="1"/>
          </p:cNvSpPr>
          <p:nvPr>
            <p:ph type="title"/>
          </p:nvPr>
        </p:nvSpPr>
        <p:spPr>
          <a:xfrm>
            <a:off x="540399" y="422784"/>
            <a:ext cx="3815924" cy="754550"/>
          </a:xfrm>
        </p:spPr>
        <p:txBody>
          <a:bodyPr/>
          <a:lstStyle/>
          <a:p>
            <a:pPr algn="ctr"/>
            <a:r>
              <a:rPr lang="en-US"/>
              <a:t>Activity 4</a:t>
            </a:r>
            <a:endParaRPr lang="en-AU"/>
          </a:p>
        </p:txBody>
      </p:sp>
      <p:pic>
        <p:nvPicPr>
          <p:cNvPr id="4" name="Picture 3" descr="10 minutes">
            <a:extLst>
              <a:ext uri="{FF2B5EF4-FFF2-40B4-BE49-F238E27FC236}">
                <a16:creationId xmlns:a16="http://schemas.microsoft.com/office/drawing/2014/main" id="{6AA79810-2909-BD9F-7190-2E77CCAE8C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399" y="2286000"/>
            <a:ext cx="4050002" cy="4320000"/>
          </a:xfrm>
          <a:prstGeom prst="rect">
            <a:avLst/>
          </a:prstGeom>
        </p:spPr>
      </p:pic>
      <p:sp>
        <p:nvSpPr>
          <p:cNvPr id="6" name="TextBox 5">
            <a:extLst>
              <a:ext uri="{FF2B5EF4-FFF2-40B4-BE49-F238E27FC236}">
                <a16:creationId xmlns:a16="http://schemas.microsoft.com/office/drawing/2014/main" id="{9CE3B87F-5278-6FD1-E1EB-FE3769EB4D26}"/>
              </a:ext>
            </a:extLst>
          </p:cNvPr>
          <p:cNvSpPr txBox="1"/>
          <p:nvPr/>
        </p:nvSpPr>
        <p:spPr>
          <a:xfrm>
            <a:off x="5257078" y="261450"/>
            <a:ext cx="5743018" cy="1077218"/>
          </a:xfrm>
          <a:prstGeom prst="rect">
            <a:avLst/>
          </a:prstGeom>
          <a:noFill/>
        </p:spPr>
        <p:txBody>
          <a:bodyPr wrap="square">
            <a:spAutoFit/>
          </a:bodyPr>
          <a:lstStyle/>
          <a:p>
            <a:r>
              <a:rPr lang="en-AU" sz="3200">
                <a:solidFill>
                  <a:schemeClr val="accent1"/>
                </a:solidFill>
                <a:latin typeface="+mj-lt"/>
              </a:rPr>
              <a:t>Connections across sample scope and sequences</a:t>
            </a:r>
          </a:p>
        </p:txBody>
      </p:sp>
      <p:sp>
        <p:nvSpPr>
          <p:cNvPr id="5" name="Text Placeholder 4">
            <a:extLst>
              <a:ext uri="{FF2B5EF4-FFF2-40B4-BE49-F238E27FC236}">
                <a16:creationId xmlns:a16="http://schemas.microsoft.com/office/drawing/2014/main" id="{B0A6E011-7C0E-8918-32B5-D221EED03FC1}"/>
              </a:ext>
            </a:extLst>
          </p:cNvPr>
          <p:cNvSpPr>
            <a:spLocks noGrp="1"/>
          </p:cNvSpPr>
          <p:nvPr>
            <p:ph type="body" sz="quarter" idx="17"/>
          </p:nvPr>
        </p:nvSpPr>
        <p:spPr>
          <a:xfrm>
            <a:off x="5257078" y="1428592"/>
            <a:ext cx="6407150" cy="4726530"/>
          </a:xfrm>
        </p:spPr>
        <p:txBody>
          <a:bodyPr vert="horz" lIns="0" tIns="0" rIns="0" bIns="0" rtlCol="0" anchor="t">
            <a:noAutofit/>
          </a:bodyPr>
          <a:lstStyle/>
          <a:p>
            <a:pPr marL="457200" indent="-457200" fontAlgn="base">
              <a:buFont typeface="+mj-lt"/>
              <a:buAutoNum type="arabicPeriod"/>
            </a:pPr>
            <a:r>
              <a:rPr lang="en-AU" sz="1800">
                <a:solidFill>
                  <a:schemeClr val="accent1"/>
                </a:solidFill>
              </a:rPr>
              <a:t>Explore a connection between CHPS syllabus content.</a:t>
            </a:r>
          </a:p>
          <a:p>
            <a:pPr marL="457200" indent="-457200" fontAlgn="base">
              <a:buFont typeface="+mj-lt"/>
              <a:buAutoNum type="arabicPeriod"/>
            </a:pPr>
            <a:r>
              <a:rPr lang="en-AU" sz="1800">
                <a:solidFill>
                  <a:schemeClr val="accent1"/>
                </a:solidFill>
              </a:rPr>
              <a:t>Examine the CHPS sample scope and sequences and explore the content connections. </a:t>
            </a:r>
          </a:p>
          <a:p>
            <a:pPr marL="457200" indent="-457200" algn="l" fontAlgn="base">
              <a:buFont typeface="+mj-lt"/>
              <a:buAutoNum type="arabicPeriod"/>
            </a:pPr>
            <a:r>
              <a:rPr lang="en-AU" sz="1800">
                <a:solidFill>
                  <a:schemeClr val="accent1"/>
                </a:solidFill>
              </a:rPr>
              <a:t>Consider:</a:t>
            </a:r>
            <a:endParaRPr lang="en-AU" sz="1800" strike="sngStrike">
              <a:solidFill>
                <a:schemeClr val="accent1"/>
              </a:solidFill>
            </a:endParaRPr>
          </a:p>
          <a:p>
            <a:pPr marL="742950" lvl="1" indent="-285750" algn="l" fontAlgn="base">
              <a:spcAft>
                <a:spcPts val="1200"/>
              </a:spcAft>
              <a:buFont typeface="Public Sans" pitchFamily="2" charset="0"/>
              <a:buChar char="–"/>
            </a:pPr>
            <a:r>
              <a:rPr lang="en-AU" i="0">
                <a:solidFill>
                  <a:schemeClr val="accent1"/>
                </a:solidFill>
                <a:effectLst/>
              </a:rPr>
              <a:t>How doe</a:t>
            </a:r>
            <a:r>
              <a:rPr lang="en-AU">
                <a:solidFill>
                  <a:schemeClr val="accent1"/>
                </a:solidFill>
              </a:rPr>
              <a:t>s the learning connect with another CHPS key learning area?</a:t>
            </a:r>
            <a:endParaRPr lang="en-AU" i="0">
              <a:solidFill>
                <a:schemeClr val="accent1"/>
              </a:solidFill>
              <a:effectLst/>
            </a:endParaRPr>
          </a:p>
          <a:p>
            <a:pPr marL="742950" lvl="1" indent="-285750" algn="l" fontAlgn="base">
              <a:spcAft>
                <a:spcPts val="1200"/>
              </a:spcAft>
              <a:buFont typeface="Public Sans" pitchFamily="2" charset="0"/>
              <a:buChar char="–"/>
            </a:pPr>
            <a:r>
              <a:rPr lang="en-AU" i="0">
                <a:solidFill>
                  <a:schemeClr val="accent1"/>
                </a:solidFill>
                <a:effectLst/>
              </a:rPr>
              <a:t>What connecti</a:t>
            </a:r>
            <a:r>
              <a:rPr lang="en-AU">
                <a:solidFill>
                  <a:schemeClr val="accent1"/>
                </a:solidFill>
              </a:rPr>
              <a:t>ons can you see? </a:t>
            </a:r>
          </a:p>
          <a:p>
            <a:pPr marL="742950" lvl="1" indent="-285750" algn="l" fontAlgn="base">
              <a:spcAft>
                <a:spcPts val="1200"/>
              </a:spcAft>
              <a:buFont typeface="Public Sans" pitchFamily="2" charset="0"/>
              <a:buChar char="–"/>
            </a:pPr>
            <a:r>
              <a:rPr lang="en-AU">
                <a:solidFill>
                  <a:schemeClr val="accent1"/>
                </a:solidFill>
              </a:rPr>
              <a:t>How do these connections influence your whole school planning?</a:t>
            </a:r>
            <a:r>
              <a:rPr lang="en-AU" i="0">
                <a:solidFill>
                  <a:schemeClr val="accent1"/>
                </a:solidFill>
                <a:effectLst/>
              </a:rPr>
              <a:t> </a:t>
            </a:r>
            <a:endParaRPr lang="en-AU">
              <a:solidFill>
                <a:schemeClr val="accent1"/>
              </a:solidFill>
            </a:endParaRPr>
          </a:p>
        </p:txBody>
      </p:sp>
      <p:sp>
        <p:nvSpPr>
          <p:cNvPr id="3" name="Slide Number Placeholder 2">
            <a:extLst>
              <a:ext uri="{FF2B5EF4-FFF2-40B4-BE49-F238E27FC236}">
                <a16:creationId xmlns:a16="http://schemas.microsoft.com/office/drawing/2014/main" id="{887C2688-2444-CC4F-A454-CEE4597DB1B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4172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7E85E-FF05-3921-AB82-F562BB3FA2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F8A888-B97D-2F3F-04E0-B68DCDC5C23C}"/>
              </a:ext>
            </a:extLst>
          </p:cNvPr>
          <p:cNvSpPr>
            <a:spLocks noGrp="1"/>
          </p:cNvSpPr>
          <p:nvPr>
            <p:ph type="ctrTitle"/>
          </p:nvPr>
        </p:nvSpPr>
        <p:spPr/>
        <p:txBody>
          <a:bodyPr/>
          <a:lstStyle/>
          <a:p>
            <a:r>
              <a:rPr lang="en-GB"/>
              <a:t>School Planning</a:t>
            </a:r>
            <a:endParaRPr lang="en-US"/>
          </a:p>
        </p:txBody>
      </p:sp>
      <p:pic>
        <p:nvPicPr>
          <p:cNvPr id="4" name="Picture 3">
            <a:extLst>
              <a:ext uri="{FF2B5EF4-FFF2-40B4-BE49-F238E27FC236}">
                <a16:creationId xmlns:a16="http://schemas.microsoft.com/office/drawing/2014/main" id="{DC419640-B6DE-75B0-44B8-0FCA483C2EA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52002" y="0"/>
            <a:ext cx="5063923" cy="6858000"/>
          </a:xfrm>
          <a:prstGeom prst="rect">
            <a:avLst/>
          </a:prstGeom>
        </p:spPr>
      </p:pic>
    </p:spTree>
    <p:extLst>
      <p:ext uri="{BB962C8B-B14F-4D97-AF65-F5344CB8AC3E}">
        <p14:creationId xmlns:p14="http://schemas.microsoft.com/office/powerpoint/2010/main" val="20303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22F002-F947-9F99-893F-49AE4C6180E0}"/>
              </a:ext>
            </a:extLst>
          </p:cNvPr>
          <p:cNvSpPr>
            <a:spLocks noGrp="1"/>
          </p:cNvSpPr>
          <p:nvPr>
            <p:ph type="title"/>
          </p:nvPr>
        </p:nvSpPr>
        <p:spPr/>
        <p:txBody>
          <a:bodyPr/>
          <a:lstStyle/>
          <a:p>
            <a:r>
              <a:rPr lang="en-AU" sz="3200">
                <a:solidFill>
                  <a:schemeClr val="accent1"/>
                </a:solidFill>
              </a:rPr>
              <a:t>NESA K–6 sample whole-school curriculum plans</a:t>
            </a:r>
          </a:p>
        </p:txBody>
      </p:sp>
      <p:pic>
        <p:nvPicPr>
          <p:cNvPr id="13" name="Picture 12" descr="K-6 sample whole school curriculum plan – illustrating how curriculum content can be mapped across terms and stages.&#10;">
            <a:extLst>
              <a:ext uri="{FF2B5EF4-FFF2-40B4-BE49-F238E27FC236}">
                <a16:creationId xmlns:a16="http://schemas.microsoft.com/office/drawing/2014/main" id="{E9BBC301-3E94-9122-A216-11A2B438BF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6" y="1151694"/>
            <a:ext cx="4215691" cy="2277306"/>
          </a:xfrm>
          <a:prstGeom prst="rect">
            <a:avLst/>
          </a:prstGeom>
          <a:ln>
            <a:noFill/>
          </a:ln>
          <a:effectLst>
            <a:outerShdw blurRad="50800" dist="38100" dir="2700000" algn="tl" rotWithShape="0">
              <a:prstClr val="black">
                <a:alpha val="40000"/>
              </a:prstClr>
            </a:outerShdw>
          </a:effectLst>
        </p:spPr>
      </p:pic>
      <p:pic>
        <p:nvPicPr>
          <p:cNvPr id="15" name="Picture 14" descr="K-6 sample whole-school curriculum plan: multistage – demonstrating how schools can align learning across stages.&#10;">
            <a:extLst>
              <a:ext uri="{FF2B5EF4-FFF2-40B4-BE49-F238E27FC236}">
                <a16:creationId xmlns:a16="http://schemas.microsoft.com/office/drawing/2014/main" id="{95A0DBFA-F687-6355-BDCE-C6C9E77AF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836" y="4002307"/>
            <a:ext cx="4215691" cy="2294515"/>
          </a:xfrm>
          <a:prstGeom prst="rect">
            <a:avLst/>
          </a:prstGeom>
          <a:ln>
            <a:noFill/>
          </a:ln>
          <a:effectLst>
            <a:outerShdw blurRad="50800" dist="38100" dir="2700000" algn="tl" rotWithShape="0">
              <a:prstClr val="black">
                <a:alpha val="40000"/>
              </a:prstClr>
            </a:outerShdw>
          </a:effectLst>
        </p:spPr>
      </p:pic>
      <p:pic>
        <p:nvPicPr>
          <p:cNvPr id="3" name="Picture 2" descr="Video explainer – providing an overview of the curriculum planning approach. You will have received an email from Primary Curriculum with a link to this video and your workbook.&#10;&#10;">
            <a:extLst>
              <a:ext uri="{FF2B5EF4-FFF2-40B4-BE49-F238E27FC236}">
                <a16:creationId xmlns:a16="http://schemas.microsoft.com/office/drawing/2014/main" id="{33F50026-FA7A-476C-4B35-C509FFA5B4D6}"/>
              </a:ext>
            </a:extLst>
          </p:cNvPr>
          <p:cNvPicPr>
            <a:picLocks noChangeAspect="1"/>
          </p:cNvPicPr>
          <p:nvPr/>
        </p:nvPicPr>
        <p:blipFill>
          <a:blip r:embed="rId5" cstate="screen">
            <a:extLst>
              <a:ext uri="{28A0092B-C50C-407E-A947-70E740481C1C}">
                <a14:useLocalDpi xmlns:a14="http://schemas.microsoft.com/office/drawing/2010/main"/>
              </a:ext>
            </a:extLst>
          </a:blip>
          <a:srcRect r="12574"/>
          <a:stretch>
            <a:fillRect/>
          </a:stretch>
        </p:blipFill>
        <p:spPr>
          <a:xfrm>
            <a:off x="5266141" y="1151694"/>
            <a:ext cx="6262270" cy="5145128"/>
          </a:xfrm>
          <a:prstGeom prst="rect">
            <a:avLst/>
          </a:prstGeom>
          <a:ln>
            <a:noFill/>
          </a:ln>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B4953968-0EA5-0B36-E3A5-04C28B6A2F7A}"/>
              </a:ext>
              <a:ext uri="{C183D7F6-B498-43B3-948B-1728B52AA6E4}">
                <adec:decorative xmlns:adec="http://schemas.microsoft.com/office/drawing/2017/decorative" val="1"/>
              </a:ext>
            </a:extLst>
          </p:cNvPr>
          <p:cNvSpPr/>
          <p:nvPr/>
        </p:nvSpPr>
        <p:spPr>
          <a:xfrm>
            <a:off x="5689734" y="1563329"/>
            <a:ext cx="5040000" cy="399285"/>
          </a:xfrm>
          <a:prstGeom prst="roundRect">
            <a:avLst>
              <a:gd name="adj" fmla="val 9016"/>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A04DFFEF-FA9A-9C59-7B5B-EFB62D466CE5}"/>
              </a:ext>
              <a:ext uri="{C183D7F6-B498-43B3-948B-1728B52AA6E4}">
                <adec:decorative xmlns:adec="http://schemas.microsoft.com/office/drawing/2017/decorative" val="1"/>
              </a:ext>
            </a:extLst>
          </p:cNvPr>
          <p:cNvSpPr/>
          <p:nvPr/>
        </p:nvSpPr>
        <p:spPr>
          <a:xfrm>
            <a:off x="5689732" y="5065273"/>
            <a:ext cx="5040000" cy="590516"/>
          </a:xfrm>
          <a:prstGeom prst="roundRect">
            <a:avLst>
              <a:gd name="adj" fmla="val 9016"/>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8FD7EC5C-5419-564D-FC46-D45FEF381C9D}"/>
              </a:ext>
              <a:ext uri="{C183D7F6-B498-43B3-948B-1728B52AA6E4}">
                <adec:decorative xmlns:adec="http://schemas.microsoft.com/office/drawing/2017/decorative" val="1"/>
              </a:ext>
            </a:extLst>
          </p:cNvPr>
          <p:cNvSpPr/>
          <p:nvPr/>
        </p:nvSpPr>
        <p:spPr>
          <a:xfrm>
            <a:off x="5689732" y="5655789"/>
            <a:ext cx="5040000" cy="590516"/>
          </a:xfrm>
          <a:prstGeom prst="roundRect">
            <a:avLst>
              <a:gd name="adj" fmla="val 9016"/>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FF2B5EF4-FFF2-40B4-BE49-F238E27FC236}">
                <a16:creationId xmlns:a16="http://schemas.microsoft.com/office/drawing/2014/main" id="{B698907B-40A2-D248-809C-80E53A977B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47111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31C5-7D7E-BFB2-12E9-279CE2E5F05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6DFA1D6-7430-235E-D04F-077847880F01}"/>
              </a:ext>
            </a:extLst>
          </p:cNvPr>
          <p:cNvSpPr txBox="1">
            <a:spLocks noGrp="1"/>
          </p:cNvSpPr>
          <p:nvPr>
            <p:ph type="title" idx="4294967295"/>
          </p:nvPr>
        </p:nvSpPr>
        <p:spPr>
          <a:xfrm>
            <a:off x="0" y="-545601"/>
            <a:ext cx="10080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accent1"/>
                </a:solidFill>
                <a:effectLst/>
                <a:uLnTx/>
                <a:uFillTx/>
                <a:latin typeface="+mj-lt"/>
                <a:ea typeface="+mj-ea"/>
                <a:cs typeface="+mj-cs"/>
              </a:rPr>
              <a:t>Whole school planning (1)</a:t>
            </a:r>
          </a:p>
        </p:txBody>
      </p:sp>
      <p:sp>
        <p:nvSpPr>
          <p:cNvPr id="195" name="TextBox 194">
            <a:extLst>
              <a:ext uri="{FF2B5EF4-FFF2-40B4-BE49-F238E27FC236}">
                <a16:creationId xmlns:a16="http://schemas.microsoft.com/office/drawing/2014/main" id="{47324FAD-E4F7-B4B4-F247-1C0B3BD39745}"/>
              </a:ext>
            </a:extLst>
          </p:cNvPr>
          <p:cNvSpPr txBox="1">
            <a:spLocks/>
          </p:cNvSpPr>
          <p:nvPr/>
        </p:nvSpPr>
        <p:spPr>
          <a:xfrm>
            <a:off x="3796978" y="2310021"/>
            <a:ext cx="7601272" cy="3719303"/>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Autofit/>
          </a:bodyPr>
          <a:lstStyle/>
          <a:p>
            <a:pPr>
              <a:lnSpc>
                <a:spcPct val="150000"/>
              </a:lnSpc>
              <a:spcAft>
                <a:spcPts val="1200"/>
              </a:spcAft>
            </a:pPr>
            <a:r>
              <a:rPr lang="en-AU" sz="2800"/>
              <a:t>Adopting a whole-school approach to delivering the curriculum ensures teachers are effectively collaborating so that all students in the school have access to the same learning opportunities. </a:t>
            </a:r>
          </a:p>
          <a:p>
            <a:pPr marL="0" marR="0" lvl="0" indent="0" algn="r"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AU" sz="1800" b="0" i="0" u="none" strike="noStrike" kern="1200" cap="none" spc="0" normalizeH="0" baseline="0" noProof="0">
                <a:ln>
                  <a:noFill/>
                </a:ln>
                <a:solidFill>
                  <a:srgbClr val="002664"/>
                </a:solidFill>
                <a:effectLst/>
                <a:uLnTx/>
                <a:uFillTx/>
              </a:rPr>
              <a:t>(AERO – A Knowledge-rich approach to curriculum design)</a:t>
            </a:r>
          </a:p>
        </p:txBody>
      </p:sp>
    </p:spTree>
    <p:extLst>
      <p:ext uri="{BB962C8B-B14F-4D97-AF65-F5344CB8AC3E}">
        <p14:creationId xmlns:p14="http://schemas.microsoft.com/office/powerpoint/2010/main" val="316546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E11A3-112C-BB70-9B53-75198F2FB08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8ACB77A-FA7A-0DE8-68C4-7BEF4D7323AF}"/>
              </a:ext>
            </a:extLst>
          </p:cNvPr>
          <p:cNvSpPr txBox="1">
            <a:spLocks noGrp="1"/>
          </p:cNvSpPr>
          <p:nvPr>
            <p:ph type="title" idx="4294967295"/>
          </p:nvPr>
        </p:nvSpPr>
        <p:spPr>
          <a:xfrm>
            <a:off x="0" y="-545601"/>
            <a:ext cx="10080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accent1"/>
                </a:solidFill>
                <a:effectLst/>
                <a:uLnTx/>
                <a:uFillTx/>
                <a:latin typeface="+mj-lt"/>
                <a:ea typeface="+mj-ea"/>
                <a:cs typeface="+mj-cs"/>
              </a:rPr>
              <a:t>Whole school planning (2)</a:t>
            </a:r>
          </a:p>
        </p:txBody>
      </p:sp>
      <p:sp>
        <p:nvSpPr>
          <p:cNvPr id="4" name="TextBox 3">
            <a:extLst>
              <a:ext uri="{FF2B5EF4-FFF2-40B4-BE49-F238E27FC236}">
                <a16:creationId xmlns:a16="http://schemas.microsoft.com/office/drawing/2014/main" id="{EDEED711-832E-299C-1350-C58052FF3CF0}"/>
              </a:ext>
            </a:extLst>
          </p:cNvPr>
          <p:cNvSpPr txBox="1">
            <a:spLocks/>
          </p:cNvSpPr>
          <p:nvPr/>
        </p:nvSpPr>
        <p:spPr>
          <a:xfrm>
            <a:off x="3517900" y="2133600"/>
            <a:ext cx="7391400" cy="3964112"/>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Autofit/>
          </a:bodyPr>
          <a:lstStyle/>
          <a:p>
            <a:pPr lvl="0" defTabSz="914377">
              <a:lnSpc>
                <a:spcPct val="150000"/>
              </a:lnSpc>
              <a:spcAft>
                <a:spcPts val="1200"/>
              </a:spcAft>
              <a:defRPr/>
            </a:pPr>
            <a:r>
              <a:rPr lang="en-AU"/>
              <a:t>The primary curriculum is structured cohesively with careful consideration to the sequential building of knowledge and skills. The reformed NSW Curriculum’s CHPS syllabuses represent an opportunity for schools to refresh their planning practices in line with the knowledge and skills explicit approach to curriculum content.</a:t>
            </a:r>
          </a:p>
          <a:p>
            <a:pPr lvl="0" algn="r" defTabSz="914377">
              <a:lnSpc>
                <a:spcPct val="150000"/>
              </a:lnSpc>
              <a:spcAft>
                <a:spcPts val="1200"/>
              </a:spcAft>
              <a:defRPr/>
            </a:pPr>
            <a:r>
              <a:rPr kumimoji="0" lang="en-AU" sz="1800" b="0" i="0" u="none" strike="noStrike" kern="1200" cap="none" spc="0" normalizeH="0" baseline="0" noProof="0">
                <a:ln>
                  <a:noFill/>
                </a:ln>
                <a:solidFill>
                  <a:srgbClr val="002664"/>
                </a:solidFill>
                <a:effectLst/>
                <a:uLnTx/>
                <a:uFillTx/>
              </a:rPr>
              <a:t>(NESA – K–6 Whole-school curriculum planning video)</a:t>
            </a:r>
          </a:p>
        </p:txBody>
      </p:sp>
    </p:spTree>
    <p:extLst>
      <p:ext uri="{BB962C8B-B14F-4D97-AF65-F5344CB8AC3E}">
        <p14:creationId xmlns:p14="http://schemas.microsoft.com/office/powerpoint/2010/main" val="398842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F78FE-9A19-9C49-01FA-F15D8965F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AD95A-3CB8-BE08-973F-34669CCB6156}"/>
              </a:ext>
            </a:extLst>
          </p:cNvPr>
          <p:cNvSpPr>
            <a:spLocks noGrp="1"/>
          </p:cNvSpPr>
          <p:nvPr>
            <p:ph type="title"/>
          </p:nvPr>
        </p:nvSpPr>
        <p:spPr>
          <a:xfrm>
            <a:off x="360000" y="360000"/>
            <a:ext cx="10080000" cy="545601"/>
          </a:xfrm>
        </p:spPr>
        <p:txBody>
          <a:bodyPr/>
          <a:lstStyle/>
          <a:p>
            <a:r>
              <a:rPr lang="en-US"/>
              <a:t>Whole school planning </a:t>
            </a:r>
            <a:r>
              <a:rPr lang="en-US">
                <a:solidFill>
                  <a:schemeClr val="bg1"/>
                </a:solidFill>
              </a:rPr>
              <a:t>(3)</a:t>
            </a:r>
          </a:p>
        </p:txBody>
      </p:sp>
      <p:sp>
        <p:nvSpPr>
          <p:cNvPr id="5" name="Text Placeholder 4">
            <a:extLst>
              <a:ext uri="{FF2B5EF4-FFF2-40B4-BE49-F238E27FC236}">
                <a16:creationId xmlns:a16="http://schemas.microsoft.com/office/drawing/2014/main" id="{2463B9B3-0868-25A2-777F-825A51A912F3}"/>
              </a:ext>
            </a:extLst>
          </p:cNvPr>
          <p:cNvSpPr>
            <a:spLocks noGrp="1"/>
          </p:cNvSpPr>
          <p:nvPr>
            <p:ph type="body" sz="quarter" idx="18"/>
          </p:nvPr>
        </p:nvSpPr>
        <p:spPr>
          <a:xfrm>
            <a:off x="360000" y="982520"/>
            <a:ext cx="10080000" cy="310015"/>
          </a:xfrm>
        </p:spPr>
        <p:txBody>
          <a:bodyPr/>
          <a:lstStyle/>
          <a:p>
            <a:r>
              <a:rPr lang="en-US"/>
              <a:t>Sample scope and sequences implementation considerations</a:t>
            </a:r>
          </a:p>
        </p:txBody>
      </p:sp>
      <p:sp>
        <p:nvSpPr>
          <p:cNvPr id="58" name="Shape 57">
            <a:extLst>
              <a:ext uri="{FF2B5EF4-FFF2-40B4-BE49-F238E27FC236}">
                <a16:creationId xmlns:a16="http://schemas.microsoft.com/office/drawing/2014/main" id="{9B2B2B44-AA1B-2BAD-474E-DD1C7C1FB941}"/>
              </a:ext>
            </a:extLst>
          </p:cNvPr>
          <p:cNvSpPr/>
          <p:nvPr/>
        </p:nvSpPr>
        <p:spPr>
          <a:xfrm>
            <a:off x="360000" y="1510605"/>
            <a:ext cx="2716263" cy="2271765"/>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gn="ctr">
              <a:lnSpc>
                <a:spcPct val="150000"/>
              </a:lnSpc>
              <a:spcAft>
                <a:spcPts val="1200"/>
              </a:spcAft>
            </a:pPr>
            <a:r>
              <a:rPr lang="en-US" b="1"/>
              <a:t>Cross stage classes</a:t>
            </a:r>
            <a:endParaRPr lang="en-AU" b="1"/>
          </a:p>
        </p:txBody>
      </p:sp>
      <p:sp>
        <p:nvSpPr>
          <p:cNvPr id="71" name="Shape 57">
            <a:extLst>
              <a:ext uri="{FF2B5EF4-FFF2-40B4-BE49-F238E27FC236}">
                <a16:creationId xmlns:a16="http://schemas.microsoft.com/office/drawing/2014/main" id="{7A8A3B5F-4057-C18D-52FB-3F5C401F702C}"/>
              </a:ext>
            </a:extLst>
          </p:cNvPr>
          <p:cNvSpPr/>
          <p:nvPr/>
        </p:nvSpPr>
        <p:spPr>
          <a:xfrm>
            <a:off x="3282579" y="1510605"/>
            <a:ext cx="2716263" cy="2271765"/>
          </a:xfrm>
          <a:prstGeom prst="roundRect">
            <a:avLst>
              <a:gd name="adj" fmla="val 8281"/>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gn="ctr">
              <a:lnSpc>
                <a:spcPct val="150000"/>
              </a:lnSpc>
              <a:spcAft>
                <a:spcPts val="1200"/>
              </a:spcAft>
            </a:pPr>
            <a:r>
              <a:rPr lang="en-US" b="1">
                <a:solidFill>
                  <a:schemeClr val="accent1"/>
                </a:solidFill>
              </a:rPr>
              <a:t>Resources</a:t>
            </a:r>
            <a:endParaRPr lang="en-AU" b="1">
              <a:solidFill>
                <a:schemeClr val="accent1"/>
              </a:solidFill>
            </a:endParaRPr>
          </a:p>
        </p:txBody>
      </p:sp>
      <p:sp>
        <p:nvSpPr>
          <p:cNvPr id="73" name="Shape 57">
            <a:extLst>
              <a:ext uri="{FF2B5EF4-FFF2-40B4-BE49-F238E27FC236}">
                <a16:creationId xmlns:a16="http://schemas.microsoft.com/office/drawing/2014/main" id="{9AF5C595-C655-8A1E-32CC-BE726DF79BA9}"/>
              </a:ext>
            </a:extLst>
          </p:cNvPr>
          <p:cNvSpPr/>
          <p:nvPr/>
        </p:nvSpPr>
        <p:spPr>
          <a:xfrm>
            <a:off x="6205158" y="1510605"/>
            <a:ext cx="2716263" cy="2271765"/>
          </a:xfrm>
          <a:prstGeom prst="roundRect">
            <a:avLst>
              <a:gd name="adj" fmla="val 8281"/>
            </a:avLst>
          </a:prstGeom>
          <a:solidFill>
            <a:srgbClr val="FFB8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gn="ctr">
              <a:lnSpc>
                <a:spcPct val="150000"/>
              </a:lnSpc>
              <a:spcAft>
                <a:spcPts val="1200"/>
              </a:spcAft>
            </a:pPr>
            <a:r>
              <a:rPr lang="en-US" b="1">
                <a:solidFill>
                  <a:schemeClr val="accent1"/>
                </a:solidFill>
              </a:rPr>
              <a:t>Student needs</a:t>
            </a:r>
            <a:endParaRPr lang="en-AU" b="1">
              <a:solidFill>
                <a:schemeClr val="accent1"/>
              </a:solidFill>
            </a:endParaRPr>
          </a:p>
        </p:txBody>
      </p:sp>
      <p:sp>
        <p:nvSpPr>
          <p:cNvPr id="75" name="Shape 57">
            <a:extLst>
              <a:ext uri="{FF2B5EF4-FFF2-40B4-BE49-F238E27FC236}">
                <a16:creationId xmlns:a16="http://schemas.microsoft.com/office/drawing/2014/main" id="{89F9BB62-7B02-2A88-50C1-96DB27576605}"/>
              </a:ext>
            </a:extLst>
          </p:cNvPr>
          <p:cNvSpPr/>
          <p:nvPr/>
        </p:nvSpPr>
        <p:spPr>
          <a:xfrm>
            <a:off x="9127737" y="1510605"/>
            <a:ext cx="2716263" cy="2271765"/>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gn="ctr">
              <a:lnSpc>
                <a:spcPct val="150000"/>
              </a:lnSpc>
              <a:spcAft>
                <a:spcPts val="1200"/>
              </a:spcAft>
            </a:pPr>
            <a:r>
              <a:rPr lang="en-US" b="1"/>
              <a:t>Cohort size</a:t>
            </a:r>
            <a:endParaRPr lang="en-AU" b="1"/>
          </a:p>
        </p:txBody>
      </p:sp>
      <p:sp>
        <p:nvSpPr>
          <p:cNvPr id="70" name="Shape 57">
            <a:extLst>
              <a:ext uri="{FF2B5EF4-FFF2-40B4-BE49-F238E27FC236}">
                <a16:creationId xmlns:a16="http://schemas.microsoft.com/office/drawing/2014/main" id="{308FA246-93D6-D3D0-4542-9F00577B7219}"/>
              </a:ext>
            </a:extLst>
          </p:cNvPr>
          <p:cNvSpPr/>
          <p:nvPr/>
        </p:nvSpPr>
        <p:spPr>
          <a:xfrm>
            <a:off x="360000" y="3898205"/>
            <a:ext cx="2716263" cy="2271765"/>
          </a:xfrm>
          <a:prstGeom prst="roundRect">
            <a:avLst>
              <a:gd name="adj" fmla="val 8281"/>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gn="ctr">
              <a:lnSpc>
                <a:spcPct val="150000"/>
              </a:lnSpc>
              <a:spcAft>
                <a:spcPts val="1200"/>
              </a:spcAft>
            </a:pPr>
            <a:r>
              <a:rPr lang="en-US" b="1">
                <a:solidFill>
                  <a:schemeClr val="accent1"/>
                </a:solidFill>
              </a:rPr>
              <a:t>Community</a:t>
            </a:r>
            <a:endParaRPr lang="en-AU" b="1">
              <a:solidFill>
                <a:schemeClr val="accent1"/>
              </a:solidFill>
            </a:endParaRPr>
          </a:p>
        </p:txBody>
      </p:sp>
      <p:sp>
        <p:nvSpPr>
          <p:cNvPr id="72" name="Shape 57">
            <a:extLst>
              <a:ext uri="{FF2B5EF4-FFF2-40B4-BE49-F238E27FC236}">
                <a16:creationId xmlns:a16="http://schemas.microsoft.com/office/drawing/2014/main" id="{EAB8537F-126D-6607-1120-1DE71949E873}"/>
              </a:ext>
            </a:extLst>
          </p:cNvPr>
          <p:cNvSpPr/>
          <p:nvPr/>
        </p:nvSpPr>
        <p:spPr>
          <a:xfrm>
            <a:off x="3282579" y="3898205"/>
            <a:ext cx="2716263" cy="2271765"/>
          </a:xfrm>
          <a:prstGeom prst="roundRect">
            <a:avLst>
              <a:gd name="adj" fmla="val 8281"/>
            </a:avLst>
          </a:prstGeom>
          <a:solidFill>
            <a:schemeClr val="accent4"/>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gn="ctr">
              <a:lnSpc>
                <a:spcPct val="150000"/>
              </a:lnSpc>
              <a:spcAft>
                <a:spcPts val="1200"/>
              </a:spcAft>
            </a:pPr>
            <a:r>
              <a:rPr lang="en-US" b="1">
                <a:solidFill>
                  <a:schemeClr val="accent1"/>
                </a:solidFill>
              </a:rPr>
              <a:t>Teaching staff</a:t>
            </a:r>
            <a:endParaRPr lang="en-AU" b="1">
              <a:solidFill>
                <a:schemeClr val="accent1"/>
              </a:solidFill>
            </a:endParaRPr>
          </a:p>
        </p:txBody>
      </p:sp>
      <p:sp>
        <p:nvSpPr>
          <p:cNvPr id="74" name="Shape 57">
            <a:extLst>
              <a:ext uri="{FF2B5EF4-FFF2-40B4-BE49-F238E27FC236}">
                <a16:creationId xmlns:a16="http://schemas.microsoft.com/office/drawing/2014/main" id="{B4899BCB-57E7-D7AB-A715-B1F955A98647}"/>
              </a:ext>
            </a:extLst>
          </p:cNvPr>
          <p:cNvSpPr/>
          <p:nvPr/>
        </p:nvSpPr>
        <p:spPr>
          <a:xfrm>
            <a:off x="6205158" y="3898205"/>
            <a:ext cx="2716263" cy="2271765"/>
          </a:xfrm>
          <a:prstGeom prst="roundRect">
            <a:avLst>
              <a:gd name="adj" fmla="val 8281"/>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gn="ctr">
              <a:lnSpc>
                <a:spcPct val="150000"/>
              </a:lnSpc>
              <a:spcAft>
                <a:spcPts val="1200"/>
              </a:spcAft>
            </a:pPr>
            <a:r>
              <a:rPr lang="en-US" b="1"/>
              <a:t>Excursions</a:t>
            </a:r>
            <a:endParaRPr lang="en-AU" b="1"/>
          </a:p>
        </p:txBody>
      </p:sp>
      <p:sp>
        <p:nvSpPr>
          <p:cNvPr id="4" name="Slide Number Placeholder 3">
            <a:extLst>
              <a:ext uri="{FF2B5EF4-FFF2-40B4-BE49-F238E27FC236}">
                <a16:creationId xmlns:a16="http://schemas.microsoft.com/office/drawing/2014/main" id="{CA165810-23B8-E3A9-337A-1A316508C89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4691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2AD7-11B2-AC21-A0E6-AFC248472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D5843-29D3-41A5-2A6B-D808128A7F61}"/>
              </a:ext>
            </a:extLst>
          </p:cNvPr>
          <p:cNvSpPr>
            <a:spLocks noGrp="1"/>
          </p:cNvSpPr>
          <p:nvPr>
            <p:ph type="title"/>
          </p:nvPr>
        </p:nvSpPr>
        <p:spPr>
          <a:xfrm>
            <a:off x="360000" y="360000"/>
            <a:ext cx="10080000" cy="545601"/>
          </a:xfrm>
        </p:spPr>
        <p:txBody>
          <a:bodyPr/>
          <a:lstStyle/>
          <a:p>
            <a:r>
              <a:rPr lang="en-US"/>
              <a:t>Whole school planning </a:t>
            </a:r>
            <a:r>
              <a:rPr lang="en-US">
                <a:solidFill>
                  <a:schemeClr val="bg1"/>
                </a:solidFill>
              </a:rPr>
              <a:t>(4)</a:t>
            </a:r>
          </a:p>
        </p:txBody>
      </p:sp>
      <p:sp>
        <p:nvSpPr>
          <p:cNvPr id="5" name="Text Placeholder 4">
            <a:extLst>
              <a:ext uri="{FF2B5EF4-FFF2-40B4-BE49-F238E27FC236}">
                <a16:creationId xmlns:a16="http://schemas.microsoft.com/office/drawing/2014/main" id="{A751C23E-9F9E-9F8C-9F2F-2E0B3DCDB8CA}"/>
              </a:ext>
            </a:extLst>
          </p:cNvPr>
          <p:cNvSpPr>
            <a:spLocks noGrp="1"/>
          </p:cNvSpPr>
          <p:nvPr>
            <p:ph type="body" sz="quarter" idx="18"/>
          </p:nvPr>
        </p:nvSpPr>
        <p:spPr>
          <a:xfrm>
            <a:off x="360000" y="982520"/>
            <a:ext cx="10080000" cy="310015"/>
          </a:xfrm>
        </p:spPr>
        <p:txBody>
          <a:bodyPr/>
          <a:lstStyle/>
          <a:p>
            <a:r>
              <a:rPr lang="en-US"/>
              <a:t>Sample scope and sequences implementation considerations</a:t>
            </a:r>
          </a:p>
        </p:txBody>
      </p:sp>
      <p:sp>
        <p:nvSpPr>
          <p:cNvPr id="24" name="Shape 57">
            <a:extLst>
              <a:ext uri="{FF2B5EF4-FFF2-40B4-BE49-F238E27FC236}">
                <a16:creationId xmlns:a16="http://schemas.microsoft.com/office/drawing/2014/main" id="{56392861-B32E-4A9D-AD55-9E1E3D34565C}"/>
              </a:ext>
            </a:extLst>
          </p:cNvPr>
          <p:cNvSpPr/>
          <p:nvPr/>
        </p:nvSpPr>
        <p:spPr>
          <a:xfrm>
            <a:off x="360000" y="1626909"/>
            <a:ext cx="3600000" cy="4248000"/>
          </a:xfrm>
          <a:prstGeom prst="roundRect">
            <a:avLst>
              <a:gd name="adj" fmla="val 8281"/>
            </a:avLst>
          </a:prstGeom>
          <a:solidFill>
            <a:srgbClr val="FFB8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t" anchorCtr="0"/>
          <a:lstStyle/>
          <a:p>
            <a:pPr>
              <a:lnSpc>
                <a:spcPct val="150000"/>
              </a:lnSpc>
              <a:spcAft>
                <a:spcPts val="1200"/>
              </a:spcAft>
            </a:pPr>
            <a:r>
              <a:rPr lang="en-US" b="1">
                <a:solidFill>
                  <a:schemeClr val="accent1"/>
                </a:solidFill>
              </a:rPr>
              <a:t>Student needs</a:t>
            </a:r>
          </a:p>
          <a:p>
            <a:pPr marL="342900" indent="-342900">
              <a:lnSpc>
                <a:spcPct val="150000"/>
              </a:lnSpc>
              <a:spcAft>
                <a:spcPts val="1200"/>
              </a:spcAft>
              <a:buFont typeface="Arial" panose="020B0604020202020204" pitchFamily="34" charset="0"/>
              <a:buChar char="•"/>
            </a:pPr>
            <a:r>
              <a:rPr lang="en-US" sz="2000">
                <a:solidFill>
                  <a:schemeClr val="accent1"/>
                </a:solidFill>
              </a:rPr>
              <a:t>Reflect on unique needs of students</a:t>
            </a:r>
          </a:p>
          <a:p>
            <a:pPr marL="342900" indent="-342900">
              <a:lnSpc>
                <a:spcPct val="150000"/>
              </a:lnSpc>
              <a:spcAft>
                <a:spcPts val="1200"/>
              </a:spcAft>
              <a:buFont typeface="Arial" panose="020B0604020202020204" pitchFamily="34" charset="0"/>
              <a:buChar char="•"/>
            </a:pPr>
            <a:r>
              <a:rPr lang="en-US" sz="2000">
                <a:solidFill>
                  <a:schemeClr val="accent1"/>
                </a:solidFill>
              </a:rPr>
              <a:t>Cultural considerations</a:t>
            </a:r>
          </a:p>
          <a:p>
            <a:pPr marL="342900" indent="-342900">
              <a:lnSpc>
                <a:spcPct val="150000"/>
              </a:lnSpc>
              <a:spcAft>
                <a:spcPts val="1200"/>
              </a:spcAft>
              <a:buFont typeface="Arial" panose="020B0604020202020204" pitchFamily="34" charset="0"/>
              <a:buChar char="•"/>
            </a:pPr>
            <a:r>
              <a:rPr lang="en-US" sz="2000">
                <a:solidFill>
                  <a:schemeClr val="accent1"/>
                </a:solidFill>
              </a:rPr>
              <a:t>Planning at a stage level for new content</a:t>
            </a:r>
            <a:endParaRPr lang="en-AU" sz="2000">
              <a:solidFill>
                <a:schemeClr val="accent1"/>
              </a:solidFill>
            </a:endParaRPr>
          </a:p>
        </p:txBody>
      </p:sp>
      <p:sp>
        <p:nvSpPr>
          <p:cNvPr id="45" name="Shape 57">
            <a:extLst>
              <a:ext uri="{FF2B5EF4-FFF2-40B4-BE49-F238E27FC236}">
                <a16:creationId xmlns:a16="http://schemas.microsoft.com/office/drawing/2014/main" id="{7406138D-A0CB-38BA-466A-EB33311A86F2}"/>
              </a:ext>
            </a:extLst>
          </p:cNvPr>
          <p:cNvSpPr/>
          <p:nvPr/>
        </p:nvSpPr>
        <p:spPr>
          <a:xfrm>
            <a:off x="4302000" y="1626909"/>
            <a:ext cx="3600000" cy="4248000"/>
          </a:xfrm>
          <a:prstGeom prst="roundRect">
            <a:avLst>
              <a:gd name="adj" fmla="val 8281"/>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t" anchorCtr="0"/>
          <a:lstStyle/>
          <a:p>
            <a:pPr>
              <a:lnSpc>
                <a:spcPct val="150000"/>
              </a:lnSpc>
              <a:spcAft>
                <a:spcPts val="1200"/>
              </a:spcAft>
            </a:pPr>
            <a:r>
              <a:rPr lang="en-US" b="1">
                <a:solidFill>
                  <a:schemeClr val="accent1"/>
                </a:solidFill>
              </a:rPr>
              <a:t>Teaching staff</a:t>
            </a:r>
          </a:p>
          <a:p>
            <a:pPr marL="342900" indent="-342900">
              <a:lnSpc>
                <a:spcPct val="150000"/>
              </a:lnSpc>
              <a:spcAft>
                <a:spcPts val="1200"/>
              </a:spcAft>
              <a:buFont typeface="Arial" panose="020B0604020202020204" pitchFamily="34" charset="0"/>
              <a:buChar char="•"/>
            </a:pPr>
            <a:r>
              <a:rPr lang="en-US" sz="2000">
                <a:solidFill>
                  <a:schemeClr val="accent1"/>
                </a:solidFill>
              </a:rPr>
              <a:t>Careful staff placement</a:t>
            </a:r>
          </a:p>
          <a:p>
            <a:pPr marL="342900" indent="-342900">
              <a:lnSpc>
                <a:spcPct val="150000"/>
              </a:lnSpc>
              <a:spcAft>
                <a:spcPts val="1200"/>
              </a:spcAft>
              <a:buFont typeface="Arial" panose="020B0604020202020204" pitchFamily="34" charset="0"/>
              <a:buChar char="•"/>
            </a:pPr>
            <a:r>
              <a:rPr lang="en-US" sz="2000">
                <a:solidFill>
                  <a:schemeClr val="accent1"/>
                </a:solidFill>
              </a:rPr>
              <a:t>Planning professional learning</a:t>
            </a:r>
            <a:endParaRPr lang="en-AU" sz="2000">
              <a:solidFill>
                <a:schemeClr val="accent1"/>
              </a:solidFill>
            </a:endParaRPr>
          </a:p>
        </p:txBody>
      </p:sp>
      <p:sp>
        <p:nvSpPr>
          <p:cNvPr id="46" name="Shape 57">
            <a:extLst>
              <a:ext uri="{FF2B5EF4-FFF2-40B4-BE49-F238E27FC236}">
                <a16:creationId xmlns:a16="http://schemas.microsoft.com/office/drawing/2014/main" id="{24D9C41C-8FEF-5B91-12B3-F312F6E3126A}"/>
              </a:ext>
            </a:extLst>
          </p:cNvPr>
          <p:cNvSpPr/>
          <p:nvPr/>
        </p:nvSpPr>
        <p:spPr>
          <a:xfrm>
            <a:off x="8244000" y="1626909"/>
            <a:ext cx="3600000" cy="4248000"/>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t" anchorCtr="0"/>
          <a:lstStyle/>
          <a:p>
            <a:pPr>
              <a:lnSpc>
                <a:spcPct val="150000"/>
              </a:lnSpc>
              <a:spcAft>
                <a:spcPts val="1200"/>
              </a:spcAft>
            </a:pPr>
            <a:r>
              <a:rPr lang="en-US" b="1">
                <a:solidFill>
                  <a:schemeClr val="bg1"/>
                </a:solidFill>
              </a:rPr>
              <a:t>Cross stage classes</a:t>
            </a:r>
          </a:p>
          <a:p>
            <a:pPr marL="342900" indent="-342900">
              <a:lnSpc>
                <a:spcPct val="150000"/>
              </a:lnSpc>
              <a:spcAft>
                <a:spcPts val="1200"/>
              </a:spcAft>
              <a:buFont typeface="Arial" panose="020B0604020202020204" pitchFamily="34" charset="0"/>
              <a:buChar char="•"/>
            </a:pPr>
            <a:r>
              <a:rPr lang="en-US" sz="2000">
                <a:solidFill>
                  <a:schemeClr val="bg1"/>
                </a:solidFill>
              </a:rPr>
              <a:t>Class structures</a:t>
            </a:r>
          </a:p>
          <a:p>
            <a:pPr marL="342900" indent="-342900">
              <a:lnSpc>
                <a:spcPct val="150000"/>
              </a:lnSpc>
              <a:spcAft>
                <a:spcPts val="1200"/>
              </a:spcAft>
              <a:buFont typeface="Arial" panose="020B0604020202020204" pitchFamily="34" charset="0"/>
              <a:buChar char="•"/>
            </a:pPr>
            <a:r>
              <a:rPr lang="en-US" sz="2000">
                <a:solidFill>
                  <a:schemeClr val="bg1"/>
                </a:solidFill>
              </a:rPr>
              <a:t>Identify opportunities for vertical connections</a:t>
            </a:r>
            <a:endParaRPr lang="en-AU" sz="2000">
              <a:solidFill>
                <a:schemeClr val="bg1"/>
              </a:solidFill>
            </a:endParaRPr>
          </a:p>
        </p:txBody>
      </p:sp>
      <p:sp>
        <p:nvSpPr>
          <p:cNvPr id="4" name="Slide Number Placeholder 3">
            <a:extLst>
              <a:ext uri="{FF2B5EF4-FFF2-40B4-BE49-F238E27FC236}">
                <a16:creationId xmlns:a16="http://schemas.microsoft.com/office/drawing/2014/main" id="{7FF609EE-3CF4-1A90-37DD-6546E556F309}"/>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143920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p:cTn id="13" dur="indefinite"/>
                                        <p:tgtEl>
                                          <p:spTgt spid="24"/>
                                        </p:tgtEl>
                                        <p:attrNameLst>
                                          <p:attrName>style.opacity</p:attrName>
                                        </p:attrNameLst>
                                      </p:cBhvr>
                                      <p:to>
                                        <p:strVal val="0.5"/>
                                      </p:to>
                                    </p:set>
                                    <p:animEffect filter="image" prLst="opacity: 0.5">
                                      <p:cBhvr rctx="IE">
                                        <p:cTn id="14" dur="indefinite"/>
                                        <p:tgtEl>
                                          <p:spTgt spid="2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mph" presetSubtype="0" grpId="1" nodeType="clickEffect">
                                  <p:stCondLst>
                                    <p:cond delay="0"/>
                                  </p:stCondLst>
                                  <p:childTnLst>
                                    <p:set>
                                      <p:cBhvr>
                                        <p:cTn id="23" dur="indefinite"/>
                                        <p:tgtEl>
                                          <p:spTgt spid="45"/>
                                        </p:tgtEl>
                                        <p:attrNameLst>
                                          <p:attrName>style.opacity</p:attrName>
                                        </p:attrNameLst>
                                      </p:cBhvr>
                                      <p:to>
                                        <p:strVal val="0.5"/>
                                      </p:to>
                                    </p:set>
                                    <p:animEffect filter="image" prLst="opacity: 0.5">
                                      <p:cBhvr rctx="IE">
                                        <p:cTn id="24" dur="indefinite"/>
                                        <p:tgtEl>
                                          <p:spTgt spid="45"/>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5" grpId="0" animBg="1"/>
      <p:bldP spid="45" grpId="1" animBg="1"/>
      <p:bldP spid="4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85047-78DF-9AD4-A396-CDF33106D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DF085-9A1D-5EA8-6EF4-31FF131F3D00}"/>
              </a:ext>
            </a:extLst>
          </p:cNvPr>
          <p:cNvSpPr>
            <a:spLocks noGrp="1"/>
          </p:cNvSpPr>
          <p:nvPr>
            <p:ph type="title"/>
          </p:nvPr>
        </p:nvSpPr>
        <p:spPr>
          <a:xfrm>
            <a:off x="360000" y="360000"/>
            <a:ext cx="10080000" cy="545601"/>
          </a:xfrm>
        </p:spPr>
        <p:txBody>
          <a:bodyPr/>
          <a:lstStyle/>
          <a:p>
            <a:r>
              <a:rPr lang="en-US"/>
              <a:t>Whole school planning </a:t>
            </a:r>
            <a:r>
              <a:rPr lang="en-US">
                <a:solidFill>
                  <a:schemeClr val="bg1"/>
                </a:solidFill>
              </a:rPr>
              <a:t>(5)</a:t>
            </a:r>
          </a:p>
        </p:txBody>
      </p:sp>
      <p:sp>
        <p:nvSpPr>
          <p:cNvPr id="5" name="Text Placeholder 4">
            <a:extLst>
              <a:ext uri="{FF2B5EF4-FFF2-40B4-BE49-F238E27FC236}">
                <a16:creationId xmlns:a16="http://schemas.microsoft.com/office/drawing/2014/main" id="{C9BB261E-B1C3-33F1-AA20-FF6FA05A11B1}"/>
              </a:ext>
            </a:extLst>
          </p:cNvPr>
          <p:cNvSpPr>
            <a:spLocks noGrp="1"/>
          </p:cNvSpPr>
          <p:nvPr>
            <p:ph type="body" sz="quarter" idx="18"/>
          </p:nvPr>
        </p:nvSpPr>
        <p:spPr>
          <a:xfrm>
            <a:off x="360000" y="982520"/>
            <a:ext cx="10080000" cy="310015"/>
          </a:xfrm>
        </p:spPr>
        <p:txBody>
          <a:bodyPr/>
          <a:lstStyle/>
          <a:p>
            <a:r>
              <a:rPr lang="en-US"/>
              <a:t>Sample scope and sequences implementation considerations</a:t>
            </a:r>
          </a:p>
        </p:txBody>
      </p:sp>
      <p:sp>
        <p:nvSpPr>
          <p:cNvPr id="24" name="Shape 57">
            <a:extLst>
              <a:ext uri="{FF2B5EF4-FFF2-40B4-BE49-F238E27FC236}">
                <a16:creationId xmlns:a16="http://schemas.microsoft.com/office/drawing/2014/main" id="{ACE50461-E7F5-F57F-1D2A-B9F885673891}"/>
              </a:ext>
            </a:extLst>
          </p:cNvPr>
          <p:cNvSpPr/>
          <p:nvPr/>
        </p:nvSpPr>
        <p:spPr>
          <a:xfrm>
            <a:off x="360000" y="1626909"/>
            <a:ext cx="3600000" cy="4248000"/>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t" anchorCtr="0"/>
          <a:lstStyle/>
          <a:p>
            <a:pPr>
              <a:lnSpc>
                <a:spcPct val="150000"/>
              </a:lnSpc>
              <a:spcAft>
                <a:spcPts val="1200"/>
              </a:spcAft>
            </a:pPr>
            <a:r>
              <a:rPr lang="en-US" b="1">
                <a:solidFill>
                  <a:schemeClr val="bg1"/>
                </a:solidFill>
              </a:rPr>
              <a:t>Cohort size</a:t>
            </a:r>
          </a:p>
          <a:p>
            <a:pPr marL="342900" indent="-342900">
              <a:lnSpc>
                <a:spcPct val="150000"/>
              </a:lnSpc>
              <a:spcAft>
                <a:spcPts val="1200"/>
              </a:spcAft>
              <a:buFont typeface="Arial" panose="020B0604020202020204" pitchFamily="34" charset="0"/>
              <a:buChar char="•"/>
            </a:pPr>
            <a:r>
              <a:rPr lang="en-US" sz="2000">
                <a:solidFill>
                  <a:schemeClr val="bg1"/>
                </a:solidFill>
              </a:rPr>
              <a:t>Shape class structures – may include multi-stage classes</a:t>
            </a:r>
            <a:endParaRPr lang="en-AU" sz="2000">
              <a:solidFill>
                <a:schemeClr val="bg1"/>
              </a:solidFill>
            </a:endParaRPr>
          </a:p>
        </p:txBody>
      </p:sp>
      <p:sp>
        <p:nvSpPr>
          <p:cNvPr id="45" name="Shape 57">
            <a:extLst>
              <a:ext uri="{FF2B5EF4-FFF2-40B4-BE49-F238E27FC236}">
                <a16:creationId xmlns:a16="http://schemas.microsoft.com/office/drawing/2014/main" id="{87154FD8-C384-1ED1-77AA-5069C087BD74}"/>
              </a:ext>
            </a:extLst>
          </p:cNvPr>
          <p:cNvSpPr/>
          <p:nvPr/>
        </p:nvSpPr>
        <p:spPr>
          <a:xfrm>
            <a:off x="4302000" y="1626910"/>
            <a:ext cx="3600000" cy="4248000"/>
          </a:xfrm>
          <a:prstGeom prst="roundRect">
            <a:avLst>
              <a:gd name="adj" fmla="val 8281"/>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t" anchorCtr="0"/>
          <a:lstStyle/>
          <a:p>
            <a:pPr>
              <a:lnSpc>
                <a:spcPct val="150000"/>
              </a:lnSpc>
              <a:spcAft>
                <a:spcPts val="1200"/>
              </a:spcAft>
            </a:pPr>
            <a:r>
              <a:rPr lang="en-US" b="1">
                <a:solidFill>
                  <a:schemeClr val="accent1"/>
                </a:solidFill>
              </a:rPr>
              <a:t>Resources and Excursions</a:t>
            </a:r>
          </a:p>
          <a:p>
            <a:pPr marL="342900" indent="-342900">
              <a:lnSpc>
                <a:spcPct val="150000"/>
              </a:lnSpc>
              <a:spcAft>
                <a:spcPts val="1200"/>
              </a:spcAft>
              <a:buFont typeface="Arial" panose="020B0604020202020204" pitchFamily="34" charset="0"/>
              <a:buChar char="•"/>
            </a:pPr>
            <a:r>
              <a:rPr lang="en-US" sz="2000">
                <a:solidFill>
                  <a:schemeClr val="accent1"/>
                </a:solidFill>
              </a:rPr>
              <a:t>Resourcing</a:t>
            </a:r>
          </a:p>
          <a:p>
            <a:pPr marL="342900" indent="-342900">
              <a:lnSpc>
                <a:spcPct val="150000"/>
              </a:lnSpc>
              <a:spcAft>
                <a:spcPts val="1200"/>
              </a:spcAft>
              <a:buFont typeface="Arial" panose="020B0604020202020204" pitchFamily="34" charset="0"/>
              <a:buChar char="•"/>
            </a:pPr>
            <a:r>
              <a:rPr lang="en-US" sz="2000">
                <a:solidFill>
                  <a:schemeClr val="accent1"/>
                </a:solidFill>
              </a:rPr>
              <a:t>Budgeting</a:t>
            </a:r>
          </a:p>
          <a:p>
            <a:pPr marL="342900" indent="-342900">
              <a:lnSpc>
                <a:spcPct val="150000"/>
              </a:lnSpc>
              <a:spcAft>
                <a:spcPts val="1200"/>
              </a:spcAft>
              <a:buFont typeface="Arial" panose="020B0604020202020204" pitchFamily="34" charset="0"/>
              <a:buChar char="•"/>
            </a:pPr>
            <a:r>
              <a:rPr lang="en-US" sz="2000">
                <a:solidFill>
                  <a:schemeClr val="accent1"/>
                </a:solidFill>
              </a:rPr>
              <a:t>Storage</a:t>
            </a:r>
          </a:p>
          <a:p>
            <a:pPr marL="342900" indent="-342900">
              <a:lnSpc>
                <a:spcPct val="150000"/>
              </a:lnSpc>
              <a:spcAft>
                <a:spcPts val="1200"/>
              </a:spcAft>
              <a:buFont typeface="Arial" panose="020B0604020202020204" pitchFamily="34" charset="0"/>
              <a:buChar char="•"/>
            </a:pPr>
            <a:r>
              <a:rPr lang="en-US" sz="2000">
                <a:solidFill>
                  <a:schemeClr val="accent1"/>
                </a:solidFill>
              </a:rPr>
              <a:t>Planning</a:t>
            </a:r>
            <a:endParaRPr lang="en-AU" sz="2000">
              <a:solidFill>
                <a:schemeClr val="accent1"/>
              </a:solidFill>
            </a:endParaRPr>
          </a:p>
        </p:txBody>
      </p:sp>
      <p:sp>
        <p:nvSpPr>
          <p:cNvPr id="46" name="Shape 57">
            <a:extLst>
              <a:ext uri="{FF2B5EF4-FFF2-40B4-BE49-F238E27FC236}">
                <a16:creationId xmlns:a16="http://schemas.microsoft.com/office/drawing/2014/main" id="{83A3DB23-FCCB-AF67-A1EE-0E13D859234F}"/>
              </a:ext>
            </a:extLst>
          </p:cNvPr>
          <p:cNvSpPr/>
          <p:nvPr/>
        </p:nvSpPr>
        <p:spPr>
          <a:xfrm>
            <a:off x="8244000" y="1626909"/>
            <a:ext cx="3600000" cy="4248000"/>
          </a:xfrm>
          <a:prstGeom prst="roundRect">
            <a:avLst>
              <a:gd name="adj" fmla="val 8281"/>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t" anchorCtr="0"/>
          <a:lstStyle/>
          <a:p>
            <a:pPr>
              <a:lnSpc>
                <a:spcPct val="150000"/>
              </a:lnSpc>
              <a:spcAft>
                <a:spcPts val="1200"/>
              </a:spcAft>
            </a:pPr>
            <a:r>
              <a:rPr lang="en-US" b="1">
                <a:solidFill>
                  <a:schemeClr val="accent1"/>
                </a:solidFill>
              </a:rPr>
              <a:t>Community</a:t>
            </a:r>
          </a:p>
          <a:p>
            <a:pPr marL="342900" indent="-342900">
              <a:lnSpc>
                <a:spcPct val="150000"/>
              </a:lnSpc>
              <a:spcAft>
                <a:spcPts val="1200"/>
              </a:spcAft>
              <a:buFont typeface="Arial" panose="020B0604020202020204" pitchFamily="34" charset="0"/>
              <a:buChar char="•"/>
            </a:pPr>
            <a:r>
              <a:rPr lang="en-US" sz="2000">
                <a:solidFill>
                  <a:schemeClr val="accent1"/>
                </a:solidFill>
              </a:rPr>
              <a:t>Authentic connections</a:t>
            </a:r>
          </a:p>
          <a:p>
            <a:pPr marL="342900" indent="-342900">
              <a:lnSpc>
                <a:spcPct val="150000"/>
              </a:lnSpc>
              <a:spcAft>
                <a:spcPts val="1200"/>
              </a:spcAft>
              <a:buFont typeface="Arial" panose="020B0604020202020204" pitchFamily="34" charset="0"/>
              <a:buChar char="•"/>
            </a:pPr>
            <a:r>
              <a:rPr lang="en-US" sz="2000">
                <a:solidFill>
                  <a:schemeClr val="accent1"/>
                </a:solidFill>
              </a:rPr>
              <a:t>Engage with Local Elders and Knowledge Holders</a:t>
            </a:r>
            <a:endParaRPr lang="en-AU" sz="2000">
              <a:solidFill>
                <a:schemeClr val="accent1"/>
              </a:solidFill>
            </a:endParaRPr>
          </a:p>
        </p:txBody>
      </p:sp>
      <p:sp>
        <p:nvSpPr>
          <p:cNvPr id="4" name="Slide Number Placeholder 3">
            <a:extLst>
              <a:ext uri="{FF2B5EF4-FFF2-40B4-BE49-F238E27FC236}">
                <a16:creationId xmlns:a16="http://schemas.microsoft.com/office/drawing/2014/main" id="{1F6FA5A8-8268-5822-D978-85DAB39B7CA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84</a:t>
            </a:fld>
            <a:endParaRPr lang="en-AU"/>
          </a:p>
        </p:txBody>
      </p:sp>
    </p:spTree>
    <p:extLst>
      <p:ext uri="{BB962C8B-B14F-4D97-AF65-F5344CB8AC3E}">
        <p14:creationId xmlns:p14="http://schemas.microsoft.com/office/powerpoint/2010/main" val="299645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p:cTn id="13" dur="indefinite"/>
                                        <p:tgtEl>
                                          <p:spTgt spid="24"/>
                                        </p:tgtEl>
                                        <p:attrNameLst>
                                          <p:attrName>style.opacity</p:attrName>
                                        </p:attrNameLst>
                                      </p:cBhvr>
                                      <p:to>
                                        <p:strVal val="0.5"/>
                                      </p:to>
                                    </p:set>
                                    <p:animEffect filter="image" prLst="opacity: 0.5">
                                      <p:cBhvr rctx="IE">
                                        <p:cTn id="14" dur="indefinite"/>
                                        <p:tgtEl>
                                          <p:spTgt spid="2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mph" presetSubtype="0" grpId="1" nodeType="clickEffect">
                                  <p:stCondLst>
                                    <p:cond delay="0"/>
                                  </p:stCondLst>
                                  <p:childTnLst>
                                    <p:set>
                                      <p:cBhvr>
                                        <p:cTn id="23" dur="indefinite"/>
                                        <p:tgtEl>
                                          <p:spTgt spid="45"/>
                                        </p:tgtEl>
                                        <p:attrNameLst>
                                          <p:attrName>style.opacity</p:attrName>
                                        </p:attrNameLst>
                                      </p:cBhvr>
                                      <p:to>
                                        <p:strVal val="0.5"/>
                                      </p:to>
                                    </p:set>
                                    <p:animEffect filter="image" prLst="opacity: 0.5">
                                      <p:cBhvr rctx="IE">
                                        <p:cTn id="24" dur="indefinite"/>
                                        <p:tgtEl>
                                          <p:spTgt spid="45"/>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5" grpId="0" animBg="1"/>
      <p:bldP spid="45" grpId="1" animBg="1"/>
      <p:bldP spid="4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4C9DC-F9AB-4F02-4FB2-4C17029134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1DFD27-D8AB-A211-DF60-4A389D4C7E5E}"/>
              </a:ext>
            </a:extLst>
          </p:cNvPr>
          <p:cNvSpPr txBox="1">
            <a:spLocks noGrp="1"/>
          </p:cNvSpPr>
          <p:nvPr>
            <p:ph type="title" idx="4294967295"/>
          </p:nvPr>
        </p:nvSpPr>
        <p:spPr>
          <a:xfrm>
            <a:off x="1171942" y="404262"/>
            <a:ext cx="2732116" cy="65213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mj-cs"/>
              </a:rPr>
              <a:t>Activity 5 </a:t>
            </a:r>
          </a:p>
        </p:txBody>
      </p:sp>
      <p:pic>
        <p:nvPicPr>
          <p:cNvPr id="3" name="Graphic 2" descr="20 minutes">
            <a:extLst>
              <a:ext uri="{FF2B5EF4-FFF2-40B4-BE49-F238E27FC236}">
                <a16:creationId xmlns:a16="http://schemas.microsoft.com/office/drawing/2014/main" id="{74F978F1-F661-1DCE-6771-B70EFAC6A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000" y="1810844"/>
            <a:ext cx="4608000" cy="4915198"/>
          </a:xfrm>
          <a:prstGeom prst="rect">
            <a:avLst/>
          </a:prstGeom>
        </p:spPr>
      </p:pic>
      <p:sp>
        <p:nvSpPr>
          <p:cNvPr id="11" name="Title 1">
            <a:extLst>
              <a:ext uri="{FF2B5EF4-FFF2-40B4-BE49-F238E27FC236}">
                <a16:creationId xmlns:a16="http://schemas.microsoft.com/office/drawing/2014/main" id="{A3F3AFA1-F0E6-A384-D958-9050B72CC236}"/>
              </a:ext>
            </a:extLst>
          </p:cNvPr>
          <p:cNvSpPr>
            <a:spLocks noGrp="1"/>
          </p:cNvSpPr>
          <p:nvPr>
            <p:ph type="title"/>
          </p:nvPr>
        </p:nvSpPr>
        <p:spPr>
          <a:xfrm>
            <a:off x="5253076" y="404262"/>
            <a:ext cx="6444001" cy="545601"/>
          </a:xfrm>
        </p:spPr>
        <p:txBody>
          <a:bodyPr/>
          <a:lstStyle/>
          <a:p>
            <a:r>
              <a:rPr lang="en-AU" sz="3400"/>
              <a:t>Professional borrowing</a:t>
            </a:r>
          </a:p>
        </p:txBody>
      </p:sp>
      <p:sp>
        <p:nvSpPr>
          <p:cNvPr id="9" name="Rectangle: Rounded Corners 8">
            <a:extLst>
              <a:ext uri="{FF2B5EF4-FFF2-40B4-BE49-F238E27FC236}">
                <a16:creationId xmlns:a16="http://schemas.microsoft.com/office/drawing/2014/main" id="{A323DA8C-CA37-BE8E-A9CF-72028A540A09}"/>
              </a:ext>
            </a:extLst>
          </p:cNvPr>
          <p:cNvSpPr/>
          <p:nvPr/>
        </p:nvSpPr>
        <p:spPr>
          <a:xfrm>
            <a:off x="5253080" y="1236396"/>
            <a:ext cx="6176920" cy="193415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nSpc>
                <a:spcPct val="150000"/>
              </a:lnSpc>
              <a:spcAft>
                <a:spcPts val="600"/>
              </a:spcAft>
            </a:pPr>
            <a:r>
              <a:rPr lang="en-AU" sz="1800" b="1">
                <a:solidFill>
                  <a:schemeClr val="accent1"/>
                </a:solidFill>
                <a:latin typeface="+mj-lt"/>
              </a:rPr>
              <a:t>Task 1 – Brainstorming</a:t>
            </a:r>
          </a:p>
          <a:p>
            <a:pPr>
              <a:lnSpc>
                <a:spcPct val="150000"/>
              </a:lnSpc>
              <a:spcAft>
                <a:spcPts val="600"/>
              </a:spcAft>
            </a:pPr>
            <a:r>
              <a:rPr lang="en-AU" sz="1800">
                <a:solidFill>
                  <a:schemeClr val="accent1"/>
                </a:solidFill>
              </a:rPr>
              <a:t>Individually record whole school planning considerations for CHPS. </a:t>
            </a:r>
          </a:p>
        </p:txBody>
      </p:sp>
      <p:sp>
        <p:nvSpPr>
          <p:cNvPr id="14" name="Rectangle: Rounded Corners 13">
            <a:extLst>
              <a:ext uri="{FF2B5EF4-FFF2-40B4-BE49-F238E27FC236}">
                <a16:creationId xmlns:a16="http://schemas.microsoft.com/office/drawing/2014/main" id="{F16BD438-BC6B-8C70-0328-384AD7A03104}"/>
              </a:ext>
            </a:extLst>
          </p:cNvPr>
          <p:cNvSpPr/>
          <p:nvPr/>
        </p:nvSpPr>
        <p:spPr>
          <a:xfrm>
            <a:off x="5253079" y="3264193"/>
            <a:ext cx="6176921" cy="1669089"/>
          </a:xfrm>
          <a:prstGeom prst="roundRect">
            <a:avLst>
              <a:gd name="adj" fmla="val 7417"/>
            </a:avLst>
          </a:prstGeom>
          <a:solidFill>
            <a:srgbClr val="FFB8C1"/>
          </a:solidFill>
        </p:spPr>
        <p:style>
          <a:lnRef idx="1">
            <a:schemeClr val="accent6"/>
          </a:lnRef>
          <a:fillRef idx="3">
            <a:schemeClr val="accent6"/>
          </a:fillRef>
          <a:effectRef idx="2">
            <a:schemeClr val="accent6"/>
          </a:effectRef>
          <a:fontRef idx="minor">
            <a:schemeClr val="lt1"/>
          </a:fontRef>
        </p:style>
        <p:txBody>
          <a:bodyPr lIns="216000" rIns="180000" rtlCol="0" anchor="t"/>
          <a:lstStyle/>
          <a:p>
            <a:pPr>
              <a:lnSpc>
                <a:spcPct val="150000"/>
              </a:lnSpc>
              <a:spcAft>
                <a:spcPts val="600"/>
              </a:spcAft>
            </a:pPr>
            <a:r>
              <a:rPr lang="en-AU" sz="1800" b="1">
                <a:solidFill>
                  <a:schemeClr val="accent1"/>
                </a:solidFill>
                <a:latin typeface="+mj-lt"/>
              </a:rPr>
              <a:t>Task 2 – Borrowing time</a:t>
            </a:r>
          </a:p>
          <a:p>
            <a:pPr>
              <a:lnSpc>
                <a:spcPct val="150000"/>
              </a:lnSpc>
              <a:spcAft>
                <a:spcPts val="600"/>
              </a:spcAft>
            </a:pPr>
            <a:r>
              <a:rPr lang="en-AU" sz="1800">
                <a:solidFill>
                  <a:schemeClr val="accent1"/>
                </a:solidFill>
              </a:rPr>
              <a:t>Professionally borrow ideas by reviewing the word cloud with the group’s ideas. </a:t>
            </a:r>
          </a:p>
        </p:txBody>
      </p:sp>
      <p:sp>
        <p:nvSpPr>
          <p:cNvPr id="15" name="Rectangle: Rounded Corners 14">
            <a:extLst>
              <a:ext uri="{FF2B5EF4-FFF2-40B4-BE49-F238E27FC236}">
                <a16:creationId xmlns:a16="http://schemas.microsoft.com/office/drawing/2014/main" id="{324C6FC0-75B4-7F8F-ACE4-F5F371A2E213}"/>
              </a:ext>
            </a:extLst>
          </p:cNvPr>
          <p:cNvSpPr/>
          <p:nvPr/>
        </p:nvSpPr>
        <p:spPr>
          <a:xfrm>
            <a:off x="5253078" y="5026911"/>
            <a:ext cx="6176921" cy="1669089"/>
          </a:xfrm>
          <a:prstGeom prst="roundRect">
            <a:avLst>
              <a:gd name="adj" fmla="val 8840"/>
            </a:avLst>
          </a:prstGeom>
          <a:solidFill>
            <a:schemeClr val="accent2"/>
          </a:solidFill>
        </p:spPr>
        <p:style>
          <a:lnRef idx="1">
            <a:schemeClr val="accent3"/>
          </a:lnRef>
          <a:fillRef idx="3">
            <a:schemeClr val="accent3"/>
          </a:fillRef>
          <a:effectRef idx="2">
            <a:schemeClr val="accent3"/>
          </a:effectRef>
          <a:fontRef idx="minor">
            <a:schemeClr val="lt1"/>
          </a:fontRef>
        </p:style>
        <p:txBody>
          <a:bodyPr lIns="216000" rIns="180000" rtlCol="0" anchor="t"/>
          <a:lstStyle/>
          <a:p>
            <a:pPr>
              <a:lnSpc>
                <a:spcPct val="150000"/>
              </a:lnSpc>
              <a:spcAft>
                <a:spcPts val="600"/>
              </a:spcAft>
            </a:pPr>
            <a:r>
              <a:rPr lang="en-AU" sz="1800" b="1">
                <a:solidFill>
                  <a:schemeClr val="bg1"/>
                </a:solidFill>
                <a:latin typeface="+mj-lt"/>
              </a:rPr>
              <a:t>Task 3 – Building on ideas </a:t>
            </a:r>
          </a:p>
          <a:p>
            <a:pPr>
              <a:lnSpc>
                <a:spcPct val="150000"/>
              </a:lnSpc>
              <a:spcAft>
                <a:spcPts val="600"/>
              </a:spcAft>
            </a:pPr>
            <a:r>
              <a:rPr lang="en-AU" sz="1800">
                <a:solidFill>
                  <a:schemeClr val="bg1"/>
                </a:solidFill>
              </a:rPr>
              <a:t>Add any borrowed ideas to your own.</a:t>
            </a:r>
          </a:p>
        </p:txBody>
      </p:sp>
      <p:sp>
        <p:nvSpPr>
          <p:cNvPr id="16" name="Slide Number Placeholder 15">
            <a:extLst>
              <a:ext uri="{FF2B5EF4-FFF2-40B4-BE49-F238E27FC236}">
                <a16:creationId xmlns:a16="http://schemas.microsoft.com/office/drawing/2014/main" id="{9C3DF8AB-E817-0E9B-5246-B7EB48797757}"/>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89007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9F8E-FB8D-B1DC-6D02-0067910F734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89A2200-D370-151B-F2A6-D5BDF223F76F}"/>
              </a:ext>
            </a:extLst>
          </p:cNvPr>
          <p:cNvSpPr>
            <a:spLocks noGrp="1"/>
          </p:cNvSpPr>
          <p:nvPr>
            <p:ph type="ctrTitle"/>
          </p:nvPr>
        </p:nvSpPr>
        <p:spPr/>
        <p:txBody>
          <a:bodyPr/>
          <a:lstStyle/>
          <a:p>
            <a:r>
              <a:rPr lang="en-AU" dirty="0"/>
              <a:t>Lunch</a:t>
            </a:r>
            <a:br>
              <a:rPr lang="en-AU" dirty="0"/>
            </a:br>
            <a:r>
              <a:rPr lang="en-AU" dirty="0"/>
              <a:t>1:00–1:30 pm</a:t>
            </a:r>
          </a:p>
        </p:txBody>
      </p:sp>
      <p:pic>
        <p:nvPicPr>
          <p:cNvPr id="2050" name="Picture 2">
            <a:extLst>
              <a:ext uri="{FF2B5EF4-FFF2-40B4-BE49-F238E27FC236}">
                <a16:creationId xmlns:a16="http://schemas.microsoft.com/office/drawing/2014/main" id="{57165E34-A444-73F4-8D78-EB2DE43D346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4274" y="-13440"/>
            <a:ext cx="4606925" cy="691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1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6BBBE-4D91-B637-1F7B-97A102F164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FD31E7-06A8-0360-F00C-5C60C8EEE01C}"/>
              </a:ext>
            </a:extLst>
          </p:cNvPr>
          <p:cNvSpPr>
            <a:spLocks noGrp="1"/>
          </p:cNvSpPr>
          <p:nvPr>
            <p:ph type="title"/>
          </p:nvPr>
        </p:nvSpPr>
        <p:spPr>
          <a:xfrm>
            <a:off x="360000" y="322785"/>
            <a:ext cx="10080000" cy="545601"/>
          </a:xfrm>
        </p:spPr>
        <p:txBody>
          <a:bodyPr/>
          <a:lstStyle/>
          <a:p>
            <a:r>
              <a:rPr lang="en-AU"/>
              <a:t>CHPS whole school planning</a:t>
            </a:r>
          </a:p>
        </p:txBody>
      </p:sp>
      <p:sp>
        <p:nvSpPr>
          <p:cNvPr id="7" name="Freeform: Shape 6">
            <a:extLst>
              <a:ext uri="{FF2B5EF4-FFF2-40B4-BE49-F238E27FC236}">
                <a16:creationId xmlns:a16="http://schemas.microsoft.com/office/drawing/2014/main" id="{D0D09747-7FDF-6C05-F0B8-87BC19689A5D}"/>
              </a:ext>
            </a:extLst>
          </p:cNvPr>
          <p:cNvSpPr/>
          <p:nvPr/>
        </p:nvSpPr>
        <p:spPr>
          <a:xfrm>
            <a:off x="883348" y="1600498"/>
            <a:ext cx="2662286" cy="1191819"/>
          </a:xfrm>
          <a:custGeom>
            <a:avLst/>
            <a:gdLst>
              <a:gd name="connsiteX0" fmla="*/ 0 w 2200237"/>
              <a:gd name="connsiteY0" fmla="*/ 218544 h 1311001"/>
              <a:gd name="connsiteX1" fmla="*/ 218544 w 2200237"/>
              <a:gd name="connsiteY1" fmla="*/ 0 h 1311001"/>
              <a:gd name="connsiteX2" fmla="*/ 1981693 w 2200237"/>
              <a:gd name="connsiteY2" fmla="*/ 0 h 1311001"/>
              <a:gd name="connsiteX3" fmla="*/ 2200237 w 2200237"/>
              <a:gd name="connsiteY3" fmla="*/ 218544 h 1311001"/>
              <a:gd name="connsiteX4" fmla="*/ 2200237 w 2200237"/>
              <a:gd name="connsiteY4" fmla="*/ 1092457 h 1311001"/>
              <a:gd name="connsiteX5" fmla="*/ 1981693 w 2200237"/>
              <a:gd name="connsiteY5" fmla="*/ 1311001 h 1311001"/>
              <a:gd name="connsiteX6" fmla="*/ 218544 w 2200237"/>
              <a:gd name="connsiteY6" fmla="*/ 1311001 h 1311001"/>
              <a:gd name="connsiteX7" fmla="*/ 0 w 2200237"/>
              <a:gd name="connsiteY7" fmla="*/ 1092457 h 1311001"/>
              <a:gd name="connsiteX8" fmla="*/ 0 w 2200237"/>
              <a:gd name="connsiteY8" fmla="*/ 218544 h 13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237" h="1311001">
                <a:moveTo>
                  <a:pt x="0" y="218544"/>
                </a:moveTo>
                <a:cubicBezTo>
                  <a:pt x="0" y="97845"/>
                  <a:pt x="97845" y="0"/>
                  <a:pt x="218544" y="0"/>
                </a:cubicBezTo>
                <a:lnTo>
                  <a:pt x="1981693" y="0"/>
                </a:lnTo>
                <a:cubicBezTo>
                  <a:pt x="2102392" y="0"/>
                  <a:pt x="2200237" y="97845"/>
                  <a:pt x="2200237" y="218544"/>
                </a:cubicBezTo>
                <a:lnTo>
                  <a:pt x="2200237" y="1092457"/>
                </a:lnTo>
                <a:cubicBezTo>
                  <a:pt x="2200237" y="1213156"/>
                  <a:pt x="2102392" y="1311001"/>
                  <a:pt x="1981693" y="1311001"/>
                </a:cubicBezTo>
                <a:lnTo>
                  <a:pt x="218544" y="1311001"/>
                </a:lnTo>
                <a:cubicBezTo>
                  <a:pt x="97845" y="1311001"/>
                  <a:pt x="0" y="1213156"/>
                  <a:pt x="0" y="1092457"/>
                </a:cubicBezTo>
                <a:lnTo>
                  <a:pt x="0" y="218544"/>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4499" tIns="174499" rIns="174499" bIns="174499" numCol="1" spcCol="1270" anchor="ctr" anchorCtr="0">
            <a:noAutofit/>
          </a:bodyPr>
          <a:lstStyle/>
          <a:p>
            <a:pPr marL="0" lvl="0" indent="0" algn="ctr" defTabSz="1289050">
              <a:lnSpc>
                <a:spcPct val="90000"/>
              </a:lnSpc>
              <a:spcBef>
                <a:spcPct val="0"/>
              </a:spcBef>
              <a:spcAft>
                <a:spcPct val="35000"/>
              </a:spcAft>
              <a:buNone/>
            </a:pPr>
            <a:r>
              <a:rPr lang="en-AU" sz="2900" b="1" kern="1200">
                <a:solidFill>
                  <a:schemeClr val="bg1"/>
                </a:solidFill>
              </a:rPr>
              <a:t>Whole school</a:t>
            </a:r>
          </a:p>
        </p:txBody>
      </p:sp>
      <p:sp>
        <p:nvSpPr>
          <p:cNvPr id="6" name="Arrow: Bent-Up 5">
            <a:extLst>
              <a:ext uri="{FF2B5EF4-FFF2-40B4-BE49-F238E27FC236}">
                <a16:creationId xmlns:a16="http://schemas.microsoft.com/office/drawing/2014/main" id="{565050BB-C16C-64B1-766D-B30555D82034}"/>
              </a:ext>
              <a:ext uri="{C183D7F6-B498-43B3-948B-1728B52AA6E4}">
                <adec:decorative xmlns:adec="http://schemas.microsoft.com/office/drawing/2017/decorative" val="1"/>
              </a:ext>
            </a:extLst>
          </p:cNvPr>
          <p:cNvSpPr/>
          <p:nvPr/>
        </p:nvSpPr>
        <p:spPr>
          <a:xfrm rot="5400000">
            <a:off x="2413457" y="2392018"/>
            <a:ext cx="671149" cy="1471745"/>
          </a:xfrm>
          <a:prstGeom prst="bentUpArrow">
            <a:avLst>
              <a:gd name="adj1" fmla="val 32840"/>
              <a:gd name="adj2" fmla="val 25000"/>
              <a:gd name="adj3" fmla="val 35780"/>
            </a:avLst>
          </a:prstGeom>
          <a:solidFill>
            <a:schemeClr val="tx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0" name="Freeform: Shape 9">
            <a:extLst>
              <a:ext uri="{FF2B5EF4-FFF2-40B4-BE49-F238E27FC236}">
                <a16:creationId xmlns:a16="http://schemas.microsoft.com/office/drawing/2014/main" id="{2510EFB8-D348-0F0B-0071-77443EC454D5}"/>
              </a:ext>
            </a:extLst>
          </p:cNvPr>
          <p:cNvSpPr/>
          <p:nvPr/>
        </p:nvSpPr>
        <p:spPr>
          <a:xfrm>
            <a:off x="3484903" y="2674973"/>
            <a:ext cx="2662286" cy="1191819"/>
          </a:xfrm>
          <a:custGeom>
            <a:avLst/>
            <a:gdLst>
              <a:gd name="connsiteX0" fmla="*/ 0 w 2200237"/>
              <a:gd name="connsiteY0" fmla="*/ 218544 h 1311001"/>
              <a:gd name="connsiteX1" fmla="*/ 218544 w 2200237"/>
              <a:gd name="connsiteY1" fmla="*/ 0 h 1311001"/>
              <a:gd name="connsiteX2" fmla="*/ 1981693 w 2200237"/>
              <a:gd name="connsiteY2" fmla="*/ 0 h 1311001"/>
              <a:gd name="connsiteX3" fmla="*/ 2200237 w 2200237"/>
              <a:gd name="connsiteY3" fmla="*/ 218544 h 1311001"/>
              <a:gd name="connsiteX4" fmla="*/ 2200237 w 2200237"/>
              <a:gd name="connsiteY4" fmla="*/ 1092457 h 1311001"/>
              <a:gd name="connsiteX5" fmla="*/ 1981693 w 2200237"/>
              <a:gd name="connsiteY5" fmla="*/ 1311001 h 1311001"/>
              <a:gd name="connsiteX6" fmla="*/ 218544 w 2200237"/>
              <a:gd name="connsiteY6" fmla="*/ 1311001 h 1311001"/>
              <a:gd name="connsiteX7" fmla="*/ 0 w 2200237"/>
              <a:gd name="connsiteY7" fmla="*/ 1092457 h 1311001"/>
              <a:gd name="connsiteX8" fmla="*/ 0 w 2200237"/>
              <a:gd name="connsiteY8" fmla="*/ 218544 h 13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237" h="1311001">
                <a:moveTo>
                  <a:pt x="0" y="218544"/>
                </a:moveTo>
                <a:cubicBezTo>
                  <a:pt x="0" y="97845"/>
                  <a:pt x="97845" y="0"/>
                  <a:pt x="218544" y="0"/>
                </a:cubicBezTo>
                <a:lnTo>
                  <a:pt x="1981693" y="0"/>
                </a:lnTo>
                <a:cubicBezTo>
                  <a:pt x="2102392" y="0"/>
                  <a:pt x="2200237" y="97845"/>
                  <a:pt x="2200237" y="218544"/>
                </a:cubicBezTo>
                <a:lnTo>
                  <a:pt x="2200237" y="1092457"/>
                </a:lnTo>
                <a:cubicBezTo>
                  <a:pt x="2200237" y="1213156"/>
                  <a:pt x="2102392" y="1311001"/>
                  <a:pt x="1981693" y="1311001"/>
                </a:cubicBezTo>
                <a:lnTo>
                  <a:pt x="218544" y="1311001"/>
                </a:lnTo>
                <a:cubicBezTo>
                  <a:pt x="97845" y="1311001"/>
                  <a:pt x="0" y="1213156"/>
                  <a:pt x="0" y="1092457"/>
                </a:cubicBezTo>
                <a:lnTo>
                  <a:pt x="0" y="218544"/>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4499" tIns="174499" rIns="174499" bIns="174499" numCol="1" spcCol="1270" anchor="ctr" anchorCtr="0">
            <a:noAutofit/>
          </a:bodyPr>
          <a:lstStyle/>
          <a:p>
            <a:pPr marL="0" lvl="0" indent="0" algn="ctr" defTabSz="1289050">
              <a:lnSpc>
                <a:spcPct val="90000"/>
              </a:lnSpc>
              <a:spcBef>
                <a:spcPct val="0"/>
              </a:spcBef>
              <a:spcAft>
                <a:spcPct val="35000"/>
              </a:spcAft>
              <a:buNone/>
            </a:pPr>
            <a:r>
              <a:rPr lang="en-AU" sz="2900" b="1" kern="1200">
                <a:solidFill>
                  <a:schemeClr val="bg1"/>
                </a:solidFill>
              </a:rPr>
              <a:t>Stages</a:t>
            </a:r>
          </a:p>
        </p:txBody>
      </p:sp>
      <p:sp>
        <p:nvSpPr>
          <p:cNvPr id="20" name="Arrow: Bent-Up 19">
            <a:extLst>
              <a:ext uri="{FF2B5EF4-FFF2-40B4-BE49-F238E27FC236}">
                <a16:creationId xmlns:a16="http://schemas.microsoft.com/office/drawing/2014/main" id="{CCAAB331-9F47-F277-1BA4-17EFC8F7A3B0}"/>
              </a:ext>
              <a:ext uri="{C183D7F6-B498-43B3-948B-1728B52AA6E4}">
                <adec:decorative xmlns:adec="http://schemas.microsoft.com/office/drawing/2017/decorative" val="1"/>
              </a:ext>
            </a:extLst>
          </p:cNvPr>
          <p:cNvSpPr/>
          <p:nvPr/>
        </p:nvSpPr>
        <p:spPr>
          <a:xfrm rot="5400000">
            <a:off x="5015011" y="3466495"/>
            <a:ext cx="671149" cy="1471745"/>
          </a:xfrm>
          <a:prstGeom prst="bentUpArrow">
            <a:avLst>
              <a:gd name="adj1" fmla="val 32840"/>
              <a:gd name="adj2" fmla="val 25000"/>
              <a:gd name="adj3" fmla="val 35780"/>
            </a:avLst>
          </a:prstGeom>
          <a:solidFill>
            <a:schemeClr val="tx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3" name="Freeform: Shape 12">
            <a:extLst>
              <a:ext uri="{FF2B5EF4-FFF2-40B4-BE49-F238E27FC236}">
                <a16:creationId xmlns:a16="http://schemas.microsoft.com/office/drawing/2014/main" id="{21AB873E-9B7D-0B8A-D452-0F52E842B40D}"/>
              </a:ext>
            </a:extLst>
          </p:cNvPr>
          <p:cNvSpPr/>
          <p:nvPr/>
        </p:nvSpPr>
        <p:spPr>
          <a:xfrm>
            <a:off x="6086457" y="3749449"/>
            <a:ext cx="2662286" cy="1191819"/>
          </a:xfrm>
          <a:custGeom>
            <a:avLst/>
            <a:gdLst>
              <a:gd name="connsiteX0" fmla="*/ 0 w 2200237"/>
              <a:gd name="connsiteY0" fmla="*/ 218544 h 1311001"/>
              <a:gd name="connsiteX1" fmla="*/ 218544 w 2200237"/>
              <a:gd name="connsiteY1" fmla="*/ 0 h 1311001"/>
              <a:gd name="connsiteX2" fmla="*/ 1981693 w 2200237"/>
              <a:gd name="connsiteY2" fmla="*/ 0 h 1311001"/>
              <a:gd name="connsiteX3" fmla="*/ 2200237 w 2200237"/>
              <a:gd name="connsiteY3" fmla="*/ 218544 h 1311001"/>
              <a:gd name="connsiteX4" fmla="*/ 2200237 w 2200237"/>
              <a:gd name="connsiteY4" fmla="*/ 1092457 h 1311001"/>
              <a:gd name="connsiteX5" fmla="*/ 1981693 w 2200237"/>
              <a:gd name="connsiteY5" fmla="*/ 1311001 h 1311001"/>
              <a:gd name="connsiteX6" fmla="*/ 218544 w 2200237"/>
              <a:gd name="connsiteY6" fmla="*/ 1311001 h 1311001"/>
              <a:gd name="connsiteX7" fmla="*/ 0 w 2200237"/>
              <a:gd name="connsiteY7" fmla="*/ 1092457 h 1311001"/>
              <a:gd name="connsiteX8" fmla="*/ 0 w 2200237"/>
              <a:gd name="connsiteY8" fmla="*/ 218544 h 13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237" h="1311001">
                <a:moveTo>
                  <a:pt x="0" y="218544"/>
                </a:moveTo>
                <a:cubicBezTo>
                  <a:pt x="0" y="97845"/>
                  <a:pt x="97845" y="0"/>
                  <a:pt x="218544" y="0"/>
                </a:cubicBezTo>
                <a:lnTo>
                  <a:pt x="1981693" y="0"/>
                </a:lnTo>
                <a:cubicBezTo>
                  <a:pt x="2102392" y="0"/>
                  <a:pt x="2200237" y="97845"/>
                  <a:pt x="2200237" y="218544"/>
                </a:cubicBezTo>
                <a:lnTo>
                  <a:pt x="2200237" y="1092457"/>
                </a:lnTo>
                <a:cubicBezTo>
                  <a:pt x="2200237" y="1213156"/>
                  <a:pt x="2102392" y="1311001"/>
                  <a:pt x="1981693" y="1311001"/>
                </a:cubicBezTo>
                <a:lnTo>
                  <a:pt x="218544" y="1311001"/>
                </a:lnTo>
                <a:cubicBezTo>
                  <a:pt x="97845" y="1311001"/>
                  <a:pt x="0" y="1213156"/>
                  <a:pt x="0" y="1092457"/>
                </a:cubicBezTo>
                <a:lnTo>
                  <a:pt x="0" y="218544"/>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4499" tIns="174499" rIns="174499" bIns="174499" numCol="1" spcCol="1270" anchor="ctr" anchorCtr="0">
            <a:noAutofit/>
          </a:bodyPr>
          <a:lstStyle/>
          <a:p>
            <a:pPr marL="0" lvl="0" indent="0" algn="ctr" defTabSz="1289050">
              <a:lnSpc>
                <a:spcPct val="90000"/>
              </a:lnSpc>
              <a:spcBef>
                <a:spcPct val="0"/>
              </a:spcBef>
              <a:spcAft>
                <a:spcPct val="35000"/>
              </a:spcAft>
              <a:buNone/>
            </a:pPr>
            <a:r>
              <a:rPr lang="en-AU" sz="2900" b="1" kern="1200">
                <a:solidFill>
                  <a:schemeClr val="accent1"/>
                </a:solidFill>
              </a:rPr>
              <a:t>Classroom</a:t>
            </a:r>
          </a:p>
        </p:txBody>
      </p:sp>
      <p:sp>
        <p:nvSpPr>
          <p:cNvPr id="21" name="Arrow: Bent-Up 20">
            <a:extLst>
              <a:ext uri="{FF2B5EF4-FFF2-40B4-BE49-F238E27FC236}">
                <a16:creationId xmlns:a16="http://schemas.microsoft.com/office/drawing/2014/main" id="{15DB9530-7E85-E629-08C6-E3AF009F0A64}"/>
              </a:ext>
              <a:ext uri="{C183D7F6-B498-43B3-948B-1728B52AA6E4}">
                <adec:decorative xmlns:adec="http://schemas.microsoft.com/office/drawing/2017/decorative" val="1"/>
              </a:ext>
            </a:extLst>
          </p:cNvPr>
          <p:cNvSpPr/>
          <p:nvPr/>
        </p:nvSpPr>
        <p:spPr>
          <a:xfrm rot="5400000">
            <a:off x="7616566" y="4540971"/>
            <a:ext cx="671149" cy="1471745"/>
          </a:xfrm>
          <a:prstGeom prst="bentUpArrow">
            <a:avLst>
              <a:gd name="adj1" fmla="val 32840"/>
              <a:gd name="adj2" fmla="val 25000"/>
              <a:gd name="adj3" fmla="val 35780"/>
            </a:avLst>
          </a:prstGeom>
          <a:solidFill>
            <a:schemeClr val="tx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5" name="Freeform: Shape 14">
            <a:extLst>
              <a:ext uri="{FF2B5EF4-FFF2-40B4-BE49-F238E27FC236}">
                <a16:creationId xmlns:a16="http://schemas.microsoft.com/office/drawing/2014/main" id="{B1E331D1-6446-DB41-13BC-7C2F09792D7E}"/>
              </a:ext>
            </a:extLst>
          </p:cNvPr>
          <p:cNvSpPr/>
          <p:nvPr/>
        </p:nvSpPr>
        <p:spPr>
          <a:xfrm>
            <a:off x="8688011" y="4823924"/>
            <a:ext cx="2662286" cy="1191819"/>
          </a:xfrm>
          <a:custGeom>
            <a:avLst/>
            <a:gdLst>
              <a:gd name="connsiteX0" fmla="*/ 0 w 2200237"/>
              <a:gd name="connsiteY0" fmla="*/ 218544 h 1311001"/>
              <a:gd name="connsiteX1" fmla="*/ 218544 w 2200237"/>
              <a:gd name="connsiteY1" fmla="*/ 0 h 1311001"/>
              <a:gd name="connsiteX2" fmla="*/ 1981693 w 2200237"/>
              <a:gd name="connsiteY2" fmla="*/ 0 h 1311001"/>
              <a:gd name="connsiteX3" fmla="*/ 2200237 w 2200237"/>
              <a:gd name="connsiteY3" fmla="*/ 218544 h 1311001"/>
              <a:gd name="connsiteX4" fmla="*/ 2200237 w 2200237"/>
              <a:gd name="connsiteY4" fmla="*/ 1092457 h 1311001"/>
              <a:gd name="connsiteX5" fmla="*/ 1981693 w 2200237"/>
              <a:gd name="connsiteY5" fmla="*/ 1311001 h 1311001"/>
              <a:gd name="connsiteX6" fmla="*/ 218544 w 2200237"/>
              <a:gd name="connsiteY6" fmla="*/ 1311001 h 1311001"/>
              <a:gd name="connsiteX7" fmla="*/ 0 w 2200237"/>
              <a:gd name="connsiteY7" fmla="*/ 1092457 h 1311001"/>
              <a:gd name="connsiteX8" fmla="*/ 0 w 2200237"/>
              <a:gd name="connsiteY8" fmla="*/ 218544 h 13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237" h="1311001">
                <a:moveTo>
                  <a:pt x="0" y="218544"/>
                </a:moveTo>
                <a:cubicBezTo>
                  <a:pt x="0" y="97845"/>
                  <a:pt x="97845" y="0"/>
                  <a:pt x="218544" y="0"/>
                </a:cubicBezTo>
                <a:lnTo>
                  <a:pt x="1981693" y="0"/>
                </a:lnTo>
                <a:cubicBezTo>
                  <a:pt x="2102392" y="0"/>
                  <a:pt x="2200237" y="97845"/>
                  <a:pt x="2200237" y="218544"/>
                </a:cubicBezTo>
                <a:lnTo>
                  <a:pt x="2200237" y="1092457"/>
                </a:lnTo>
                <a:cubicBezTo>
                  <a:pt x="2200237" y="1213156"/>
                  <a:pt x="2102392" y="1311001"/>
                  <a:pt x="1981693" y="1311001"/>
                </a:cubicBezTo>
                <a:lnTo>
                  <a:pt x="218544" y="1311001"/>
                </a:lnTo>
                <a:cubicBezTo>
                  <a:pt x="97845" y="1311001"/>
                  <a:pt x="0" y="1213156"/>
                  <a:pt x="0" y="1092457"/>
                </a:cubicBezTo>
                <a:lnTo>
                  <a:pt x="0" y="218544"/>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4499" tIns="174499" rIns="174499" bIns="174499" numCol="1" spcCol="1270" anchor="ctr" anchorCtr="0">
            <a:noAutofit/>
          </a:bodyPr>
          <a:lstStyle/>
          <a:p>
            <a:pPr marL="0" lvl="0" indent="0" algn="ctr" defTabSz="1289050">
              <a:lnSpc>
                <a:spcPct val="90000"/>
              </a:lnSpc>
              <a:spcBef>
                <a:spcPct val="0"/>
              </a:spcBef>
              <a:spcAft>
                <a:spcPct val="35000"/>
              </a:spcAft>
              <a:buNone/>
            </a:pPr>
            <a:r>
              <a:rPr lang="en-AU" sz="2900" b="1" kern="1200">
                <a:solidFill>
                  <a:schemeClr val="accent1"/>
                </a:solidFill>
              </a:rPr>
              <a:t>Student</a:t>
            </a:r>
          </a:p>
        </p:txBody>
      </p:sp>
      <p:sp>
        <p:nvSpPr>
          <p:cNvPr id="2" name="Slide Number Placeholder 1">
            <a:extLst>
              <a:ext uri="{FF2B5EF4-FFF2-40B4-BE49-F238E27FC236}">
                <a16:creationId xmlns:a16="http://schemas.microsoft.com/office/drawing/2014/main" id="{D53F867B-FF7C-8C88-6FED-8AA5A5161F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395181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C98E92-4906-AB81-874F-A744614D0217}"/>
              </a:ext>
            </a:extLst>
          </p:cNvPr>
          <p:cNvSpPr>
            <a:spLocks noGrp="1"/>
          </p:cNvSpPr>
          <p:nvPr>
            <p:ph type="title"/>
          </p:nvPr>
        </p:nvSpPr>
        <p:spPr/>
        <p:txBody>
          <a:bodyPr/>
          <a:lstStyle/>
          <a:p>
            <a:r>
              <a:rPr lang="en-AU"/>
              <a:t>Whole-school planning </a:t>
            </a:r>
            <a:r>
              <a:rPr lang="en-AU">
                <a:solidFill>
                  <a:schemeClr val="bg1"/>
                </a:solidFill>
              </a:rPr>
              <a:t>(6)</a:t>
            </a:r>
          </a:p>
        </p:txBody>
      </p:sp>
      <p:sp>
        <p:nvSpPr>
          <p:cNvPr id="4" name="Text Placeholder 3">
            <a:extLst>
              <a:ext uri="{FF2B5EF4-FFF2-40B4-BE49-F238E27FC236}">
                <a16:creationId xmlns:a16="http://schemas.microsoft.com/office/drawing/2014/main" id="{AC856153-A32B-0A2C-944D-EA0B88A03BE7}"/>
              </a:ext>
            </a:extLst>
          </p:cNvPr>
          <p:cNvSpPr>
            <a:spLocks noGrp="1"/>
          </p:cNvSpPr>
          <p:nvPr>
            <p:ph type="body" sz="quarter" idx="18"/>
          </p:nvPr>
        </p:nvSpPr>
        <p:spPr/>
        <p:txBody>
          <a:bodyPr/>
          <a:lstStyle/>
          <a:p>
            <a:r>
              <a:rPr lang="en-AU"/>
              <a:t>School planning matrix</a:t>
            </a:r>
          </a:p>
        </p:txBody>
      </p:sp>
      <p:grpSp>
        <p:nvGrpSpPr>
          <p:cNvPr id="6" name="Group 5">
            <a:extLst>
              <a:ext uri="{FF2B5EF4-FFF2-40B4-BE49-F238E27FC236}">
                <a16:creationId xmlns:a16="http://schemas.microsoft.com/office/drawing/2014/main" id="{CFDD715E-28F6-CE58-D525-5EA7996E5F12}"/>
              </a:ext>
              <a:ext uri="{C183D7F6-B498-43B3-948B-1728B52AA6E4}">
                <adec:decorative xmlns:adec="http://schemas.microsoft.com/office/drawing/2017/decorative" val="1"/>
              </a:ext>
            </a:extLst>
          </p:cNvPr>
          <p:cNvGrpSpPr/>
          <p:nvPr/>
        </p:nvGrpSpPr>
        <p:grpSpPr>
          <a:xfrm>
            <a:off x="445481" y="1524680"/>
            <a:ext cx="10972038" cy="4973320"/>
            <a:chOff x="445481" y="1524680"/>
            <a:chExt cx="10972038" cy="4973320"/>
          </a:xfrm>
        </p:grpSpPr>
        <p:sp>
          <p:nvSpPr>
            <p:cNvPr id="5" name="Rectangle: Single Corner Rounded 4">
              <a:extLst>
                <a:ext uri="{FF2B5EF4-FFF2-40B4-BE49-F238E27FC236}">
                  <a16:creationId xmlns:a16="http://schemas.microsoft.com/office/drawing/2014/main" id="{57F865DF-93BC-DD31-0FEB-20201FB4A00C}"/>
                </a:ext>
              </a:extLst>
            </p:cNvPr>
            <p:cNvSpPr/>
            <p:nvPr/>
          </p:nvSpPr>
          <p:spPr>
            <a:xfrm>
              <a:off x="5931500" y="1524680"/>
              <a:ext cx="5486019" cy="2486660"/>
            </a:xfrm>
            <a:prstGeom prst="round1Rect">
              <a:avLst/>
            </a:prstGeom>
            <a:solidFill>
              <a:srgbClr val="FFB8C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 name="Rectangle: Single Corner Rounded 7">
              <a:extLst>
                <a:ext uri="{FF2B5EF4-FFF2-40B4-BE49-F238E27FC236}">
                  <a16:creationId xmlns:a16="http://schemas.microsoft.com/office/drawing/2014/main" id="{BD09796C-C830-1554-A69E-9743ADB0139D}"/>
                </a:ext>
              </a:extLst>
            </p:cNvPr>
            <p:cNvSpPr/>
            <p:nvPr/>
          </p:nvSpPr>
          <p:spPr>
            <a:xfrm flipH="1">
              <a:off x="445481" y="1524680"/>
              <a:ext cx="5486019" cy="2486660"/>
            </a:xfrm>
            <a:prstGeom prst="round1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9" name="Rectangle: Single Corner Rounded 8">
              <a:extLst>
                <a:ext uri="{FF2B5EF4-FFF2-40B4-BE49-F238E27FC236}">
                  <a16:creationId xmlns:a16="http://schemas.microsoft.com/office/drawing/2014/main" id="{20FA096B-6C36-CEF0-D86B-9532ED694ADC}"/>
                </a:ext>
              </a:extLst>
            </p:cNvPr>
            <p:cNvSpPr/>
            <p:nvPr/>
          </p:nvSpPr>
          <p:spPr>
            <a:xfrm flipV="1">
              <a:off x="5931500" y="4011340"/>
              <a:ext cx="5486019" cy="2486660"/>
            </a:xfrm>
            <a:prstGeom prst="round1Rect">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0" name="Rectangle: Single Corner Rounded 9">
              <a:extLst>
                <a:ext uri="{FF2B5EF4-FFF2-40B4-BE49-F238E27FC236}">
                  <a16:creationId xmlns:a16="http://schemas.microsoft.com/office/drawing/2014/main" id="{27943D2F-E4EE-AF0D-3559-150E31EB348A}"/>
                </a:ext>
              </a:extLst>
            </p:cNvPr>
            <p:cNvSpPr/>
            <p:nvPr/>
          </p:nvSpPr>
          <p:spPr>
            <a:xfrm flipH="1" flipV="1">
              <a:off x="445481" y="4011340"/>
              <a:ext cx="5486019" cy="2486660"/>
            </a:xfrm>
            <a:prstGeom prst="round1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sp>
        <p:nvSpPr>
          <p:cNvPr id="13" name="TextBox 12">
            <a:extLst>
              <a:ext uri="{FF2B5EF4-FFF2-40B4-BE49-F238E27FC236}">
                <a16:creationId xmlns:a16="http://schemas.microsoft.com/office/drawing/2014/main" id="{1B6799F2-E25F-5C53-1963-318C54569842}"/>
              </a:ext>
            </a:extLst>
          </p:cNvPr>
          <p:cNvSpPr txBox="1"/>
          <p:nvPr/>
        </p:nvSpPr>
        <p:spPr>
          <a:xfrm>
            <a:off x="783555" y="1999660"/>
            <a:ext cx="4809871" cy="1536700"/>
          </a:xfrm>
          <a:prstGeom prst="rect">
            <a:avLst/>
          </a:prstGeom>
          <a:noFill/>
        </p:spPr>
        <p:txBody>
          <a:bodyPr wrap="square" lIns="0" tIns="0" rIns="0" bIns="0" rtlCol="0">
            <a:noAutofit/>
          </a:bodyPr>
          <a:lstStyle/>
          <a:p>
            <a:pPr algn="l">
              <a:lnSpc>
                <a:spcPct val="150000"/>
              </a:lnSpc>
              <a:spcAft>
                <a:spcPts val="1200"/>
              </a:spcAft>
            </a:pPr>
            <a:r>
              <a:rPr lang="en-US" b="1" dirty="0">
                <a:solidFill>
                  <a:schemeClr val="bg1"/>
                </a:solidFill>
                <a:latin typeface="+mj-lt"/>
              </a:rPr>
              <a:t>Plan now</a:t>
            </a:r>
          </a:p>
          <a:p>
            <a:pPr algn="l">
              <a:lnSpc>
                <a:spcPct val="150000"/>
              </a:lnSpc>
              <a:spcAft>
                <a:spcPts val="1200"/>
              </a:spcAft>
            </a:pPr>
            <a:r>
              <a:rPr lang="en-US" sz="2000" dirty="0">
                <a:solidFill>
                  <a:schemeClr val="bg1"/>
                </a:solidFill>
                <a:latin typeface="+mj-lt"/>
              </a:rPr>
              <a:t>What high-priority areas should be planned for medium-long term?</a:t>
            </a:r>
          </a:p>
        </p:txBody>
      </p:sp>
      <p:sp>
        <p:nvSpPr>
          <p:cNvPr id="17" name="TextBox 16">
            <a:extLst>
              <a:ext uri="{FF2B5EF4-FFF2-40B4-BE49-F238E27FC236}">
                <a16:creationId xmlns:a16="http://schemas.microsoft.com/office/drawing/2014/main" id="{060712FB-E4C2-43E7-CCD5-A941D128560C}"/>
              </a:ext>
            </a:extLst>
          </p:cNvPr>
          <p:cNvSpPr txBox="1"/>
          <p:nvPr/>
        </p:nvSpPr>
        <p:spPr>
          <a:xfrm>
            <a:off x="6269574" y="1999660"/>
            <a:ext cx="4809871" cy="1536700"/>
          </a:xfrm>
          <a:prstGeom prst="rect">
            <a:avLst/>
          </a:prstGeom>
          <a:noFill/>
        </p:spPr>
        <p:txBody>
          <a:bodyPr wrap="square" lIns="0" tIns="0" rIns="0" bIns="0" rtlCol="0">
            <a:noAutofit/>
          </a:bodyPr>
          <a:lstStyle/>
          <a:p>
            <a:pPr algn="l">
              <a:lnSpc>
                <a:spcPct val="150000"/>
              </a:lnSpc>
              <a:spcAft>
                <a:spcPts val="1200"/>
              </a:spcAft>
            </a:pPr>
            <a:r>
              <a:rPr lang="en-US" b="1" dirty="0">
                <a:solidFill>
                  <a:schemeClr val="accent1"/>
                </a:solidFill>
                <a:latin typeface="+mj-lt"/>
              </a:rPr>
              <a:t>Do Now</a:t>
            </a:r>
          </a:p>
          <a:p>
            <a:pPr algn="l">
              <a:lnSpc>
                <a:spcPct val="150000"/>
              </a:lnSpc>
              <a:spcAft>
                <a:spcPts val="1200"/>
              </a:spcAft>
            </a:pPr>
            <a:r>
              <a:rPr lang="en-US" sz="2000" dirty="0">
                <a:solidFill>
                  <a:schemeClr val="accent1"/>
                </a:solidFill>
                <a:latin typeface="+mj-lt"/>
              </a:rPr>
              <a:t>What high impact quick-wins should be executed in the short term?</a:t>
            </a:r>
          </a:p>
        </p:txBody>
      </p:sp>
      <p:sp>
        <p:nvSpPr>
          <p:cNvPr id="18" name="TextBox 17">
            <a:extLst>
              <a:ext uri="{FF2B5EF4-FFF2-40B4-BE49-F238E27FC236}">
                <a16:creationId xmlns:a16="http://schemas.microsoft.com/office/drawing/2014/main" id="{B52A7597-56ED-1608-90E6-824E65D6F9B2}"/>
              </a:ext>
            </a:extLst>
          </p:cNvPr>
          <p:cNvSpPr txBox="1"/>
          <p:nvPr/>
        </p:nvSpPr>
        <p:spPr>
          <a:xfrm>
            <a:off x="783555" y="4486320"/>
            <a:ext cx="4809871" cy="1536700"/>
          </a:xfrm>
          <a:prstGeom prst="rect">
            <a:avLst/>
          </a:prstGeom>
          <a:noFill/>
        </p:spPr>
        <p:txBody>
          <a:bodyPr wrap="square" lIns="0" tIns="0" rIns="0" bIns="0" rtlCol="0">
            <a:noAutofit/>
          </a:bodyPr>
          <a:lstStyle/>
          <a:p>
            <a:pPr algn="l">
              <a:lnSpc>
                <a:spcPct val="150000"/>
              </a:lnSpc>
              <a:spcAft>
                <a:spcPts val="1200"/>
              </a:spcAft>
            </a:pPr>
            <a:r>
              <a:rPr lang="en-US" b="1" dirty="0">
                <a:solidFill>
                  <a:schemeClr val="accent1"/>
                </a:solidFill>
                <a:latin typeface="+mj-lt"/>
              </a:rPr>
              <a:t>Park for Later</a:t>
            </a:r>
          </a:p>
          <a:p>
            <a:pPr algn="l">
              <a:lnSpc>
                <a:spcPct val="150000"/>
              </a:lnSpc>
              <a:spcAft>
                <a:spcPts val="1200"/>
              </a:spcAft>
            </a:pPr>
            <a:r>
              <a:rPr lang="en-US" sz="2000" dirty="0">
                <a:solidFill>
                  <a:schemeClr val="accent1"/>
                </a:solidFill>
                <a:latin typeface="+mj-lt"/>
              </a:rPr>
              <a:t>What items should be parked for now and reviewed in the future?</a:t>
            </a:r>
          </a:p>
        </p:txBody>
      </p:sp>
      <p:sp>
        <p:nvSpPr>
          <p:cNvPr id="19" name="TextBox 18">
            <a:extLst>
              <a:ext uri="{FF2B5EF4-FFF2-40B4-BE49-F238E27FC236}">
                <a16:creationId xmlns:a16="http://schemas.microsoft.com/office/drawing/2014/main" id="{04C93FD3-066E-B89F-FE18-5BAB90D74152}"/>
              </a:ext>
            </a:extLst>
          </p:cNvPr>
          <p:cNvSpPr txBox="1"/>
          <p:nvPr/>
        </p:nvSpPr>
        <p:spPr>
          <a:xfrm>
            <a:off x="6269574" y="4486320"/>
            <a:ext cx="4809871" cy="1536700"/>
          </a:xfrm>
          <a:prstGeom prst="rect">
            <a:avLst/>
          </a:prstGeom>
          <a:noFill/>
        </p:spPr>
        <p:txBody>
          <a:bodyPr wrap="square" lIns="0" tIns="0" rIns="0" bIns="0" rtlCol="0">
            <a:noAutofit/>
          </a:bodyPr>
          <a:lstStyle/>
          <a:p>
            <a:pPr algn="l">
              <a:lnSpc>
                <a:spcPct val="150000"/>
              </a:lnSpc>
              <a:spcAft>
                <a:spcPts val="1200"/>
              </a:spcAft>
            </a:pPr>
            <a:r>
              <a:rPr lang="en-US" b="1" dirty="0">
                <a:solidFill>
                  <a:schemeClr val="accent1"/>
                </a:solidFill>
                <a:latin typeface="+mj-lt"/>
              </a:rPr>
              <a:t>Do Soon</a:t>
            </a:r>
          </a:p>
          <a:p>
            <a:pPr algn="l">
              <a:lnSpc>
                <a:spcPct val="150000"/>
              </a:lnSpc>
              <a:spcAft>
                <a:spcPts val="1200"/>
              </a:spcAft>
            </a:pPr>
            <a:r>
              <a:rPr lang="en-US" sz="2000" dirty="0">
                <a:solidFill>
                  <a:schemeClr val="accent1"/>
                </a:solidFill>
                <a:latin typeface="+mj-lt"/>
              </a:rPr>
              <a:t>What low hanging fruit should be completed with or after the quick wins</a:t>
            </a:r>
          </a:p>
        </p:txBody>
      </p:sp>
      <p:sp>
        <p:nvSpPr>
          <p:cNvPr id="2" name="Slide Number Placeholder 1">
            <a:extLst>
              <a:ext uri="{FF2B5EF4-FFF2-40B4-BE49-F238E27FC236}">
                <a16:creationId xmlns:a16="http://schemas.microsoft.com/office/drawing/2014/main" id="{8A141D2C-4EA9-C06D-FAFE-E3177C7B123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srgbClr val="22272B"/>
              </a:solidFill>
              <a:effectLst/>
              <a:uLnTx/>
              <a:uFillTx/>
              <a:latin typeface="Public Sans"/>
              <a:ea typeface="+mn-ea"/>
              <a:cs typeface="+mn-cs"/>
            </a:endParaRPr>
          </a:p>
        </p:txBody>
      </p:sp>
    </p:spTree>
    <p:extLst>
      <p:ext uri="{BB962C8B-B14F-4D97-AF65-F5344CB8AC3E}">
        <p14:creationId xmlns:p14="http://schemas.microsoft.com/office/powerpoint/2010/main" val="40621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C357F-B8F5-8C4D-F5EA-268C6EFA7D9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EF28917-3C03-3654-B58F-7E38BC58F222}"/>
              </a:ext>
            </a:extLst>
          </p:cNvPr>
          <p:cNvSpPr txBox="1">
            <a:spLocks noGrp="1"/>
          </p:cNvSpPr>
          <p:nvPr>
            <p:ph type="title" idx="4294967295"/>
          </p:nvPr>
        </p:nvSpPr>
        <p:spPr>
          <a:xfrm>
            <a:off x="224342" y="276506"/>
            <a:ext cx="439135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mn-lt"/>
                <a:ea typeface="+mn-ea"/>
                <a:cs typeface="+mn-cs"/>
              </a:rPr>
              <a:t>Activity 6</a:t>
            </a:r>
            <a:endParaRPr kumimoji="0" lang="en-AU" sz="3600" b="0" i="0" u="none" strike="noStrike" kern="1200" cap="none" spc="0" normalizeH="0" baseline="0" noProof="0">
              <a:ln>
                <a:noFill/>
              </a:ln>
              <a:solidFill>
                <a:schemeClr val="tx1"/>
              </a:solidFill>
              <a:effectLst/>
              <a:uLnTx/>
              <a:uFillTx/>
              <a:latin typeface="+mn-lt"/>
              <a:ea typeface="+mn-ea"/>
              <a:cs typeface="+mn-cs"/>
            </a:endParaRPr>
          </a:p>
        </p:txBody>
      </p:sp>
      <p:pic>
        <p:nvPicPr>
          <p:cNvPr id="4" name="Graphic 3" descr="45 minutes">
            <a:extLst>
              <a:ext uri="{FF2B5EF4-FFF2-40B4-BE49-F238E27FC236}">
                <a16:creationId xmlns:a16="http://schemas.microsoft.com/office/drawing/2014/main" id="{5B36723C-F39D-EE63-DA36-CC740BD6E0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342" y="1831896"/>
            <a:ext cx="4391351" cy="4684105"/>
          </a:xfrm>
          <a:prstGeom prst="rect">
            <a:avLst/>
          </a:prstGeom>
        </p:spPr>
      </p:pic>
      <p:sp>
        <p:nvSpPr>
          <p:cNvPr id="6" name="TextBox 5">
            <a:extLst>
              <a:ext uri="{FF2B5EF4-FFF2-40B4-BE49-F238E27FC236}">
                <a16:creationId xmlns:a16="http://schemas.microsoft.com/office/drawing/2014/main" id="{EFEC248E-8F9A-C53D-F247-EA3631044AE7}"/>
              </a:ext>
            </a:extLst>
          </p:cNvPr>
          <p:cNvSpPr txBox="1"/>
          <p:nvPr/>
        </p:nvSpPr>
        <p:spPr>
          <a:xfrm>
            <a:off x="5203657" y="276506"/>
            <a:ext cx="5264176" cy="646331"/>
          </a:xfrm>
          <a:prstGeom prst="rect">
            <a:avLst/>
          </a:prstGeom>
          <a:noFill/>
        </p:spPr>
        <p:txBody>
          <a:bodyPr wrap="square">
            <a:spAutoFit/>
          </a:bodyPr>
          <a:lstStyle/>
          <a:p>
            <a:r>
              <a:rPr lang="en-AU" sz="3600">
                <a:solidFill>
                  <a:schemeClr val="accent1"/>
                </a:solidFill>
                <a:latin typeface="+mj-lt"/>
              </a:rPr>
              <a:t>Whole school planning</a:t>
            </a:r>
          </a:p>
        </p:txBody>
      </p:sp>
      <p:sp>
        <p:nvSpPr>
          <p:cNvPr id="5" name="Text Placeholder 4">
            <a:extLst>
              <a:ext uri="{FF2B5EF4-FFF2-40B4-BE49-F238E27FC236}">
                <a16:creationId xmlns:a16="http://schemas.microsoft.com/office/drawing/2014/main" id="{65F64F75-36E4-5389-A006-4965FFD4290D}"/>
              </a:ext>
            </a:extLst>
          </p:cNvPr>
          <p:cNvSpPr>
            <a:spLocks noGrp="1"/>
          </p:cNvSpPr>
          <p:nvPr>
            <p:ph type="body" sz="quarter" idx="17"/>
          </p:nvPr>
        </p:nvSpPr>
        <p:spPr>
          <a:xfrm>
            <a:off x="5203657" y="1544016"/>
            <a:ext cx="6407150" cy="4350805"/>
          </a:xfrm>
          <a:solidFill>
            <a:schemeClr val="bg1"/>
          </a:solidFill>
        </p:spPr>
        <p:txBody>
          <a:bodyPr vert="horz" lIns="0" tIns="0" rIns="0" bIns="0" rtlCol="0" anchor="t">
            <a:noAutofit/>
          </a:bodyPr>
          <a:lstStyle/>
          <a:p>
            <a:pPr lvl="0"/>
            <a:r>
              <a:rPr lang="en-AU" sz="1800">
                <a:solidFill>
                  <a:schemeClr val="accent1"/>
                </a:solidFill>
              </a:rPr>
              <a:t>What do you need to consider at your school to implement the CHPS sample scope and sequences? Use the school planning matrix to plan your next steps:</a:t>
            </a:r>
          </a:p>
          <a:p>
            <a:pPr marL="285750" lvl="0" indent="-285750">
              <a:buFont typeface="Arial" panose="020B0604020202020204" pitchFamily="34" charset="0"/>
              <a:buChar char="•"/>
            </a:pPr>
            <a:r>
              <a:rPr lang="en-AU" sz="1800">
                <a:solidFill>
                  <a:schemeClr val="accent1"/>
                </a:solidFill>
              </a:rPr>
              <a:t>How will you support colleagues’ understanding and implementation? </a:t>
            </a:r>
          </a:p>
          <a:p>
            <a:pPr marL="285750" lvl="0" indent="-285750">
              <a:buFont typeface="Arial" panose="020B0604020202020204" pitchFamily="34" charset="0"/>
              <a:buChar char="•"/>
            </a:pPr>
            <a:r>
              <a:rPr lang="en-AU" sz="1800">
                <a:solidFill>
                  <a:schemeClr val="accent1"/>
                </a:solidFill>
              </a:rPr>
              <a:t>What are the considerations for RFF/specialist teachers?</a:t>
            </a:r>
          </a:p>
          <a:p>
            <a:pPr marL="285750" lvl="0" indent="-285750">
              <a:buFont typeface="Arial" panose="020B0604020202020204" pitchFamily="34" charset="0"/>
              <a:buChar char="•"/>
            </a:pPr>
            <a:r>
              <a:rPr lang="en-AU" sz="1800">
                <a:solidFill>
                  <a:schemeClr val="accent1"/>
                </a:solidFill>
              </a:rPr>
              <a:t>How will you support staff to plan for new content that has been introduced to avoid gaps forming in student learning?</a:t>
            </a:r>
          </a:p>
        </p:txBody>
      </p:sp>
      <p:sp>
        <p:nvSpPr>
          <p:cNvPr id="2" name="Slide Number Placeholder 1">
            <a:extLst>
              <a:ext uri="{FF2B5EF4-FFF2-40B4-BE49-F238E27FC236}">
                <a16:creationId xmlns:a16="http://schemas.microsoft.com/office/drawing/2014/main" id="{2EDBB59D-41BB-16B5-920F-972B0592531A}"/>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89</a:t>
            </a:fld>
            <a:endParaRPr lang="en-AU"/>
          </a:p>
        </p:txBody>
      </p:sp>
    </p:spTree>
    <p:extLst>
      <p:ext uri="{BB962C8B-B14F-4D97-AF65-F5344CB8AC3E}">
        <p14:creationId xmlns:p14="http://schemas.microsoft.com/office/powerpoint/2010/main" val="39286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F27DD5-A955-E5A4-B6CA-22E019040CBC}"/>
              </a:ext>
            </a:extLst>
          </p:cNvPr>
          <p:cNvSpPr>
            <a:spLocks noGrp="1"/>
          </p:cNvSpPr>
          <p:nvPr>
            <p:ph type="title"/>
          </p:nvPr>
        </p:nvSpPr>
        <p:spPr>
          <a:xfrm>
            <a:off x="360000" y="360000"/>
            <a:ext cx="10080000" cy="545601"/>
          </a:xfrm>
        </p:spPr>
        <p:txBody>
          <a:bodyPr/>
          <a:lstStyle/>
          <a:p>
            <a:r>
              <a:rPr lang="en-AU"/>
              <a:t>Multistage whole school planning</a:t>
            </a:r>
          </a:p>
        </p:txBody>
      </p:sp>
      <p:grpSp>
        <p:nvGrpSpPr>
          <p:cNvPr id="5" name="Group 4" descr="NESA Multistage focus K–6 sample &#10;whole-school curriculum plan&#10;">
            <a:extLst>
              <a:ext uri="{FF2B5EF4-FFF2-40B4-BE49-F238E27FC236}">
                <a16:creationId xmlns:a16="http://schemas.microsoft.com/office/drawing/2014/main" id="{8ED53DBC-F91D-EF14-449D-5EEAE097C816}"/>
              </a:ext>
            </a:extLst>
          </p:cNvPr>
          <p:cNvGrpSpPr/>
          <p:nvPr/>
        </p:nvGrpSpPr>
        <p:grpSpPr>
          <a:xfrm>
            <a:off x="1634067" y="1530135"/>
            <a:ext cx="8923866" cy="1440000"/>
            <a:chOff x="1634067" y="1530135"/>
            <a:chExt cx="8923866" cy="1440000"/>
          </a:xfrm>
        </p:grpSpPr>
        <p:grpSp>
          <p:nvGrpSpPr>
            <p:cNvPr id="4" name="Group 3">
              <a:extLst>
                <a:ext uri="{FF2B5EF4-FFF2-40B4-BE49-F238E27FC236}">
                  <a16:creationId xmlns:a16="http://schemas.microsoft.com/office/drawing/2014/main" id="{32FFAD34-4BF5-401F-80AB-749D07DECEAE}"/>
                </a:ext>
              </a:extLst>
            </p:cNvPr>
            <p:cNvGrpSpPr/>
            <p:nvPr/>
          </p:nvGrpSpPr>
          <p:grpSpPr>
            <a:xfrm>
              <a:off x="1634067" y="1530135"/>
              <a:ext cx="1440000" cy="1440000"/>
              <a:chOff x="1508012" y="1526246"/>
              <a:chExt cx="1440000" cy="1440000"/>
            </a:xfrm>
          </p:grpSpPr>
          <p:sp>
            <p:nvSpPr>
              <p:cNvPr id="9" name="Oval 8">
                <a:extLst>
                  <a:ext uri="{FF2B5EF4-FFF2-40B4-BE49-F238E27FC236}">
                    <a16:creationId xmlns:a16="http://schemas.microsoft.com/office/drawing/2014/main" id="{6D72B00A-33DC-B013-6BF1-665BE69E6D60}"/>
                  </a:ext>
                  <a:ext uri="{C183D7F6-B498-43B3-948B-1728B52AA6E4}">
                    <adec:decorative xmlns:adec="http://schemas.microsoft.com/office/drawing/2017/decorative" val="1"/>
                  </a:ext>
                </a:extLst>
              </p:cNvPr>
              <p:cNvSpPr>
                <a:spLocks/>
              </p:cNvSpPr>
              <p:nvPr/>
            </p:nvSpPr>
            <p:spPr>
              <a:xfrm>
                <a:off x="1508012" y="1526246"/>
                <a:ext cx="1440000" cy="1440000"/>
              </a:xfrm>
              <a:prstGeom prst="ellipse">
                <a:avLst/>
              </a:prstGeom>
              <a:solidFill>
                <a:srgbClr val="FFB8C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nchorCtr="0"/>
              <a:lstStyle/>
              <a:p>
                <a:pPr algn="ctr">
                  <a:lnSpc>
                    <a:spcPct val="150000"/>
                  </a:lnSpc>
                  <a:spcAft>
                    <a:spcPts val="1200"/>
                  </a:spcAft>
                </a:pPr>
                <a:endParaRPr lang="en-US"/>
              </a:p>
            </p:txBody>
          </p:sp>
          <p:pic>
            <p:nvPicPr>
              <p:cNvPr id="10" name="Graphic 9">
                <a:extLst>
                  <a:ext uri="{FF2B5EF4-FFF2-40B4-BE49-F238E27FC236}">
                    <a16:creationId xmlns:a16="http://schemas.microsoft.com/office/drawing/2014/main" id="{3CA45F4F-072B-9183-40A5-EA284223251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5092" y="1743326"/>
                <a:ext cx="1005840" cy="1005840"/>
              </a:xfrm>
              <a:prstGeom prst="rect">
                <a:avLst/>
              </a:prstGeom>
            </p:spPr>
          </p:pic>
        </p:grpSp>
        <p:sp>
          <p:nvSpPr>
            <p:cNvPr id="14" name="Rectangle: Rounded Corners 13" descr="NESA Multistage focus K–6 sample &#10;whole-school curriculum plan&#10;">
              <a:extLst>
                <a:ext uri="{FF2B5EF4-FFF2-40B4-BE49-F238E27FC236}">
                  <a16:creationId xmlns:a16="http://schemas.microsoft.com/office/drawing/2014/main" id="{7CEB7337-49A5-36F3-C401-C808D6048BD9}"/>
                </a:ext>
              </a:extLst>
            </p:cNvPr>
            <p:cNvSpPr>
              <a:spLocks/>
            </p:cNvSpPr>
            <p:nvPr/>
          </p:nvSpPr>
          <p:spPr>
            <a:xfrm>
              <a:off x="3357933" y="1530135"/>
              <a:ext cx="7200000" cy="1440000"/>
            </a:xfrm>
            <a:prstGeom prst="roundRect">
              <a:avLst>
                <a:gd name="adj" fmla="val 24605"/>
              </a:avLst>
            </a:prstGeom>
            <a:solidFill>
              <a:schemeClr val="accent6">
                <a:lumMod val="90000"/>
              </a:schemeClr>
            </a:solidFill>
            <a:ln/>
          </p:spPr>
          <p:style>
            <a:lnRef idx="3">
              <a:schemeClr val="lt1"/>
            </a:lnRef>
            <a:fillRef idx="1">
              <a:schemeClr val="accent6"/>
            </a:fillRef>
            <a:effectRef idx="1">
              <a:schemeClr val="accent6"/>
            </a:effectRef>
            <a:fontRef idx="minor">
              <a:schemeClr val="lt1"/>
            </a:fontRef>
          </p:style>
          <p:txBody>
            <a:bodyPr lIns="540000" tIns="45720" rIns="91440" bIns="45720" rtlCol="0" anchor="ctr" anchorCtr="0"/>
            <a:lstStyle/>
            <a:p>
              <a:pPr>
                <a:lnSpc>
                  <a:spcPct val="150000"/>
                </a:lnSpc>
                <a:spcAft>
                  <a:spcPts val="1200"/>
                </a:spcAft>
              </a:pPr>
              <a:r>
                <a:rPr lang="en-US">
                  <a:solidFill>
                    <a:schemeClr val="accent1"/>
                  </a:solidFill>
                </a:rPr>
                <a:t>NESA Multistage focus K–6 sample </a:t>
              </a:r>
              <a:br>
                <a:rPr lang="en-US">
                  <a:solidFill>
                    <a:schemeClr val="accent1"/>
                  </a:solidFill>
                </a:rPr>
              </a:br>
              <a:r>
                <a:rPr lang="en-US">
                  <a:solidFill>
                    <a:schemeClr val="accent1"/>
                  </a:solidFill>
                </a:rPr>
                <a:t>whole-school curriculum plan</a:t>
              </a:r>
            </a:p>
          </p:txBody>
        </p:sp>
      </p:grpSp>
      <p:grpSp>
        <p:nvGrpSpPr>
          <p:cNvPr id="8" name="Group 7" descr="Primary Curriculum team will work with &#10;the NSW Primary Principals’ Association&#10;">
            <a:extLst>
              <a:ext uri="{FF2B5EF4-FFF2-40B4-BE49-F238E27FC236}">
                <a16:creationId xmlns:a16="http://schemas.microsoft.com/office/drawing/2014/main" id="{BDF7B28E-8A02-89DE-76F8-AD9C100E948A}"/>
              </a:ext>
            </a:extLst>
          </p:cNvPr>
          <p:cNvGrpSpPr/>
          <p:nvPr/>
        </p:nvGrpSpPr>
        <p:grpSpPr>
          <a:xfrm>
            <a:off x="1634067" y="3223004"/>
            <a:ext cx="8923866" cy="1440000"/>
            <a:chOff x="1634067" y="3223004"/>
            <a:chExt cx="8923866" cy="1440000"/>
          </a:xfrm>
        </p:grpSpPr>
        <p:grpSp>
          <p:nvGrpSpPr>
            <p:cNvPr id="17" name="Group 16">
              <a:extLst>
                <a:ext uri="{FF2B5EF4-FFF2-40B4-BE49-F238E27FC236}">
                  <a16:creationId xmlns:a16="http://schemas.microsoft.com/office/drawing/2014/main" id="{88FCD5F2-21E0-9758-19E9-ADBB009C49ED}"/>
                </a:ext>
              </a:extLst>
            </p:cNvPr>
            <p:cNvGrpSpPr/>
            <p:nvPr/>
          </p:nvGrpSpPr>
          <p:grpSpPr>
            <a:xfrm>
              <a:off x="1634067" y="3223004"/>
              <a:ext cx="1440000" cy="1440000"/>
              <a:chOff x="1508012" y="3252598"/>
              <a:chExt cx="1440000" cy="1440000"/>
            </a:xfrm>
          </p:grpSpPr>
          <p:sp>
            <p:nvSpPr>
              <p:cNvPr id="6" name="Oval 5">
                <a:extLst>
                  <a:ext uri="{FF2B5EF4-FFF2-40B4-BE49-F238E27FC236}">
                    <a16:creationId xmlns:a16="http://schemas.microsoft.com/office/drawing/2014/main" id="{86CEF230-7722-7E2F-A178-A1D714F925CF}"/>
                  </a:ext>
                  <a:ext uri="{C183D7F6-B498-43B3-948B-1728B52AA6E4}">
                    <adec:decorative xmlns:adec="http://schemas.microsoft.com/office/drawing/2017/decorative" val="1"/>
                  </a:ext>
                </a:extLst>
              </p:cNvPr>
              <p:cNvSpPr>
                <a:spLocks/>
              </p:cNvSpPr>
              <p:nvPr/>
            </p:nvSpPr>
            <p:spPr>
              <a:xfrm>
                <a:off x="1508012" y="3252598"/>
                <a:ext cx="1440000" cy="144000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nchorCtr="0"/>
              <a:lstStyle/>
              <a:p>
                <a:pPr algn="ctr">
                  <a:lnSpc>
                    <a:spcPct val="150000"/>
                  </a:lnSpc>
                  <a:spcAft>
                    <a:spcPts val="1200"/>
                  </a:spcAft>
                </a:pPr>
                <a:endParaRPr lang="en-US"/>
              </a:p>
            </p:txBody>
          </p:sp>
          <p:pic>
            <p:nvPicPr>
              <p:cNvPr id="7" name="Content Placeholder 28">
                <a:extLst>
                  <a:ext uri="{FF2B5EF4-FFF2-40B4-BE49-F238E27FC236}">
                    <a16:creationId xmlns:a16="http://schemas.microsoft.com/office/drawing/2014/main" id="{9CA7922F-2E14-C442-7919-010157F368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4800" y="3378589"/>
                <a:ext cx="1106424" cy="1188019"/>
              </a:xfrm>
              <a:prstGeom prst="rect">
                <a:avLst/>
              </a:prstGeom>
            </p:spPr>
          </p:pic>
        </p:grpSp>
        <p:sp>
          <p:nvSpPr>
            <p:cNvPr id="15" name="Rectangle: Rounded Corners 14">
              <a:extLst>
                <a:ext uri="{FF2B5EF4-FFF2-40B4-BE49-F238E27FC236}">
                  <a16:creationId xmlns:a16="http://schemas.microsoft.com/office/drawing/2014/main" id="{457EAFD1-AB9D-41C9-E1DA-F9EF16ED5083}"/>
                </a:ext>
              </a:extLst>
            </p:cNvPr>
            <p:cNvSpPr>
              <a:spLocks/>
            </p:cNvSpPr>
            <p:nvPr/>
          </p:nvSpPr>
          <p:spPr>
            <a:xfrm>
              <a:off x="3357933" y="3223004"/>
              <a:ext cx="7200000" cy="1440000"/>
            </a:xfrm>
            <a:prstGeom prst="roundRect">
              <a:avLst>
                <a:gd name="adj" fmla="val 28573"/>
              </a:avLst>
            </a:prstGeom>
            <a:solidFill>
              <a:schemeClr val="accent2"/>
            </a:solidFill>
            <a:ln/>
          </p:spPr>
          <p:style>
            <a:lnRef idx="3">
              <a:schemeClr val="lt1"/>
            </a:lnRef>
            <a:fillRef idx="1">
              <a:schemeClr val="accent4"/>
            </a:fillRef>
            <a:effectRef idx="1">
              <a:schemeClr val="accent4"/>
            </a:effectRef>
            <a:fontRef idx="minor">
              <a:schemeClr val="lt1"/>
            </a:fontRef>
          </p:style>
          <p:txBody>
            <a:bodyPr lIns="540000" tIns="45720" rIns="91440" bIns="45720" rtlCol="0" anchor="ctr" anchorCtr="0"/>
            <a:lstStyle/>
            <a:p>
              <a:pPr>
                <a:lnSpc>
                  <a:spcPct val="150000"/>
                </a:lnSpc>
                <a:spcAft>
                  <a:spcPts val="1200"/>
                </a:spcAft>
              </a:pPr>
              <a:r>
                <a:rPr lang="en-AU">
                  <a:solidFill>
                    <a:schemeClr val="bg1"/>
                  </a:solidFill>
                </a:rPr>
                <a:t>Primary Curriculum team will work with </a:t>
              </a:r>
              <a:br>
                <a:rPr lang="en-AU">
                  <a:solidFill>
                    <a:schemeClr val="bg1"/>
                  </a:solidFill>
                </a:rPr>
              </a:br>
              <a:r>
                <a:rPr lang="en-AU">
                  <a:solidFill>
                    <a:schemeClr val="bg1"/>
                  </a:solidFill>
                </a:rPr>
                <a:t>the NSW Primary Principals’ Association</a:t>
              </a:r>
            </a:p>
          </p:txBody>
        </p:sp>
      </p:grpSp>
      <p:grpSp>
        <p:nvGrpSpPr>
          <p:cNvPr id="11" name="Group 10" descr="Support for teaching principals to help schools plan across multi-age settings&#10;">
            <a:extLst>
              <a:ext uri="{FF2B5EF4-FFF2-40B4-BE49-F238E27FC236}">
                <a16:creationId xmlns:a16="http://schemas.microsoft.com/office/drawing/2014/main" id="{DD026C76-6C1A-36A2-A2C8-3459026CC190}"/>
              </a:ext>
            </a:extLst>
          </p:cNvPr>
          <p:cNvGrpSpPr/>
          <p:nvPr/>
        </p:nvGrpSpPr>
        <p:grpSpPr>
          <a:xfrm>
            <a:off x="1634067" y="4913047"/>
            <a:ext cx="8923866" cy="1440000"/>
            <a:chOff x="1634067" y="4913047"/>
            <a:chExt cx="8923866" cy="1440000"/>
          </a:xfrm>
        </p:grpSpPr>
        <p:grpSp>
          <p:nvGrpSpPr>
            <p:cNvPr id="18" name="Group 17">
              <a:extLst>
                <a:ext uri="{FF2B5EF4-FFF2-40B4-BE49-F238E27FC236}">
                  <a16:creationId xmlns:a16="http://schemas.microsoft.com/office/drawing/2014/main" id="{20102DDE-5C90-B6A4-7FB5-BBE9916A40E3}"/>
                </a:ext>
              </a:extLst>
            </p:cNvPr>
            <p:cNvGrpSpPr/>
            <p:nvPr/>
          </p:nvGrpSpPr>
          <p:grpSpPr>
            <a:xfrm>
              <a:off x="1634067" y="4913047"/>
              <a:ext cx="1440000" cy="1440000"/>
              <a:chOff x="1480614" y="4971172"/>
              <a:chExt cx="1440000" cy="1440000"/>
            </a:xfrm>
          </p:grpSpPr>
          <p:sp>
            <p:nvSpPr>
              <p:cNvPr id="12" name="Oval 11">
                <a:extLst>
                  <a:ext uri="{FF2B5EF4-FFF2-40B4-BE49-F238E27FC236}">
                    <a16:creationId xmlns:a16="http://schemas.microsoft.com/office/drawing/2014/main" id="{B1406847-F3CE-819E-7210-10252A6605F2}"/>
                  </a:ext>
                  <a:ext uri="{C183D7F6-B498-43B3-948B-1728B52AA6E4}">
                    <adec:decorative xmlns:adec="http://schemas.microsoft.com/office/drawing/2017/decorative" val="1"/>
                  </a:ext>
                </a:extLst>
              </p:cNvPr>
              <p:cNvSpPr>
                <a:spLocks/>
              </p:cNvSpPr>
              <p:nvPr/>
            </p:nvSpPr>
            <p:spPr>
              <a:xfrm>
                <a:off x="1480614" y="4971172"/>
                <a:ext cx="1440000" cy="1440000"/>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nchorCtr="0"/>
              <a:lstStyle/>
              <a:p>
                <a:pPr algn="ctr">
                  <a:lnSpc>
                    <a:spcPct val="150000"/>
                  </a:lnSpc>
                  <a:spcAft>
                    <a:spcPts val="1200"/>
                  </a:spcAft>
                </a:pPr>
                <a:endParaRPr lang="en-US"/>
              </a:p>
            </p:txBody>
          </p:sp>
          <p:pic>
            <p:nvPicPr>
              <p:cNvPr id="13" name="Graphic 12">
                <a:extLst>
                  <a:ext uri="{FF2B5EF4-FFF2-40B4-BE49-F238E27FC236}">
                    <a16:creationId xmlns:a16="http://schemas.microsoft.com/office/drawing/2014/main" id="{98CAC8E6-26D7-8B1D-1C64-0C2882F88FB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7402" y="5137960"/>
                <a:ext cx="1106424" cy="1106424"/>
              </a:xfrm>
              <a:prstGeom prst="rect">
                <a:avLst/>
              </a:prstGeom>
            </p:spPr>
          </p:pic>
        </p:grpSp>
        <p:sp>
          <p:nvSpPr>
            <p:cNvPr id="16" name="Rectangle: Rounded Corners 15">
              <a:extLst>
                <a:ext uri="{FF2B5EF4-FFF2-40B4-BE49-F238E27FC236}">
                  <a16:creationId xmlns:a16="http://schemas.microsoft.com/office/drawing/2014/main" id="{A7198437-99F6-8BC6-922B-E71A6AF12C14}"/>
                </a:ext>
              </a:extLst>
            </p:cNvPr>
            <p:cNvSpPr>
              <a:spLocks/>
            </p:cNvSpPr>
            <p:nvPr/>
          </p:nvSpPr>
          <p:spPr>
            <a:xfrm>
              <a:off x="3357933" y="4913047"/>
              <a:ext cx="7200000" cy="1440000"/>
            </a:xfrm>
            <a:prstGeom prst="roundRect">
              <a:avLst>
                <a:gd name="adj" fmla="val 21959"/>
              </a:avLst>
            </a:prstGeom>
            <a:solidFill>
              <a:schemeClr val="accent1"/>
            </a:solidFill>
            <a:ln>
              <a:noFill/>
            </a:ln>
          </p:spPr>
          <p:style>
            <a:lnRef idx="1">
              <a:schemeClr val="accent3"/>
            </a:lnRef>
            <a:fillRef idx="3">
              <a:schemeClr val="accent3"/>
            </a:fillRef>
            <a:effectRef idx="2">
              <a:schemeClr val="accent3"/>
            </a:effectRef>
            <a:fontRef idx="minor">
              <a:schemeClr val="lt1"/>
            </a:fontRef>
          </p:style>
          <p:txBody>
            <a:bodyPr lIns="540000" tIns="45720" rIns="91440" bIns="45720" rtlCol="0" anchor="ctr" anchorCtr="0"/>
            <a:lstStyle/>
            <a:p>
              <a:pPr>
                <a:lnSpc>
                  <a:spcPct val="150000"/>
                </a:lnSpc>
                <a:spcAft>
                  <a:spcPts val="1200"/>
                </a:spcAft>
              </a:pPr>
              <a:r>
                <a:rPr lang="en-US">
                  <a:solidFill>
                    <a:schemeClr val="bg1"/>
                  </a:solidFill>
                </a:rPr>
                <a:t>Support for teaching principals to help schools plan across multi-age settings</a:t>
              </a:r>
            </a:p>
          </p:txBody>
        </p:sp>
      </p:grpSp>
      <p:sp>
        <p:nvSpPr>
          <p:cNvPr id="2" name="Slide Number Placeholder 1">
            <a:extLst>
              <a:ext uri="{FF2B5EF4-FFF2-40B4-BE49-F238E27FC236}">
                <a16:creationId xmlns:a16="http://schemas.microsoft.com/office/drawing/2014/main" id="{414946F5-B352-6DDC-5AD6-0F6EB0BD5F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74702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CF1654-BE4D-11E4-CCDA-F7AC1610A3D6}"/>
              </a:ext>
            </a:extLst>
          </p:cNvPr>
          <p:cNvSpPr>
            <a:spLocks noGrp="1"/>
          </p:cNvSpPr>
          <p:nvPr>
            <p:ph type="title"/>
          </p:nvPr>
        </p:nvSpPr>
        <p:spPr>
          <a:xfrm>
            <a:off x="254858" y="592217"/>
            <a:ext cx="4460069" cy="554400"/>
          </a:xfrm>
        </p:spPr>
        <p:txBody>
          <a:bodyPr/>
          <a:lstStyle/>
          <a:p>
            <a:pPr algn="ctr"/>
            <a:r>
              <a:rPr lang="en-GB"/>
              <a:t>Share next steps</a:t>
            </a:r>
          </a:p>
        </p:txBody>
      </p:sp>
      <p:pic>
        <p:nvPicPr>
          <p:cNvPr id="3" name="Graphic 2" descr="5 minutes">
            <a:extLst>
              <a:ext uri="{FF2B5EF4-FFF2-40B4-BE49-F238E27FC236}">
                <a16:creationId xmlns:a16="http://schemas.microsoft.com/office/drawing/2014/main" id="{C47AB9C4-FDF1-15FD-BBCF-B9912EDCF9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858" y="1800000"/>
            <a:ext cx="4421250" cy="4716000"/>
          </a:xfrm>
          <a:prstGeom prst="rect">
            <a:avLst/>
          </a:prstGeom>
        </p:spPr>
      </p:pic>
      <p:grpSp>
        <p:nvGrpSpPr>
          <p:cNvPr id="38" name="Group 37" descr="Plan now">
            <a:extLst>
              <a:ext uri="{FF2B5EF4-FFF2-40B4-BE49-F238E27FC236}">
                <a16:creationId xmlns:a16="http://schemas.microsoft.com/office/drawing/2014/main" id="{7206C4F6-DC03-DEC4-B53A-C4508A2750FC}"/>
              </a:ext>
            </a:extLst>
          </p:cNvPr>
          <p:cNvGrpSpPr/>
          <p:nvPr/>
        </p:nvGrpSpPr>
        <p:grpSpPr>
          <a:xfrm>
            <a:off x="5349027" y="592217"/>
            <a:ext cx="5419233" cy="1097316"/>
            <a:chOff x="2909488" y="1170950"/>
            <a:chExt cx="2200237" cy="1311001"/>
          </a:xfrm>
          <a:solidFill>
            <a:schemeClr val="accent2"/>
          </a:solidFill>
        </p:grpSpPr>
        <p:sp>
          <p:nvSpPr>
            <p:cNvPr id="39" name="Rectangle: Rounded Corners 38">
              <a:extLst>
                <a:ext uri="{FF2B5EF4-FFF2-40B4-BE49-F238E27FC236}">
                  <a16:creationId xmlns:a16="http://schemas.microsoft.com/office/drawing/2014/main" id="{84190E3C-9163-53C9-2982-B111BABE39E8}"/>
                </a:ext>
              </a:extLst>
            </p:cNvPr>
            <p:cNvSpPr/>
            <p:nvPr/>
          </p:nvSpPr>
          <p:spPr>
            <a:xfrm>
              <a:off x="2909488" y="1170950"/>
              <a:ext cx="2200237" cy="1311001"/>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sz="3600" b="1">
                <a:latin typeface="+mj-lt"/>
              </a:endParaRPr>
            </a:p>
          </p:txBody>
        </p:sp>
        <p:sp>
          <p:nvSpPr>
            <p:cNvPr id="40" name="Rectangle: Rounded Corners 4">
              <a:extLst>
                <a:ext uri="{FF2B5EF4-FFF2-40B4-BE49-F238E27FC236}">
                  <a16:creationId xmlns:a16="http://schemas.microsoft.com/office/drawing/2014/main" id="{ACFF8582-A6CF-B875-3941-0A92665EDBEE}"/>
                </a:ext>
              </a:extLst>
            </p:cNvPr>
            <p:cNvSpPr txBox="1"/>
            <p:nvPr/>
          </p:nvSpPr>
          <p:spPr>
            <a:xfrm>
              <a:off x="2973497" y="1234959"/>
              <a:ext cx="2072219" cy="11829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AU" sz="3600" b="1" kern="1200">
                  <a:latin typeface="+mj-lt"/>
                </a:rPr>
                <a:t>Plan Now</a:t>
              </a:r>
            </a:p>
          </p:txBody>
        </p:sp>
      </p:grpSp>
      <p:grpSp>
        <p:nvGrpSpPr>
          <p:cNvPr id="41" name="Group 40" descr="Do now">
            <a:extLst>
              <a:ext uri="{FF2B5EF4-FFF2-40B4-BE49-F238E27FC236}">
                <a16:creationId xmlns:a16="http://schemas.microsoft.com/office/drawing/2014/main" id="{8A4B1D8F-CC75-75E1-995F-EA5FE2B381E0}"/>
              </a:ext>
            </a:extLst>
          </p:cNvPr>
          <p:cNvGrpSpPr/>
          <p:nvPr/>
        </p:nvGrpSpPr>
        <p:grpSpPr>
          <a:xfrm>
            <a:off x="5349028" y="2162644"/>
            <a:ext cx="5419233" cy="1097316"/>
            <a:chOff x="2909488" y="1170950"/>
            <a:chExt cx="2200237" cy="1311001"/>
          </a:xfrm>
          <a:solidFill>
            <a:schemeClr val="accent6">
              <a:lumMod val="90000"/>
            </a:schemeClr>
          </a:solidFill>
        </p:grpSpPr>
        <p:sp>
          <p:nvSpPr>
            <p:cNvPr id="42" name="Rectangle: Rounded Corners 41">
              <a:extLst>
                <a:ext uri="{FF2B5EF4-FFF2-40B4-BE49-F238E27FC236}">
                  <a16:creationId xmlns:a16="http://schemas.microsoft.com/office/drawing/2014/main" id="{1AA2C804-73EA-F4C5-6516-7E1C9FEFCB86}"/>
                </a:ext>
              </a:extLst>
            </p:cNvPr>
            <p:cNvSpPr/>
            <p:nvPr/>
          </p:nvSpPr>
          <p:spPr>
            <a:xfrm>
              <a:off x="2909488" y="1170950"/>
              <a:ext cx="2200237" cy="1311001"/>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sz="3600" b="1">
                <a:solidFill>
                  <a:schemeClr val="accent1"/>
                </a:solidFill>
                <a:latin typeface="+mj-lt"/>
              </a:endParaRPr>
            </a:p>
          </p:txBody>
        </p:sp>
        <p:sp>
          <p:nvSpPr>
            <p:cNvPr id="43" name="Rectangle: Rounded Corners 4">
              <a:extLst>
                <a:ext uri="{FF2B5EF4-FFF2-40B4-BE49-F238E27FC236}">
                  <a16:creationId xmlns:a16="http://schemas.microsoft.com/office/drawing/2014/main" id="{1FBE504E-1484-495A-F37D-180F4918BB0F}"/>
                </a:ext>
              </a:extLst>
            </p:cNvPr>
            <p:cNvSpPr txBox="1"/>
            <p:nvPr/>
          </p:nvSpPr>
          <p:spPr>
            <a:xfrm>
              <a:off x="2973497" y="1234959"/>
              <a:ext cx="2072219" cy="11829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AU" sz="3600" b="1" kern="1200">
                  <a:solidFill>
                    <a:schemeClr val="accent1"/>
                  </a:solidFill>
                  <a:latin typeface="+mj-lt"/>
                </a:rPr>
                <a:t>Do Now</a:t>
              </a:r>
            </a:p>
          </p:txBody>
        </p:sp>
      </p:grpSp>
      <p:grpSp>
        <p:nvGrpSpPr>
          <p:cNvPr id="44" name="Group 43" descr="Park for Later">
            <a:extLst>
              <a:ext uri="{FF2B5EF4-FFF2-40B4-BE49-F238E27FC236}">
                <a16:creationId xmlns:a16="http://schemas.microsoft.com/office/drawing/2014/main" id="{29EDE3D8-6151-B413-820C-205BA5FED1EE}"/>
              </a:ext>
            </a:extLst>
          </p:cNvPr>
          <p:cNvGrpSpPr/>
          <p:nvPr/>
        </p:nvGrpSpPr>
        <p:grpSpPr>
          <a:xfrm>
            <a:off x="5349027" y="5418684"/>
            <a:ext cx="5419233" cy="1097316"/>
            <a:chOff x="2909488" y="1170950"/>
            <a:chExt cx="2200237" cy="1311001"/>
          </a:xfrm>
        </p:grpSpPr>
        <p:sp>
          <p:nvSpPr>
            <p:cNvPr id="45" name="Rectangle: Rounded Corners 44">
              <a:extLst>
                <a:ext uri="{FF2B5EF4-FFF2-40B4-BE49-F238E27FC236}">
                  <a16:creationId xmlns:a16="http://schemas.microsoft.com/office/drawing/2014/main" id="{1AFA6F76-A3AE-D002-E324-D2BC55260FE5}"/>
                </a:ext>
              </a:extLst>
            </p:cNvPr>
            <p:cNvSpPr/>
            <p:nvPr/>
          </p:nvSpPr>
          <p:spPr>
            <a:xfrm>
              <a:off x="2909488" y="1170950"/>
              <a:ext cx="2200237" cy="1311001"/>
            </a:xfrm>
            <a:prstGeom prst="roundRect">
              <a:avLst>
                <a:gd name="adj" fmla="val 16670"/>
              </a:avLst>
            </a:prstGeom>
            <a:solidFill>
              <a:srgbClr val="CDD3D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sz="3600" b="1">
                <a:solidFill>
                  <a:schemeClr val="accent1"/>
                </a:solidFill>
                <a:latin typeface="+mj-lt"/>
              </a:endParaRPr>
            </a:p>
          </p:txBody>
        </p:sp>
        <p:sp>
          <p:nvSpPr>
            <p:cNvPr id="46" name="Rectangle: Rounded Corners 4">
              <a:extLst>
                <a:ext uri="{FF2B5EF4-FFF2-40B4-BE49-F238E27FC236}">
                  <a16:creationId xmlns:a16="http://schemas.microsoft.com/office/drawing/2014/main" id="{2EA09CEF-C358-3E1D-734B-72E4C738986D}"/>
                </a:ext>
              </a:extLst>
            </p:cNvPr>
            <p:cNvSpPr txBox="1"/>
            <p:nvPr/>
          </p:nvSpPr>
          <p:spPr>
            <a:xfrm>
              <a:off x="2973497" y="1234959"/>
              <a:ext cx="2072219" cy="1182983"/>
            </a:xfrm>
            <a:prstGeom prst="rect">
              <a:avLst/>
            </a:prstGeom>
            <a:solidFill>
              <a:srgbClr val="CDD3D6"/>
            </a:solid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AU" sz="3600" b="1" kern="1200">
                  <a:solidFill>
                    <a:schemeClr val="accent1"/>
                  </a:solidFill>
                  <a:latin typeface="+mj-lt"/>
                </a:rPr>
                <a:t>Park for Later</a:t>
              </a:r>
            </a:p>
          </p:txBody>
        </p:sp>
      </p:grpSp>
      <p:grpSp>
        <p:nvGrpSpPr>
          <p:cNvPr id="47" name="Group 46" descr="Do Soon">
            <a:extLst>
              <a:ext uri="{FF2B5EF4-FFF2-40B4-BE49-F238E27FC236}">
                <a16:creationId xmlns:a16="http://schemas.microsoft.com/office/drawing/2014/main" id="{71E05B7A-53F7-B9F9-6294-7588B8DB1B6E}"/>
              </a:ext>
            </a:extLst>
          </p:cNvPr>
          <p:cNvGrpSpPr/>
          <p:nvPr/>
        </p:nvGrpSpPr>
        <p:grpSpPr>
          <a:xfrm>
            <a:off x="5349027" y="3848257"/>
            <a:ext cx="5419233" cy="1097316"/>
            <a:chOff x="2909488" y="1170950"/>
            <a:chExt cx="2200237" cy="1311001"/>
          </a:xfrm>
        </p:grpSpPr>
        <p:sp>
          <p:nvSpPr>
            <p:cNvPr id="48" name="Rectangle: Rounded Corners 47">
              <a:extLst>
                <a:ext uri="{FF2B5EF4-FFF2-40B4-BE49-F238E27FC236}">
                  <a16:creationId xmlns:a16="http://schemas.microsoft.com/office/drawing/2014/main" id="{8FBB2E8B-B2CC-1867-6F8F-BF161EBE6216}"/>
                </a:ext>
              </a:extLst>
            </p:cNvPr>
            <p:cNvSpPr/>
            <p:nvPr/>
          </p:nvSpPr>
          <p:spPr>
            <a:xfrm>
              <a:off x="2909488" y="1170950"/>
              <a:ext cx="2200237" cy="1311001"/>
            </a:xfrm>
            <a:prstGeom prst="roundRect">
              <a:avLst>
                <a:gd name="adj" fmla="val 16670"/>
              </a:avLst>
            </a:prstGeom>
            <a:solidFill>
              <a:schemeClr val="accent4">
                <a:lumMod val="9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sz="3600" b="1">
                <a:solidFill>
                  <a:schemeClr val="accent1"/>
                </a:solidFill>
                <a:latin typeface="+mj-lt"/>
              </a:endParaRPr>
            </a:p>
          </p:txBody>
        </p:sp>
        <p:sp>
          <p:nvSpPr>
            <p:cNvPr id="49" name="Rectangle: Rounded Corners 4">
              <a:extLst>
                <a:ext uri="{FF2B5EF4-FFF2-40B4-BE49-F238E27FC236}">
                  <a16:creationId xmlns:a16="http://schemas.microsoft.com/office/drawing/2014/main" id="{B1B59884-557C-96BA-712B-EBA7C6F01338}"/>
                </a:ext>
              </a:extLst>
            </p:cNvPr>
            <p:cNvSpPr txBox="1"/>
            <p:nvPr/>
          </p:nvSpPr>
          <p:spPr>
            <a:xfrm>
              <a:off x="2973497" y="1234959"/>
              <a:ext cx="2072219" cy="1182983"/>
            </a:xfrm>
            <a:prstGeom prst="rect">
              <a:avLst/>
            </a:prstGeom>
            <a:solidFill>
              <a:schemeClr val="accent4">
                <a:lumMod val="90000"/>
              </a:schemeClr>
            </a:solid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AU" sz="3600" b="1" kern="1200">
                  <a:solidFill>
                    <a:schemeClr val="accent1"/>
                  </a:solidFill>
                  <a:latin typeface="+mj-lt"/>
                </a:rPr>
                <a:t>Do Soon</a:t>
              </a:r>
            </a:p>
          </p:txBody>
        </p:sp>
      </p:grpSp>
      <p:sp>
        <p:nvSpPr>
          <p:cNvPr id="4" name="Slide Number Placeholder 3">
            <a:extLst>
              <a:ext uri="{FF2B5EF4-FFF2-40B4-BE49-F238E27FC236}">
                <a16:creationId xmlns:a16="http://schemas.microsoft.com/office/drawing/2014/main" id="{4027B381-4874-A692-58B6-38742544E94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72276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BE5D8-E5E8-8E81-0FBE-7DABC2471CB2}"/>
            </a:ext>
          </a:extLst>
        </p:cNvPr>
        <p:cNvGrpSpPr/>
        <p:nvPr/>
      </p:nvGrpSpPr>
      <p:grpSpPr>
        <a:xfrm>
          <a:off x="0" y="0"/>
          <a:ext cx="0" cy="0"/>
          <a:chOff x="0" y="0"/>
          <a:chExt cx="0" cy="0"/>
        </a:xfrm>
      </p:grpSpPr>
      <p:sp>
        <p:nvSpPr>
          <p:cNvPr id="5" name="Title 4" descr="Image is of 4 students working on a jigsaw puzzle">
            <a:extLst>
              <a:ext uri="{FF2B5EF4-FFF2-40B4-BE49-F238E27FC236}">
                <a16:creationId xmlns:a16="http://schemas.microsoft.com/office/drawing/2014/main" id="{36F789CF-9988-5A0B-B75A-B9B5439682D3}"/>
              </a:ext>
            </a:extLst>
          </p:cNvPr>
          <p:cNvSpPr>
            <a:spLocks noGrp="1" noRot="1" noMove="1" noResize="1" noEditPoints="1" noAdjustHandles="1" noChangeArrowheads="1" noChangeShapeType="1"/>
          </p:cNvSpPr>
          <p:nvPr>
            <p:ph type="ctrTitle"/>
          </p:nvPr>
        </p:nvSpPr>
        <p:spPr/>
        <p:txBody>
          <a:bodyPr anchor="b">
            <a:normAutofit/>
          </a:bodyPr>
          <a:lstStyle/>
          <a:p>
            <a:r>
              <a:rPr lang="en-AU"/>
              <a:t>Conclusion</a:t>
            </a:r>
          </a:p>
        </p:txBody>
      </p:sp>
      <p:pic>
        <p:nvPicPr>
          <p:cNvPr id="7" name="Picture Placeholder 6">
            <a:extLst>
              <a:ext uri="{FF2B5EF4-FFF2-40B4-BE49-F238E27FC236}">
                <a16:creationId xmlns:a16="http://schemas.microsoft.com/office/drawing/2014/main" id="{7FC7BE92-C913-43E6-4A1D-CDFEA6647926}"/>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prstGeom prst="rect">
            <a:avLst/>
          </a:prstGeom>
          <a:noFill/>
        </p:spPr>
      </p:pic>
    </p:spTree>
    <p:extLst>
      <p:ext uri="{BB962C8B-B14F-4D97-AF65-F5344CB8AC3E}">
        <p14:creationId xmlns:p14="http://schemas.microsoft.com/office/powerpoint/2010/main" val="413056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2E5CA-C7DE-E852-5C1F-75FF99B1F29C}"/>
            </a:ext>
          </a:extLst>
        </p:cNvPr>
        <p:cNvGrpSpPr/>
        <p:nvPr/>
      </p:nvGrpSpPr>
      <p:grpSpPr>
        <a:xfrm>
          <a:off x="0" y="0"/>
          <a:ext cx="0" cy="0"/>
          <a:chOff x="0" y="0"/>
          <a:chExt cx="0" cy="0"/>
        </a:xfrm>
      </p:grpSpPr>
      <p:sp>
        <p:nvSpPr>
          <p:cNvPr id="11" name="Title 7">
            <a:extLst>
              <a:ext uri="{FF2B5EF4-FFF2-40B4-BE49-F238E27FC236}">
                <a16:creationId xmlns:a16="http://schemas.microsoft.com/office/drawing/2014/main" id="{03795D91-3D24-1B6F-2CAC-57AB1688B9CB}"/>
              </a:ext>
            </a:extLst>
          </p:cNvPr>
          <p:cNvSpPr>
            <a:spLocks noGrp="1"/>
          </p:cNvSpPr>
          <p:nvPr>
            <p:ph type="title"/>
          </p:nvPr>
        </p:nvSpPr>
        <p:spPr>
          <a:xfrm>
            <a:off x="360000" y="360000"/>
            <a:ext cx="10080000" cy="545601"/>
          </a:xfrm>
        </p:spPr>
        <p:txBody>
          <a:bodyPr/>
          <a:lstStyle/>
          <a:p>
            <a:r>
              <a:rPr lang="en-US"/>
              <a:t>Key takeaways</a:t>
            </a:r>
            <a:endParaRPr lang="en-AU"/>
          </a:p>
        </p:txBody>
      </p:sp>
      <p:grpSp>
        <p:nvGrpSpPr>
          <p:cNvPr id="23" name="Group 22">
            <a:extLst>
              <a:ext uri="{FF2B5EF4-FFF2-40B4-BE49-F238E27FC236}">
                <a16:creationId xmlns:a16="http://schemas.microsoft.com/office/drawing/2014/main" id="{10F02ADA-D5D7-D325-623E-D2D1FE203AEF}"/>
              </a:ext>
              <a:ext uri="{C183D7F6-B498-43B3-948B-1728B52AA6E4}">
                <adec:decorative xmlns:adec="http://schemas.microsoft.com/office/drawing/2017/decorative" val="1"/>
              </a:ext>
            </a:extLst>
          </p:cNvPr>
          <p:cNvGrpSpPr/>
          <p:nvPr/>
        </p:nvGrpSpPr>
        <p:grpSpPr>
          <a:xfrm flipH="1">
            <a:off x="284161" y="2211798"/>
            <a:ext cx="2281170" cy="3878922"/>
            <a:chOff x="110257" y="1925836"/>
            <a:chExt cx="2901788" cy="4701107"/>
          </a:xfrm>
        </p:grpSpPr>
        <p:pic>
          <p:nvPicPr>
            <p:cNvPr id="24" name="Graphic 2">
              <a:extLst>
                <a:ext uri="{FF2B5EF4-FFF2-40B4-BE49-F238E27FC236}">
                  <a16:creationId xmlns:a16="http://schemas.microsoft.com/office/drawing/2014/main" id="{D2FFEA37-1EA4-2A8F-3871-97FD18A63E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57" y="6292645"/>
              <a:ext cx="2901788" cy="334298"/>
            </a:xfrm>
            <a:prstGeom prst="rect">
              <a:avLst/>
            </a:prstGeom>
          </p:spPr>
        </p:pic>
        <p:pic>
          <p:nvPicPr>
            <p:cNvPr id="25" name="Picture 24" descr="A cartoon of a person in a striped shirt&#10;&#10;Description automatically generated with low confidence">
              <a:extLst>
                <a:ext uri="{FF2B5EF4-FFF2-40B4-BE49-F238E27FC236}">
                  <a16:creationId xmlns:a16="http://schemas.microsoft.com/office/drawing/2014/main" id="{EF6BCA57-9D4E-22DA-B701-0B1BE171E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625" y="1925836"/>
              <a:ext cx="1767091" cy="4590164"/>
            </a:xfrm>
            <a:prstGeom prst="rect">
              <a:avLst/>
            </a:prstGeom>
          </p:spPr>
        </p:pic>
      </p:grpSp>
      <p:grpSp>
        <p:nvGrpSpPr>
          <p:cNvPr id="31" name="Group 30" descr="Each key learning area has a unique scope and sequence.&#10;">
            <a:extLst>
              <a:ext uri="{FF2B5EF4-FFF2-40B4-BE49-F238E27FC236}">
                <a16:creationId xmlns:a16="http://schemas.microsoft.com/office/drawing/2014/main" id="{0E693C91-1FDE-CE07-8DAD-67048D0F3258}"/>
              </a:ext>
            </a:extLst>
          </p:cNvPr>
          <p:cNvGrpSpPr/>
          <p:nvPr/>
        </p:nvGrpSpPr>
        <p:grpSpPr>
          <a:xfrm>
            <a:off x="2658195" y="1491798"/>
            <a:ext cx="8601955" cy="1440000"/>
            <a:chOff x="2658195" y="1491798"/>
            <a:chExt cx="8601955" cy="1440000"/>
          </a:xfrm>
        </p:grpSpPr>
        <p:sp>
          <p:nvSpPr>
            <p:cNvPr id="16" name="Rectangle: Rounded Corners 15">
              <a:extLst>
                <a:ext uri="{FF2B5EF4-FFF2-40B4-BE49-F238E27FC236}">
                  <a16:creationId xmlns:a16="http://schemas.microsoft.com/office/drawing/2014/main" id="{653F041C-DF12-96E7-B86A-A0EE0706F928}"/>
                </a:ext>
              </a:extLst>
            </p:cNvPr>
            <p:cNvSpPr>
              <a:spLocks/>
            </p:cNvSpPr>
            <p:nvPr/>
          </p:nvSpPr>
          <p:spPr>
            <a:xfrm>
              <a:off x="4060150" y="1491798"/>
              <a:ext cx="7200000" cy="1440000"/>
            </a:xfrm>
            <a:prstGeom prst="roundRect">
              <a:avLst/>
            </a:prstGeom>
            <a:solidFill>
              <a:schemeClr val="accent6">
                <a:lumMod val="90000"/>
              </a:schemeClr>
            </a:solidFill>
            <a:ln/>
          </p:spPr>
          <p:style>
            <a:lnRef idx="3">
              <a:schemeClr val="lt1"/>
            </a:lnRef>
            <a:fillRef idx="1">
              <a:schemeClr val="accent6"/>
            </a:fillRef>
            <a:effectRef idx="1">
              <a:schemeClr val="accent6"/>
            </a:effectRef>
            <a:fontRef idx="minor">
              <a:schemeClr val="lt1"/>
            </a:fontRef>
          </p:style>
          <p:txBody>
            <a:bodyPr lIns="91440" tIns="45720" rIns="91440" bIns="45720" rtlCol="0" anchor="ctr" anchorCtr="1"/>
            <a:lstStyle/>
            <a:p>
              <a:pPr>
                <a:lnSpc>
                  <a:spcPct val="150000"/>
                </a:lnSpc>
                <a:spcAft>
                  <a:spcPts val="1200"/>
                </a:spcAft>
              </a:pPr>
              <a:r>
                <a:rPr lang="en-AU">
                  <a:solidFill>
                    <a:schemeClr val="accent1"/>
                  </a:solidFill>
                </a:rPr>
                <a:t>Each key learning area has a unique scope and sequence.</a:t>
              </a:r>
              <a:endParaRPr lang="en-US">
                <a:solidFill>
                  <a:schemeClr val="accent1"/>
                </a:solidFill>
                <a:latin typeface="+mj-lt"/>
              </a:endParaRPr>
            </a:p>
          </p:txBody>
        </p:sp>
        <p:grpSp>
          <p:nvGrpSpPr>
            <p:cNvPr id="2" name="Group 1">
              <a:extLst>
                <a:ext uri="{FF2B5EF4-FFF2-40B4-BE49-F238E27FC236}">
                  <a16:creationId xmlns:a16="http://schemas.microsoft.com/office/drawing/2014/main" id="{9444A046-DA44-C141-FA1B-7BBA29FDCE7D}"/>
                </a:ext>
              </a:extLst>
            </p:cNvPr>
            <p:cNvGrpSpPr/>
            <p:nvPr/>
          </p:nvGrpSpPr>
          <p:grpSpPr>
            <a:xfrm>
              <a:off x="2658195" y="1557253"/>
              <a:ext cx="1309091" cy="1309091"/>
              <a:chOff x="1508012" y="1526246"/>
              <a:chExt cx="1440000" cy="1440000"/>
            </a:xfrm>
          </p:grpSpPr>
          <p:sp>
            <p:nvSpPr>
              <p:cNvPr id="3" name="Oval 2">
                <a:extLst>
                  <a:ext uri="{FF2B5EF4-FFF2-40B4-BE49-F238E27FC236}">
                    <a16:creationId xmlns:a16="http://schemas.microsoft.com/office/drawing/2014/main" id="{974642B6-1B33-1687-D19C-4178B7AEDC2B}"/>
                  </a:ext>
                  <a:ext uri="{C183D7F6-B498-43B3-948B-1728B52AA6E4}">
                    <adec:decorative xmlns:adec="http://schemas.microsoft.com/office/drawing/2017/decorative" val="1"/>
                  </a:ext>
                </a:extLst>
              </p:cNvPr>
              <p:cNvSpPr>
                <a:spLocks/>
              </p:cNvSpPr>
              <p:nvPr/>
            </p:nvSpPr>
            <p:spPr>
              <a:xfrm>
                <a:off x="1508012" y="1526246"/>
                <a:ext cx="1440000" cy="1440000"/>
              </a:xfrm>
              <a:prstGeom prst="ellipse">
                <a:avLst/>
              </a:prstGeom>
              <a:solidFill>
                <a:srgbClr val="FFB8C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nchorCtr="0"/>
              <a:lstStyle/>
              <a:p>
                <a:pPr algn="ctr">
                  <a:lnSpc>
                    <a:spcPct val="150000"/>
                  </a:lnSpc>
                  <a:spcAft>
                    <a:spcPts val="1200"/>
                  </a:spcAft>
                </a:pPr>
                <a:endParaRPr lang="en-US"/>
              </a:p>
            </p:txBody>
          </p:sp>
          <p:pic>
            <p:nvPicPr>
              <p:cNvPr id="5" name="Graphic 4">
                <a:extLst>
                  <a:ext uri="{FF2B5EF4-FFF2-40B4-BE49-F238E27FC236}">
                    <a16:creationId xmlns:a16="http://schemas.microsoft.com/office/drawing/2014/main" id="{A491F421-7774-C96E-4779-3DE94FA621F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5092" y="1743326"/>
                <a:ext cx="1005840" cy="1005840"/>
              </a:xfrm>
              <a:prstGeom prst="rect">
                <a:avLst/>
              </a:prstGeom>
            </p:spPr>
          </p:pic>
        </p:grpSp>
      </p:grpSp>
      <p:grpSp>
        <p:nvGrpSpPr>
          <p:cNvPr id="30" name="Group 29" descr="There are connections across and within the scope and sequences.&#10;">
            <a:extLst>
              <a:ext uri="{FF2B5EF4-FFF2-40B4-BE49-F238E27FC236}">
                <a16:creationId xmlns:a16="http://schemas.microsoft.com/office/drawing/2014/main" id="{1CBAF02D-DDEE-C0B8-4339-C171216087A4}"/>
              </a:ext>
            </a:extLst>
          </p:cNvPr>
          <p:cNvGrpSpPr/>
          <p:nvPr/>
        </p:nvGrpSpPr>
        <p:grpSpPr>
          <a:xfrm>
            <a:off x="2658195" y="3110572"/>
            <a:ext cx="8601955" cy="1440000"/>
            <a:chOff x="2658195" y="3079111"/>
            <a:chExt cx="8601955" cy="1440000"/>
          </a:xfrm>
        </p:grpSpPr>
        <p:sp>
          <p:nvSpPr>
            <p:cNvPr id="17" name="Rectangle: Rounded Corners 16">
              <a:extLst>
                <a:ext uri="{FF2B5EF4-FFF2-40B4-BE49-F238E27FC236}">
                  <a16:creationId xmlns:a16="http://schemas.microsoft.com/office/drawing/2014/main" id="{E5644B1A-0BC0-8846-FD75-063667B85C9C}"/>
                </a:ext>
              </a:extLst>
            </p:cNvPr>
            <p:cNvSpPr>
              <a:spLocks/>
            </p:cNvSpPr>
            <p:nvPr/>
          </p:nvSpPr>
          <p:spPr>
            <a:xfrm>
              <a:off x="4060150" y="3079111"/>
              <a:ext cx="7200000" cy="1440000"/>
            </a:xfrm>
            <a:prstGeom prst="roundRect">
              <a:avLst/>
            </a:prstGeom>
            <a:solidFill>
              <a:schemeClr val="accent2"/>
            </a:solidFill>
            <a:ln/>
          </p:spPr>
          <p:style>
            <a:lnRef idx="3">
              <a:schemeClr val="lt1"/>
            </a:lnRef>
            <a:fillRef idx="1">
              <a:schemeClr val="accent4"/>
            </a:fillRef>
            <a:effectRef idx="1">
              <a:schemeClr val="accent4"/>
            </a:effectRef>
            <a:fontRef idx="minor">
              <a:schemeClr val="lt1"/>
            </a:fontRef>
          </p:style>
          <p:txBody>
            <a:bodyPr lIns="91440" tIns="45720" rIns="91440" bIns="45720" rtlCol="0" anchor="ctr" anchorCtr="1"/>
            <a:lstStyle/>
            <a:p>
              <a:pPr>
                <a:lnSpc>
                  <a:spcPct val="150000"/>
                </a:lnSpc>
                <a:spcAft>
                  <a:spcPts val="1200"/>
                </a:spcAft>
              </a:pPr>
              <a:r>
                <a:rPr lang="en-AU">
                  <a:solidFill>
                    <a:schemeClr val="bg1"/>
                  </a:solidFill>
                </a:rPr>
                <a:t>There are connections across and within the scope and sequences.</a:t>
              </a:r>
            </a:p>
          </p:txBody>
        </p:sp>
        <p:grpSp>
          <p:nvGrpSpPr>
            <p:cNvPr id="6" name="Group 5">
              <a:extLst>
                <a:ext uri="{FF2B5EF4-FFF2-40B4-BE49-F238E27FC236}">
                  <a16:creationId xmlns:a16="http://schemas.microsoft.com/office/drawing/2014/main" id="{6ADBED82-1964-D383-6AA3-5C2BE251A435}"/>
                </a:ext>
              </a:extLst>
            </p:cNvPr>
            <p:cNvGrpSpPr/>
            <p:nvPr/>
          </p:nvGrpSpPr>
          <p:grpSpPr>
            <a:xfrm>
              <a:off x="2658195" y="3144566"/>
              <a:ext cx="1309091" cy="1309091"/>
              <a:chOff x="1508012" y="3252598"/>
              <a:chExt cx="1440000" cy="1440000"/>
            </a:xfrm>
          </p:grpSpPr>
          <p:sp>
            <p:nvSpPr>
              <p:cNvPr id="7" name="Oval 6">
                <a:extLst>
                  <a:ext uri="{FF2B5EF4-FFF2-40B4-BE49-F238E27FC236}">
                    <a16:creationId xmlns:a16="http://schemas.microsoft.com/office/drawing/2014/main" id="{5675153C-2247-80B0-9256-CF7B11F87098}"/>
                  </a:ext>
                  <a:ext uri="{C183D7F6-B498-43B3-948B-1728B52AA6E4}">
                    <adec:decorative xmlns:adec="http://schemas.microsoft.com/office/drawing/2017/decorative" val="1"/>
                  </a:ext>
                </a:extLst>
              </p:cNvPr>
              <p:cNvSpPr>
                <a:spLocks/>
              </p:cNvSpPr>
              <p:nvPr/>
            </p:nvSpPr>
            <p:spPr>
              <a:xfrm>
                <a:off x="1508012" y="3252598"/>
                <a:ext cx="1440000" cy="144000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nchorCtr="0"/>
              <a:lstStyle/>
              <a:p>
                <a:pPr algn="ctr">
                  <a:lnSpc>
                    <a:spcPct val="150000"/>
                  </a:lnSpc>
                  <a:spcAft>
                    <a:spcPts val="1200"/>
                  </a:spcAft>
                </a:pPr>
                <a:endParaRPr lang="en-US"/>
              </a:p>
            </p:txBody>
          </p:sp>
          <p:pic>
            <p:nvPicPr>
              <p:cNvPr id="20" name="Content Placeholder 28">
                <a:extLst>
                  <a:ext uri="{FF2B5EF4-FFF2-40B4-BE49-F238E27FC236}">
                    <a16:creationId xmlns:a16="http://schemas.microsoft.com/office/drawing/2014/main" id="{841A7D67-4974-084D-095A-6E4E0A2699D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4800" y="3378589"/>
                <a:ext cx="1106424" cy="1188019"/>
              </a:xfrm>
              <a:prstGeom prst="rect">
                <a:avLst/>
              </a:prstGeom>
            </p:spPr>
          </p:pic>
        </p:grpSp>
      </p:grpSp>
      <p:grpSp>
        <p:nvGrpSpPr>
          <p:cNvPr id="29" name="Group 28" descr="Plan the implementation of sample scope and sequences for your school context.&#10;">
            <a:extLst>
              <a:ext uri="{FF2B5EF4-FFF2-40B4-BE49-F238E27FC236}">
                <a16:creationId xmlns:a16="http://schemas.microsoft.com/office/drawing/2014/main" id="{E741340B-B1EA-21C1-C577-FDB7AD3D18C0}"/>
              </a:ext>
            </a:extLst>
          </p:cNvPr>
          <p:cNvGrpSpPr/>
          <p:nvPr/>
        </p:nvGrpSpPr>
        <p:grpSpPr>
          <a:xfrm>
            <a:off x="2658195" y="4729346"/>
            <a:ext cx="8601955" cy="1440000"/>
            <a:chOff x="2658195" y="4729346"/>
            <a:chExt cx="8601955" cy="1440000"/>
          </a:xfrm>
        </p:grpSpPr>
        <p:sp>
          <p:nvSpPr>
            <p:cNvPr id="18" name="Rectangle: Rounded Corners 17">
              <a:extLst>
                <a:ext uri="{FF2B5EF4-FFF2-40B4-BE49-F238E27FC236}">
                  <a16:creationId xmlns:a16="http://schemas.microsoft.com/office/drawing/2014/main" id="{844C135C-8A66-2A68-976E-E61709F5CF3C}"/>
                </a:ext>
              </a:extLst>
            </p:cNvPr>
            <p:cNvSpPr>
              <a:spLocks/>
            </p:cNvSpPr>
            <p:nvPr/>
          </p:nvSpPr>
          <p:spPr>
            <a:xfrm>
              <a:off x="4060150" y="4729346"/>
              <a:ext cx="7200000" cy="1440000"/>
            </a:xfrm>
            <a:prstGeom prst="roundRect">
              <a:avLst/>
            </a:prstGeom>
            <a:solidFill>
              <a:schemeClr val="accent1"/>
            </a:solidFill>
            <a:ln/>
          </p:spPr>
          <p:style>
            <a:lnRef idx="1">
              <a:schemeClr val="accent3"/>
            </a:lnRef>
            <a:fillRef idx="3">
              <a:schemeClr val="accent3"/>
            </a:fillRef>
            <a:effectRef idx="2">
              <a:schemeClr val="accent3"/>
            </a:effectRef>
            <a:fontRef idx="minor">
              <a:schemeClr val="lt1"/>
            </a:fontRef>
          </p:style>
          <p:txBody>
            <a:bodyPr lIns="91440" tIns="45720" rIns="91440" bIns="45720" rtlCol="0" anchor="ctr" anchorCtr="1"/>
            <a:lstStyle/>
            <a:p>
              <a:pPr>
                <a:lnSpc>
                  <a:spcPct val="150000"/>
                </a:lnSpc>
                <a:spcAft>
                  <a:spcPts val="1200"/>
                </a:spcAft>
              </a:pPr>
              <a:r>
                <a:rPr lang="en-AU">
                  <a:solidFill>
                    <a:schemeClr val="bg1"/>
                  </a:solidFill>
                </a:rPr>
                <a:t>Plan the implementation of sample scope and sequences for your school context.</a:t>
              </a:r>
              <a:endParaRPr lang="en-US" b="1">
                <a:solidFill>
                  <a:schemeClr val="bg1"/>
                </a:solidFill>
                <a:latin typeface="+mj-lt"/>
              </a:endParaRPr>
            </a:p>
          </p:txBody>
        </p:sp>
        <p:grpSp>
          <p:nvGrpSpPr>
            <p:cNvPr id="21" name="Group 20">
              <a:extLst>
                <a:ext uri="{FF2B5EF4-FFF2-40B4-BE49-F238E27FC236}">
                  <a16:creationId xmlns:a16="http://schemas.microsoft.com/office/drawing/2014/main" id="{5F98E204-0E67-F870-DE38-05F6246F9B15}"/>
                </a:ext>
              </a:extLst>
            </p:cNvPr>
            <p:cNvGrpSpPr/>
            <p:nvPr/>
          </p:nvGrpSpPr>
          <p:grpSpPr>
            <a:xfrm>
              <a:off x="2658195" y="4794801"/>
              <a:ext cx="1309091" cy="1309091"/>
              <a:chOff x="1480614" y="4971172"/>
              <a:chExt cx="1440000" cy="1440000"/>
            </a:xfrm>
          </p:grpSpPr>
          <p:sp>
            <p:nvSpPr>
              <p:cNvPr id="26" name="Oval 25">
                <a:extLst>
                  <a:ext uri="{FF2B5EF4-FFF2-40B4-BE49-F238E27FC236}">
                    <a16:creationId xmlns:a16="http://schemas.microsoft.com/office/drawing/2014/main" id="{B887D2E2-61B4-D6FE-7094-B7AF4507FE62}"/>
                  </a:ext>
                  <a:ext uri="{C183D7F6-B498-43B3-948B-1728B52AA6E4}">
                    <adec:decorative xmlns:adec="http://schemas.microsoft.com/office/drawing/2017/decorative" val="1"/>
                  </a:ext>
                </a:extLst>
              </p:cNvPr>
              <p:cNvSpPr>
                <a:spLocks/>
              </p:cNvSpPr>
              <p:nvPr/>
            </p:nvSpPr>
            <p:spPr>
              <a:xfrm>
                <a:off x="1480614" y="4971172"/>
                <a:ext cx="1440000" cy="1440000"/>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nchorCtr="0"/>
              <a:lstStyle/>
              <a:p>
                <a:pPr algn="ctr">
                  <a:lnSpc>
                    <a:spcPct val="150000"/>
                  </a:lnSpc>
                  <a:spcAft>
                    <a:spcPts val="1200"/>
                  </a:spcAft>
                </a:pPr>
                <a:endParaRPr lang="en-US"/>
              </a:p>
            </p:txBody>
          </p:sp>
          <p:pic>
            <p:nvPicPr>
              <p:cNvPr id="27" name="Graphic 26">
                <a:extLst>
                  <a:ext uri="{FF2B5EF4-FFF2-40B4-BE49-F238E27FC236}">
                    <a16:creationId xmlns:a16="http://schemas.microsoft.com/office/drawing/2014/main" id="{293ADF85-C554-94AE-9B3E-B673D837C652}"/>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7402" y="5137960"/>
                <a:ext cx="1106424" cy="1106424"/>
              </a:xfrm>
              <a:prstGeom prst="rect">
                <a:avLst/>
              </a:prstGeom>
            </p:spPr>
          </p:pic>
        </p:grpSp>
      </p:grpSp>
      <p:sp>
        <p:nvSpPr>
          <p:cNvPr id="4" name="Slide Number Placeholder 3">
            <a:extLst>
              <a:ext uri="{FF2B5EF4-FFF2-40B4-BE49-F238E27FC236}">
                <a16:creationId xmlns:a16="http://schemas.microsoft.com/office/drawing/2014/main" id="{9B01FC6C-8CEC-A2F0-F0DF-0229A82E283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92</a:t>
            </a:fld>
            <a:endParaRPr lang="en-AU"/>
          </a:p>
        </p:txBody>
      </p:sp>
    </p:spTree>
    <p:extLst>
      <p:ext uri="{BB962C8B-B14F-4D97-AF65-F5344CB8AC3E}">
        <p14:creationId xmlns:p14="http://schemas.microsoft.com/office/powerpoint/2010/main" val="311265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9A081E-696F-4953-C009-5594BE54C23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323565D-B00D-4899-A28B-B4D38C4CEC78}"/>
              </a:ext>
              <a:ext uri="{C183D7F6-B498-43B3-948B-1728B52AA6E4}">
                <adec:decorative xmlns:adec="http://schemas.microsoft.com/office/drawing/2017/decorative" val="1"/>
              </a:ext>
            </a:extLst>
          </p:cNvPr>
          <p:cNvSpPr/>
          <p:nvPr/>
        </p:nvSpPr>
        <p:spPr>
          <a:xfrm>
            <a:off x="12491" y="0"/>
            <a:ext cx="6470754" cy="6858000"/>
          </a:xfrm>
          <a:prstGeom prst="rect">
            <a:avLst/>
          </a:prstGeom>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6A94679-5A4C-34BA-9351-BCAF49C122A3}"/>
              </a:ext>
            </a:extLst>
          </p:cNvPr>
          <p:cNvSpPr>
            <a:spLocks noGrp="1"/>
          </p:cNvSpPr>
          <p:nvPr>
            <p:ph type="title"/>
          </p:nvPr>
        </p:nvSpPr>
        <p:spPr>
          <a:xfrm>
            <a:off x="759019" y="686046"/>
            <a:ext cx="5363069" cy="554400"/>
          </a:xfrm>
        </p:spPr>
        <p:txBody>
          <a:bodyPr vert="horz" lIns="0" tIns="0" rIns="0" bIns="0" rtlCol="0" anchor="t">
            <a:normAutofit/>
          </a:bodyPr>
          <a:lstStyle/>
          <a:p>
            <a:r>
              <a:rPr lang="en-GB">
                <a:solidFill>
                  <a:schemeClr val="bg1"/>
                </a:solidFill>
              </a:rPr>
              <a:t>CHPS feedback</a:t>
            </a:r>
          </a:p>
        </p:txBody>
      </p:sp>
      <p:pic>
        <p:nvPicPr>
          <p:cNvPr id="1026" name="Picture 4" descr="QR code linking to '2025 Term 2 Primary Post-PL survey'">
            <a:extLst>
              <a:ext uri="{FF2B5EF4-FFF2-40B4-BE49-F238E27FC236}">
                <a16:creationId xmlns:a16="http://schemas.microsoft.com/office/drawing/2014/main" id="{BE960B7E-5477-CD7A-F60B-67D45AEE8AF3}"/>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225" y="1265601"/>
            <a:ext cx="5012844" cy="5012844"/>
          </a:xfrm>
          <a:prstGeom prst="roundRect">
            <a:avLst>
              <a:gd name="adj" fmla="val 443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0888588-B3CD-ADAB-D5DD-9F9E90D2E33B}"/>
              </a:ext>
            </a:extLst>
          </p:cNvPr>
          <p:cNvSpPr txBox="1"/>
          <p:nvPr/>
        </p:nvSpPr>
        <p:spPr>
          <a:xfrm>
            <a:off x="7005882" y="1520937"/>
            <a:ext cx="4960230" cy="1391922"/>
          </a:xfrm>
          <a:prstGeom prst="rect">
            <a:avLst/>
          </a:prstGeom>
        </p:spPr>
        <p:txBody>
          <a:bodyPr rot="0" spcFirstLastPara="0" vertOverflow="overflow" horzOverflow="overflow" vert="horz" lIns="0" tIns="0" rIns="0" bIns="0" numCol="1" spcCol="0" rtlCol="0" fromWordArt="0" anchor="b" anchorCtr="0" forceAA="0" compatLnSpc="1">
            <a:prstTxWarp prst="textNoShape">
              <a:avLst/>
            </a:prstTxWarp>
            <a:noAutofit/>
          </a:bodyPr>
          <a:lstStyle/>
          <a:p>
            <a:pPr defTabSz="914377">
              <a:lnSpc>
                <a:spcPct val="150000"/>
              </a:lnSpc>
              <a:spcAft>
                <a:spcPts val="1200"/>
              </a:spcAft>
            </a:pPr>
            <a:r>
              <a:rPr lang="en-US" sz="2000"/>
              <a:t>Please scan the QR code to provide feedback on each session and ask questions you may still have.</a:t>
            </a:r>
          </a:p>
        </p:txBody>
      </p:sp>
      <p:pic>
        <p:nvPicPr>
          <p:cNvPr id="5" name="Picture 4" descr="A wooden tiles with letters on them. The tiles spell out the word 'feedback'.">
            <a:extLst>
              <a:ext uri="{FF2B5EF4-FFF2-40B4-BE49-F238E27FC236}">
                <a16:creationId xmlns:a16="http://schemas.microsoft.com/office/drawing/2014/main" id="{6FB027E0-C79E-4B53-8869-B94A22130C59}"/>
              </a:ext>
            </a:extLst>
          </p:cNvPr>
          <p:cNvPicPr>
            <a:picLocks noChangeAspect="1"/>
          </p:cNvPicPr>
          <p:nvPr/>
        </p:nvPicPr>
        <p:blipFill>
          <a:blip r:embed="rId4" cstate="screen">
            <a:alphaModFix amt="79000"/>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7005883" y="3188722"/>
            <a:ext cx="4838118" cy="2392602"/>
          </a:xfrm>
          <a:prstGeom prst="rect">
            <a:avLst/>
          </a:prstGeom>
          <a:noFill/>
        </p:spPr>
      </p:pic>
      <p:sp>
        <p:nvSpPr>
          <p:cNvPr id="6" name="TextBox 5">
            <a:extLst>
              <a:ext uri="{FF2B5EF4-FFF2-40B4-BE49-F238E27FC236}">
                <a16:creationId xmlns:a16="http://schemas.microsoft.com/office/drawing/2014/main" id="{ADDF950D-DDF6-BA9C-C2FE-18F031640458}"/>
              </a:ext>
            </a:extLst>
          </p:cNvPr>
          <p:cNvSpPr txBox="1"/>
          <p:nvPr/>
        </p:nvSpPr>
        <p:spPr>
          <a:xfrm>
            <a:off x="7005882" y="5691264"/>
            <a:ext cx="3771406" cy="331846"/>
          </a:xfrm>
          <a:prstGeom prst="rect">
            <a:avLst/>
          </a:prstGeom>
        </p:spPr>
        <p:txBody>
          <a:bodyPr vert="horz" lIns="0" tIns="0" rIns="0" bIns="0" rtlCol="0" anchor="t">
            <a:normAutofit/>
          </a:bodyPr>
          <a:lstStyle/>
          <a:p>
            <a:pPr defTabSz="914377">
              <a:lnSpc>
                <a:spcPct val="150000"/>
              </a:lnSpc>
              <a:spcAft>
                <a:spcPts val="1200"/>
              </a:spcAft>
            </a:pPr>
            <a:r>
              <a:rPr lang="en-US" sz="1000" b="0" err="1"/>
              <a:t>ThePhoto</a:t>
            </a:r>
            <a:r>
              <a:rPr lang="en-US" sz="1000" b="0"/>
              <a:t> by </a:t>
            </a:r>
            <a:r>
              <a:rPr lang="en-US" sz="1000" b="0" err="1"/>
              <a:t>PhotoAuthor</a:t>
            </a:r>
            <a:r>
              <a:rPr lang="en-US" sz="1000" b="0"/>
              <a:t> is licensed under CCYYSA.</a:t>
            </a:r>
          </a:p>
        </p:txBody>
      </p:sp>
      <p:sp>
        <p:nvSpPr>
          <p:cNvPr id="11" name="Slide Number Placeholder 3">
            <a:extLst>
              <a:ext uri="{FF2B5EF4-FFF2-40B4-BE49-F238E27FC236}">
                <a16:creationId xmlns:a16="http://schemas.microsoft.com/office/drawing/2014/main" id="{20473A77-E9E3-DA94-4C3E-E48EC83DC42A}"/>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93</a:t>
            </a:fld>
            <a:endParaRPr lang="en-AU"/>
          </a:p>
        </p:txBody>
      </p:sp>
      <p:pic>
        <p:nvPicPr>
          <p:cNvPr id="4" name="Picture 3">
            <a:extLst>
              <a:ext uri="{FF2B5EF4-FFF2-40B4-BE49-F238E27FC236}">
                <a16:creationId xmlns:a16="http://schemas.microsoft.com/office/drawing/2014/main" id="{FF3149E2-5F80-179C-8F2B-4A3D948EF8AE}"/>
              </a:ext>
            </a:extLst>
          </p:cNvPr>
          <p:cNvPicPr>
            <a:picLocks noChangeAspect="1"/>
          </p:cNvPicPr>
          <p:nvPr/>
        </p:nvPicPr>
        <p:blipFill>
          <a:blip r:embed="rId6"/>
          <a:stretch>
            <a:fillRect/>
          </a:stretch>
        </p:blipFill>
        <p:spPr>
          <a:xfrm>
            <a:off x="824525" y="1371313"/>
            <a:ext cx="4801420" cy="4801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725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4FC161-4BB3-60B6-FB8D-E9A9E619CA57}"/>
              </a:ext>
            </a:extLst>
          </p:cNvPr>
          <p:cNvSpPr>
            <a:spLocks noGrp="1"/>
          </p:cNvSpPr>
          <p:nvPr>
            <p:ph type="ctrTitle"/>
          </p:nvPr>
        </p:nvSpPr>
        <p:spPr>
          <a:xfrm>
            <a:off x="583544" y="4089397"/>
            <a:ext cx="11291998" cy="800681"/>
          </a:xfrm>
        </p:spPr>
        <p:txBody>
          <a:bodyPr/>
          <a:lstStyle/>
          <a:p>
            <a:r>
              <a:rPr lang="en-US"/>
              <a:t>Contact us</a:t>
            </a:r>
            <a:endParaRPr lang="en-AU"/>
          </a:p>
        </p:txBody>
      </p:sp>
      <p:sp>
        <p:nvSpPr>
          <p:cNvPr id="17" name="Text Placeholder 16">
            <a:extLst>
              <a:ext uri="{FF2B5EF4-FFF2-40B4-BE49-F238E27FC236}">
                <a16:creationId xmlns:a16="http://schemas.microsoft.com/office/drawing/2014/main" id="{53A9BDEE-02EB-4EBF-2A84-074E7D8878C9}"/>
              </a:ext>
            </a:extLst>
          </p:cNvPr>
          <p:cNvSpPr>
            <a:spLocks noGrp="1"/>
          </p:cNvSpPr>
          <p:nvPr>
            <p:ph type="body" sz="quarter" idx="4294967295"/>
          </p:nvPr>
        </p:nvSpPr>
        <p:spPr>
          <a:xfrm>
            <a:off x="583544" y="4879266"/>
            <a:ext cx="7210425" cy="531813"/>
          </a:xfrm>
        </p:spPr>
        <p:txBody>
          <a:bodyPr/>
          <a:lstStyle/>
          <a:p>
            <a:r>
              <a:rPr lang="en-AU" sz="2800">
                <a:solidFill>
                  <a:schemeClr val="accent4"/>
                </a:solidFill>
                <a:latin typeface="+mj-lt"/>
              </a:rPr>
              <a:t>Primary Curriculum Statewide Staffroom</a:t>
            </a:r>
          </a:p>
        </p:txBody>
      </p:sp>
      <p:sp>
        <p:nvSpPr>
          <p:cNvPr id="16" name="Text Placeholder 15">
            <a:extLst>
              <a:ext uri="{FF2B5EF4-FFF2-40B4-BE49-F238E27FC236}">
                <a16:creationId xmlns:a16="http://schemas.microsoft.com/office/drawing/2014/main" id="{8C135A8B-C546-4129-197C-C4A2341AFF37}"/>
              </a:ext>
            </a:extLst>
          </p:cNvPr>
          <p:cNvSpPr>
            <a:spLocks noGrp="1"/>
          </p:cNvSpPr>
          <p:nvPr>
            <p:ph type="body" sz="quarter" idx="11"/>
          </p:nvPr>
        </p:nvSpPr>
        <p:spPr>
          <a:xfrm>
            <a:off x="583544" y="5679947"/>
            <a:ext cx="6108226" cy="472779"/>
          </a:xfrm>
        </p:spPr>
        <p:txBody>
          <a:bodyPr/>
          <a:lstStyle/>
          <a:p>
            <a:r>
              <a:rPr lang="en-AU" sz="2800" dirty="0">
                <a:solidFill>
                  <a:schemeClr val="bg1"/>
                </a:solidFill>
                <a:hlinkClick r:id="rId3">
                  <a:extLst>
                    <a:ext uri="{A12FA001-AC4F-418D-AE19-62706E023703}">
                      <ahyp:hlinkClr xmlns:ahyp="http://schemas.microsoft.com/office/drawing/2018/hyperlinkcolor" val="tx"/>
                    </a:ext>
                  </a:extLst>
                </a:hlinkClick>
              </a:rPr>
              <a:t>primarycurriculum@det.nsw.edu.au</a:t>
            </a:r>
            <a:endParaRPr lang="en-AU" sz="2800" dirty="0">
              <a:solidFill>
                <a:schemeClr val="bg1"/>
              </a:solidFill>
            </a:endParaRPr>
          </a:p>
        </p:txBody>
      </p:sp>
      <p:pic>
        <p:nvPicPr>
          <p:cNvPr id="18" name="Picture 17" descr="A QR code to the enrolment page to join the statewide staffroom.">
            <a:extLst>
              <a:ext uri="{FF2B5EF4-FFF2-40B4-BE49-F238E27FC236}">
                <a16:creationId xmlns:a16="http://schemas.microsoft.com/office/drawing/2014/main" id="{07F04B57-21FA-68C3-66E7-BE96041DBEAD}"/>
              </a:ext>
            </a:extLst>
          </p:cNvPr>
          <p:cNvPicPr>
            <a:picLocks noChangeAspect="1"/>
          </p:cNvPicPr>
          <p:nvPr/>
        </p:nvPicPr>
        <p:blipFill>
          <a:blip r:embed="rId4"/>
          <a:stretch>
            <a:fillRect/>
          </a:stretch>
        </p:blipFill>
        <p:spPr>
          <a:xfrm>
            <a:off x="8144223" y="2553312"/>
            <a:ext cx="3625598" cy="3599414"/>
          </a:xfrm>
          <a:prstGeom prst="rect">
            <a:avLst/>
          </a:prstGeom>
        </p:spPr>
      </p:pic>
    </p:spTree>
    <p:extLst>
      <p:ext uri="{BB962C8B-B14F-4D97-AF65-F5344CB8AC3E}">
        <p14:creationId xmlns:p14="http://schemas.microsoft.com/office/powerpoint/2010/main" val="28226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a:t>
            </a:r>
            <a:r>
              <a:rPr lang="en-AU" u="sng"/>
              <a:t>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licence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licence:</a:t>
            </a:r>
          </a:p>
          <a:p>
            <a:pPr marL="171450" indent="-171450" algn="l">
              <a:lnSpc>
                <a:spcPct val="150000"/>
              </a:lnSpc>
              <a:buFont typeface="Public Sans"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Public Sans"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Public Sans"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Public Sans" panose="020B0604020202020204" pitchFamily="34" charset="0"/>
              <a:buChar char="•"/>
            </a:pPr>
            <a:r>
              <a:rPr lang="en-AU" sz="120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err="1">
                <a:solidFill>
                  <a:schemeClr val="bg1"/>
                </a:solidFill>
              </a:rPr>
              <a:t>Cth</a:t>
            </a:r>
            <a:r>
              <a:rPr lang="en-AU" sz="120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8A2BA806-0DDA-4D50-7E86-DDBCDF2C0E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7108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9xtkmas3rytwnz7x4czm7iu84ut2o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Corporate">
      <a:majorFont>
        <a:latin typeface="Public Sans"/>
        <a:ea typeface=""/>
        <a:cs typeface=""/>
      </a:majorFont>
      <a:minorFont>
        <a:latin typeface="Public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94E0C63-ACE4-4C99-8156-76924F94B004}">
  <we:reference id="wa104381448" version="1.0.3.0" store="en-US" storeType="OMEX"/>
  <we:alternateReferences>
    <we:reference id="wa104381448" version="1.0.3.0" store="wa104381448"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29E5891D2ABE4386DC3A7147943D72" ma:contentTypeVersion="20" ma:contentTypeDescription="Create a new document." ma:contentTypeScope="" ma:versionID="7895cd6f9605afc4f79aefc012a549c9">
  <xsd:schema xmlns:xsd="http://www.w3.org/2001/XMLSchema" xmlns:xs="http://www.w3.org/2001/XMLSchema" xmlns:p="http://schemas.microsoft.com/office/2006/metadata/properties" xmlns:ns2="1a0cc5a4-0024-4fcc-903c-cf13426630a7" xmlns:ns3="f3ff71d5-10d7-4588-9ccf-a52a8f0f592b" targetNamespace="http://schemas.microsoft.com/office/2006/metadata/properties" ma:root="true" ma:fieldsID="0b3cb6129dab50b95350ae4816eb4355" ns2:_="" ns3:_="">
    <xsd:import namespace="1a0cc5a4-0024-4fcc-903c-cf13426630a7"/>
    <xsd:import namespace="f3ff71d5-10d7-4588-9ccf-a52a8f0f59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SenttoBraill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cc5a4-0024-4fcc-903c-cf13426630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enttoBraille" ma:index="26" nillable="true" ma:displayName="Sent to Braille" ma:format="Dropdown" ma:internalName="SenttoBraille">
      <xsd:simpleType>
        <xsd:restriction base="dms:Choice">
          <xsd:enumeration value="Choice 1"/>
          <xsd:enumeration value="Choice 2"/>
          <xsd:enumeration value="Choice 3"/>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ff71d5-10d7-4588-9ccf-a52a8f0f59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7e0aeee-79ae-4907-bbf5-21f90a7a7c39}" ma:internalName="TaxCatchAll" ma:showField="CatchAllData" ma:web="f3ff71d5-10d7-4588-9ccf-a52a8f0f59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0cc5a4-0024-4fcc-903c-cf13426630a7">
      <Terms xmlns="http://schemas.microsoft.com/office/infopath/2007/PartnerControls"/>
    </lcf76f155ced4ddcb4097134ff3c332f>
    <TaxCatchAll xmlns="f3ff71d5-10d7-4588-9ccf-a52a8f0f592b" xsi:nil="true"/>
    <SenttoBraille xmlns="1a0cc5a4-0024-4fcc-903c-cf13426630a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340CB-E4FE-424B-A8D6-A44807C4255B}">
  <ds:schemaRefs>
    <ds:schemaRef ds:uri="1a0cc5a4-0024-4fcc-903c-cf13426630a7"/>
    <ds:schemaRef ds:uri="f3ff71d5-10d7-4588-9ccf-a52a8f0f59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74BC3C-3000-4AD8-8C17-ACFD6F3FC1EA}">
  <ds:schemaRefs>
    <ds:schemaRef ds:uri="1a0cc5a4-0024-4fcc-903c-cf13426630a7"/>
    <ds:schemaRef ds:uri="f3ff71d5-10d7-4588-9ccf-a52a8f0f592b"/>
    <ds:schemaRef ds:uri="http://schemas.microsoft.com/office/infopath/2007/PartnerControls"/>
    <ds:schemaRef ds:uri="http://purl.org/dc/terms/"/>
    <ds:schemaRef ds:uri="http://schemas.microsoft.com/office/2006/documentManagement/types"/>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9AC3A410-22FC-4F77-92CC-EEBAAA90A4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CHPS-F2F-PL-Term-2-2025 (1)</Template>
  <TotalTime>39</TotalTime>
  <Words>18532</Words>
  <Application>Microsoft Office PowerPoint</Application>
  <PresentationFormat>Widescreen</PresentationFormat>
  <Paragraphs>2245</Paragraphs>
  <Slides>95</Slides>
  <Notes>94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Public Sans</vt:lpstr>
      <vt:lpstr>Public Sans Light</vt:lpstr>
      <vt:lpstr>Segoe UI</vt:lpstr>
      <vt:lpstr>Calibri</vt:lpstr>
      <vt:lpstr>Arial</vt:lpstr>
      <vt:lpstr>Wingdings</vt:lpstr>
      <vt:lpstr>Times New Roman</vt:lpstr>
      <vt:lpstr>4_NSWG Corporate</vt:lpstr>
      <vt:lpstr>Exploring the creative arts, HSIE, PDHPE and science and technology K–6 sample scope and sequences </vt:lpstr>
      <vt:lpstr>Acknowledgement of Country</vt:lpstr>
      <vt:lpstr>Australian Professional Standards for Teachers</vt:lpstr>
      <vt:lpstr>Purpose</vt:lpstr>
      <vt:lpstr>Introduction to CHPS sample scope and sequences</vt:lpstr>
      <vt:lpstr>CHPS sample scope and sequences </vt:lpstr>
      <vt:lpstr>Navigation</vt:lpstr>
      <vt:lpstr>NESA K–6 sample whole-school curriculum plans</vt:lpstr>
      <vt:lpstr>Multistage whole school planning</vt:lpstr>
      <vt:lpstr>Alignment</vt:lpstr>
      <vt:lpstr>Whole-school curriculum approach</vt:lpstr>
      <vt:lpstr>Scope sequence design considerations</vt:lpstr>
      <vt:lpstr>Planning, programming and assessing K–6</vt:lpstr>
      <vt:lpstr>Planning, programming and assessing K–6</vt:lpstr>
      <vt:lpstr>CHPS sample scope and sequence – introduction</vt:lpstr>
      <vt:lpstr>Organisation and structure (1)</vt:lpstr>
      <vt:lpstr>Organisation and structure (2)</vt:lpstr>
      <vt:lpstr>Organisation and structure (3)</vt:lpstr>
      <vt:lpstr>CHPS sample scope and sequence – features</vt:lpstr>
      <vt:lpstr>Science and technology sample scope and sequence</vt:lpstr>
      <vt:lpstr>CHPS sample scope and sequences (2)</vt:lpstr>
      <vt:lpstr>Creative arts (1)</vt:lpstr>
      <vt:lpstr>Creative arts (2)</vt:lpstr>
      <vt:lpstr>Carefully sequenced content</vt:lpstr>
      <vt:lpstr>Connection across content groups (1)</vt:lpstr>
      <vt:lpstr>Connection across content groups (2) </vt:lpstr>
      <vt:lpstr>Personal Development Health and Physical Education (1)</vt:lpstr>
      <vt:lpstr>Personal Development, Health and Physical Education (2)</vt:lpstr>
      <vt:lpstr>PDHPE sample scope and sequence (1)</vt:lpstr>
      <vt:lpstr>PDHPE sample scope and sequence (2)</vt:lpstr>
      <vt:lpstr>PDHPE sample scope and sequence (3)</vt:lpstr>
      <vt:lpstr>PDHPE sample scope and sequence (4)</vt:lpstr>
      <vt:lpstr>PDHPE sample scope and sequence (5)</vt:lpstr>
      <vt:lpstr>Energiser</vt:lpstr>
      <vt:lpstr>Human Society and its Environment</vt:lpstr>
      <vt:lpstr>HSIE</vt:lpstr>
      <vt:lpstr>HSIE sample scope and sequence (1)</vt:lpstr>
      <vt:lpstr>HSIE sample scope and sequence (2)</vt:lpstr>
      <vt:lpstr>Aboriginal Cultures and Histories content (1)</vt:lpstr>
      <vt:lpstr>Aboriginal Cultures and Histories content (2)</vt:lpstr>
      <vt:lpstr>Aboriginal Cultures and Histories content (3)</vt:lpstr>
      <vt:lpstr>HSIE skills development (1)</vt:lpstr>
      <vt:lpstr>HSIE skills development (2)</vt:lpstr>
      <vt:lpstr>Geographical and historical content verbs</vt:lpstr>
      <vt:lpstr>HSIE verb complexity (1)</vt:lpstr>
      <vt:lpstr>HSIE verb complexity (2)</vt:lpstr>
      <vt:lpstr>Historical and Geographical skills (1)</vt:lpstr>
      <vt:lpstr>Historical and Geographical skills (2)</vt:lpstr>
      <vt:lpstr>Science and technology (1)</vt:lpstr>
      <vt:lpstr>Science and technology (2)</vt:lpstr>
      <vt:lpstr>Technologies focus</vt:lpstr>
      <vt:lpstr>Technology only focus</vt:lpstr>
      <vt:lpstr>Focus area not covered in a semester (1)</vt:lpstr>
      <vt:lpstr>Focus area not covered in a semester (2)</vt:lpstr>
      <vt:lpstr>Scoped content </vt:lpstr>
      <vt:lpstr>Activity 1</vt:lpstr>
      <vt:lpstr>Morning Tea 10:40–11:00 am</vt:lpstr>
      <vt:lpstr>Connections</vt:lpstr>
      <vt:lpstr>Aboriginal and Torres Strait Islander content (1)</vt:lpstr>
      <vt:lpstr>Aboriginal and Torres Strait Islander content (2)</vt:lpstr>
      <vt:lpstr>Aboriginal and Torres Strait Islander content (3)</vt:lpstr>
      <vt:lpstr>Aboriginal and Torres Strait Islander content (4)</vt:lpstr>
      <vt:lpstr>Aboriginal and Torres Strait Islander content (5)</vt:lpstr>
      <vt:lpstr>Activity 2</vt:lpstr>
      <vt:lpstr>Creating written texts in CHPS K–6</vt:lpstr>
      <vt:lpstr>Creating written texts (1)</vt:lpstr>
      <vt:lpstr>Creating written texts in Science and technology (1)</vt:lpstr>
      <vt:lpstr>Creating written texts in Science and technology (2)</vt:lpstr>
      <vt:lpstr>Creating written texts in Creative arts</vt:lpstr>
      <vt:lpstr>Creating written texts supports learning </vt:lpstr>
      <vt:lpstr>Activity 3</vt:lpstr>
      <vt:lpstr>Connections across CHPS (1)</vt:lpstr>
      <vt:lpstr>Connections across CHPS (2)</vt:lpstr>
      <vt:lpstr>Connections across CHPS (3)</vt:lpstr>
      <vt:lpstr>Connections across CHPS (4) </vt:lpstr>
      <vt:lpstr>Connections across CHPS (5) </vt:lpstr>
      <vt:lpstr>CHPS content connections</vt:lpstr>
      <vt:lpstr>Activity 4</vt:lpstr>
      <vt:lpstr>School Planning</vt:lpstr>
      <vt:lpstr>Whole school planning (1)</vt:lpstr>
      <vt:lpstr>Whole school planning (2)</vt:lpstr>
      <vt:lpstr>Whole school planning (3)</vt:lpstr>
      <vt:lpstr>Whole school planning (4)</vt:lpstr>
      <vt:lpstr>Whole school planning (5)</vt:lpstr>
      <vt:lpstr>Activity 5 </vt:lpstr>
      <vt:lpstr>Lunch 1:00–1:30 pm</vt:lpstr>
      <vt:lpstr>CHPS whole school planning</vt:lpstr>
      <vt:lpstr>Whole-school planning (6)</vt:lpstr>
      <vt:lpstr>Activity 6</vt:lpstr>
      <vt:lpstr>Share next steps</vt:lpstr>
      <vt:lpstr>Conclusion</vt:lpstr>
      <vt:lpstr>Key takeaways</vt:lpstr>
      <vt:lpstr>CHPS feedback</vt:lpstr>
      <vt:lpstr>Contact us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CHPS K–6 microlearning module 3 – slide deck</dc:title>
  <dc:creator>NSW Department of Education</dc:creator>
  <dcterms:created xsi:type="dcterms:W3CDTF">2025-08-20T05:50:42Z</dcterms:created>
  <dcterms:modified xsi:type="dcterms:W3CDTF">2025-10-01T03:01:32Z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2025-08-20T05:51:29Z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1f1d0a79-ed7f-4ea4-9746-0b643aa16a78</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0x010100CD29E5891D2ABE4386DC3A7147943D72</vt:lpwstr>
  </property>
  <property fmtid="{D5CDD505-2E9C-101B-9397-08002B2CF9AE}" pid="11" name="MediaServiceImageTags">
    <vt:lpwstr/>
  </property>
</Properties>
</file>